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6" r:id="rId28"/>
    <p:sldId id="285" r:id="rId29"/>
    <p:sldId id="287" r:id="rId30"/>
    <p:sldId id="284" r:id="rId31"/>
    <p:sldId id="26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 – Human-Computer Interaction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3EF-60DB-191C-AF2E-D36439B9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Interface Thinking Enables New Questions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BAC-D90E-A522-EDE1-30A4F465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the inputs and outputs of the interface align with the assets and needs of programmers? Does the interface make use of programmers’ strengths while meeting their needs?</a:t>
            </a:r>
          </a:p>
          <a:p>
            <a:r>
              <a:rPr lang="en-US" dirty="0"/>
              <a:t>How do the outputs promote or hinder programmer self-efficacy, i.e., their ability to plan and execute a solution to a problem? For example, do the error messages of a compiler direct the programmer to fix relevant bugs in their program?</a:t>
            </a:r>
          </a:p>
        </p:txBody>
      </p:sp>
    </p:spTree>
    <p:extLst>
      <p:ext uri="{BB962C8B-B14F-4D97-AF65-F5344CB8AC3E}">
        <p14:creationId xmlns:p14="http://schemas.microsoft.com/office/powerpoint/2010/main" val="6291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6A6-3FD0-722F-7241-C178DDCC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HCI-for-PL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46A2-62C7-A757-B3D5-CFBA43AC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HCI-for-PL can help make PLs more usable</a:t>
            </a:r>
          </a:p>
          <a:p>
            <a:r>
              <a:rPr lang="en-US" dirty="0"/>
              <a:t>Let’s start by sharing our own life experience:</a:t>
            </a:r>
            <a:br>
              <a:rPr lang="en-US" dirty="0"/>
            </a:br>
            <a:r>
              <a:rPr lang="en-US" b="1" dirty="0"/>
              <a:t>Discuss: </a:t>
            </a:r>
            <a:r>
              <a:rPr lang="en-US" dirty="0"/>
              <a:t>Please share a time that you encountered something hard-to-use in a PL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we consider a concrete example…</a:t>
            </a:r>
          </a:p>
        </p:txBody>
      </p:sp>
    </p:spTree>
    <p:extLst>
      <p:ext uri="{BB962C8B-B14F-4D97-AF65-F5344CB8AC3E}">
        <p14:creationId xmlns:p14="http://schemas.microsoft.com/office/powerpoint/2010/main" val="156357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495-FB03-E3D3-D9F3-A4BE71CB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Unreadable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DAE8-EE80-5646-61DB-8071430D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822944"/>
            <a:ext cx="10058400" cy="748453"/>
          </a:xfrm>
        </p:spPr>
        <p:txBody>
          <a:bodyPr/>
          <a:lstStyle/>
          <a:p>
            <a:r>
              <a:rPr lang="en-US" b="1" dirty="0"/>
              <a:t>Guessing Game:</a:t>
            </a:r>
            <a:r>
              <a:rPr lang="en-US" dirty="0"/>
              <a:t> What Does This Code Do?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0DACC-6A65-2BC7-D5D2-5A757DEE2EC0}"/>
              </a:ext>
            </a:extLst>
          </p:cNvPr>
          <p:cNvSpPr txBox="1"/>
          <p:nvPr/>
        </p:nvSpPr>
        <p:spPr>
          <a:xfrm>
            <a:off x="335280" y="1852626"/>
            <a:ext cx="11521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Q_rsqrt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float number 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long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float x2, y;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const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1.5F;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x2 = number * 0.5F;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number;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* ( long * ) &amp;y; // evil floating point bit level hacking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0x5f3759df -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&gt;&gt; 1 ); // what the fuck?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* ( float * )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y) ); // 1st iteration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) ); // 2nd iteration, this can be removed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return 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495-FB03-E3D3-D9F3-A4BE71CB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Unreadable Code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DAE8-EE80-5646-61DB-8071430D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4" y="2049841"/>
            <a:ext cx="5062889" cy="4394477"/>
          </a:xfrm>
        </p:spPr>
        <p:txBody>
          <a:bodyPr/>
          <a:lstStyle/>
          <a:p>
            <a:r>
              <a:rPr lang="en-US" dirty="0"/>
              <a:t>It approximates 1/sqrt(number)</a:t>
            </a:r>
          </a:p>
          <a:p>
            <a:r>
              <a:rPr lang="en-US" b="1" dirty="0"/>
              <a:t>Discuss: </a:t>
            </a:r>
            <a:r>
              <a:rPr lang="en-US" dirty="0"/>
              <a:t>How much can we blame C for unreadable code?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0DACC-6A65-2BC7-D5D2-5A757DEE2EC0}"/>
              </a:ext>
            </a:extLst>
          </p:cNvPr>
          <p:cNvSpPr txBox="1"/>
          <p:nvPr/>
        </p:nvSpPr>
        <p:spPr>
          <a:xfrm>
            <a:off x="5953225" y="1920003"/>
            <a:ext cx="62387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Q_rsqrt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float number 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long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float x2, 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const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1.5F;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x2 = number * 0.5F;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number;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* ( long * ) &amp;y;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evil floating point bit level hacking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0x5f3759df -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&gt;&gt; 1 );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what the fuck?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* ( float * )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y)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1st iteration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)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2nd iteration, this can be removed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return 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495-FB03-E3D3-D9F3-A4BE71CB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Unreadable Code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DAE8-EE80-5646-61DB-8071430D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4" y="2049841"/>
            <a:ext cx="5062889" cy="4394477"/>
          </a:xfrm>
        </p:spPr>
        <p:txBody>
          <a:bodyPr/>
          <a:lstStyle/>
          <a:p>
            <a:r>
              <a:rPr lang="en-US" dirty="0"/>
              <a:t>It approximates 1/sqrt(number)</a:t>
            </a:r>
          </a:p>
          <a:p>
            <a:r>
              <a:rPr lang="en-US" b="1" dirty="0"/>
              <a:t>Discuss: </a:t>
            </a:r>
            <a:r>
              <a:rPr lang="en-US" dirty="0"/>
              <a:t>How much can we blame C for unreadable code?</a:t>
            </a:r>
          </a:p>
          <a:p>
            <a:r>
              <a:rPr lang="en-US" b="1" dirty="0"/>
              <a:t>Thoughts:</a:t>
            </a:r>
            <a:endParaRPr lang="en-US" dirty="0"/>
          </a:p>
          <a:p>
            <a:pPr lvl="1"/>
            <a:r>
              <a:rPr lang="en-US" dirty="0"/>
              <a:t>The programmer always has some responsibility too</a:t>
            </a:r>
          </a:p>
          <a:p>
            <a:pPr lvl="1"/>
            <a:r>
              <a:rPr lang="en-US" dirty="0"/>
              <a:t>But C makes bit-level calculations on floats far easier than most PLs,</a:t>
            </a:r>
            <a:br>
              <a:rPr lang="en-US" dirty="0"/>
            </a:br>
            <a:r>
              <a:rPr lang="en-US" dirty="0"/>
              <a:t>which invites code like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0DACC-6A65-2BC7-D5D2-5A757DEE2EC0}"/>
              </a:ext>
            </a:extLst>
          </p:cNvPr>
          <p:cNvSpPr txBox="1"/>
          <p:nvPr/>
        </p:nvSpPr>
        <p:spPr>
          <a:xfrm>
            <a:off x="5953225" y="1920003"/>
            <a:ext cx="62387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Q_rsqrt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float number 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long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float x2, 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const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1.5F;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x2 = number * 0.5F;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number;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* ( long * ) &amp;y;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evil floating point bit level hacking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0x5f3759df -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&gt;&gt; 1 );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what the fuck?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* ( float * )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y)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1st iteration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y = y * (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threehalfs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( x2 * y * ) );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// 2nd iteration, this can be removed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return y;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2C5F-C111-972D-DA5F-2267203B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Usability for 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FA87-35D1-013D-6ADE-F1C0B6A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14-D367-9524-B6CD-2D125A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Usability Takes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58B9-61D5-A38E-965F-8FEDB240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wants a usable programming language</a:t>
            </a:r>
          </a:p>
          <a:p>
            <a:r>
              <a:rPr lang="en-US" dirty="0"/>
              <a:t>What happens if we don’t define usability?</a:t>
            </a:r>
          </a:p>
          <a:p>
            <a:r>
              <a:rPr lang="en-US" dirty="0"/>
              <a:t>Programming Language Wars </a:t>
            </a:r>
          </a:p>
          <a:p>
            <a:pPr lvl="1"/>
            <a:r>
              <a:rPr lang="en-US" dirty="0"/>
              <a:t>“C is obviously better than Java because BLAH BLAH BLAH”</a:t>
            </a:r>
          </a:p>
          <a:p>
            <a:pPr lvl="1"/>
            <a:r>
              <a:rPr lang="en-US" dirty="0"/>
              <a:t>“Rust is obviously better than C because BLAH BLAH BLAH”</a:t>
            </a:r>
          </a:p>
          <a:p>
            <a:pPr lvl="1"/>
            <a:r>
              <a:rPr lang="en-US" dirty="0"/>
              <a:t>“Java is obviously better than Rust because BLAH BLAH BLAH”</a:t>
            </a:r>
          </a:p>
          <a:p>
            <a:r>
              <a:rPr lang="en-US" dirty="0"/>
              <a:t>We do not want to go through this…</a:t>
            </a:r>
          </a:p>
        </p:txBody>
      </p:sp>
    </p:spTree>
    <p:extLst>
      <p:ext uri="{BB962C8B-B14F-4D97-AF65-F5344CB8AC3E}">
        <p14:creationId xmlns:p14="http://schemas.microsoft.com/office/powerpoint/2010/main" val="80982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14-D367-9524-B6CD-2D125A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as Defined by </a:t>
            </a:r>
            <a:br>
              <a:rPr lang="en-US" dirty="0"/>
            </a:br>
            <a:r>
              <a:rPr lang="en-US" dirty="0"/>
              <a:t>International Standards Organization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D0A37-498C-75F1-D2F1-0B9DD37906C2}"/>
              </a:ext>
            </a:extLst>
          </p:cNvPr>
          <p:cNvSpPr txBox="1"/>
          <p:nvPr/>
        </p:nvSpPr>
        <p:spPr>
          <a:xfrm>
            <a:off x="1277752" y="1980649"/>
            <a:ext cx="8328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Definition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[Usability]:</a:t>
            </a:r>
            <a:b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“The extent to which a product can be used by specified users to achieve specified goals with effectiveness, efficiency and satisfaction in a specified context of use.“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(ISO 9241-11, Ergonomics of human-system interaction)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59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14-D367-9524-B6CD-2D125A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 Define Usability, Answer Three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D0A37-498C-75F1-D2F1-0B9DD37906C2}"/>
              </a:ext>
            </a:extLst>
          </p:cNvPr>
          <p:cNvSpPr txBox="1"/>
          <p:nvPr/>
        </p:nvSpPr>
        <p:spPr>
          <a:xfrm>
            <a:off x="1277752" y="1980649"/>
            <a:ext cx="8328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Definition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[Usability]:</a:t>
            </a:r>
            <a:b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“The extent to which a product can be used by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specified users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achieve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specified goals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with effectiveness, efficiency and satisfaction in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specified context of use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.“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(ISO 9241-11, Ergonomics of human-system interaction)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8EEB-B57A-DA7E-B8B5-CDDFCA045C78}"/>
              </a:ext>
            </a:extLst>
          </p:cNvPr>
          <p:cNvSpPr txBox="1"/>
          <p:nvPr/>
        </p:nvSpPr>
        <p:spPr>
          <a:xfrm>
            <a:off x="1097280" y="4151145"/>
            <a:ext cx="83282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Who are the users of the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are the programmers’ goals?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is the context of use?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11462-1AB4-942F-C3BD-6C2B7AD9A5FC}"/>
              </a:ext>
            </a:extLst>
          </p:cNvPr>
          <p:cNvCxnSpPr/>
          <p:nvPr/>
        </p:nvCxnSpPr>
        <p:spPr>
          <a:xfrm>
            <a:off x="7151571" y="2762451"/>
            <a:ext cx="17517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60A62-A194-D2F2-DBB3-B3139979F0BF}"/>
              </a:ext>
            </a:extLst>
          </p:cNvPr>
          <p:cNvCxnSpPr/>
          <p:nvPr/>
        </p:nvCxnSpPr>
        <p:spPr>
          <a:xfrm>
            <a:off x="2404712" y="3116981"/>
            <a:ext cx="17517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783FC3-1BF8-6E2E-E007-62006F007B5B}"/>
              </a:ext>
            </a:extLst>
          </p:cNvPr>
          <p:cNvCxnSpPr>
            <a:cxnSpLocks/>
          </p:cNvCxnSpPr>
          <p:nvPr/>
        </p:nvCxnSpPr>
        <p:spPr>
          <a:xfrm>
            <a:off x="3327133" y="3492367"/>
            <a:ext cx="29485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0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14-D367-9524-B6CD-2D125A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 Assess Usability, Answer Three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D0A37-498C-75F1-D2F1-0B9DD37906C2}"/>
              </a:ext>
            </a:extLst>
          </p:cNvPr>
          <p:cNvSpPr txBox="1"/>
          <p:nvPr/>
        </p:nvSpPr>
        <p:spPr>
          <a:xfrm>
            <a:off x="1277752" y="1980649"/>
            <a:ext cx="8328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Definition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[Usability]:</a:t>
            </a:r>
            <a:b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“The extent to which a product can be used by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specified users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achieve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specified goals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with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effectiveness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efficiency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satisfaction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in a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specified context of use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.“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(ISO 9241-11, Ergonomics of human-system interaction)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8EEB-B57A-DA7E-B8B5-CDDFCA045C78}"/>
              </a:ext>
            </a:extLst>
          </p:cNvPr>
          <p:cNvSpPr txBox="1"/>
          <p:nvPr/>
        </p:nvSpPr>
        <p:spPr>
          <a:xfrm>
            <a:off x="1097280" y="4151145"/>
            <a:ext cx="83282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Effectiveness: Do they eventually achieve goals?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Efficiency: How many resources used to achieve goal?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Satisfaction: How do they like it, subjectively?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47E4D7-701A-2A58-2269-1C5B70BD17C6}"/>
              </a:ext>
            </a:extLst>
          </p:cNvPr>
          <p:cNvCxnSpPr>
            <a:cxnSpLocks/>
          </p:cNvCxnSpPr>
          <p:nvPr/>
        </p:nvCxnSpPr>
        <p:spPr>
          <a:xfrm>
            <a:off x="4841508" y="3137837"/>
            <a:ext cx="15881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F1C302-51E8-E076-7A18-89D2A32A58EB}"/>
              </a:ext>
            </a:extLst>
          </p:cNvPr>
          <p:cNvCxnSpPr>
            <a:cxnSpLocks/>
          </p:cNvCxnSpPr>
          <p:nvPr/>
        </p:nvCxnSpPr>
        <p:spPr>
          <a:xfrm>
            <a:off x="6516304" y="3137837"/>
            <a:ext cx="10972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054F53-35EC-F0DC-11AC-7FDE84E70FCB}"/>
              </a:ext>
            </a:extLst>
          </p:cNvPr>
          <p:cNvCxnSpPr>
            <a:cxnSpLocks/>
          </p:cNvCxnSpPr>
          <p:nvPr/>
        </p:nvCxnSpPr>
        <p:spPr>
          <a:xfrm>
            <a:off x="1395663" y="3503596"/>
            <a:ext cx="1366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Programmers as Users</a:t>
            </a:r>
          </a:p>
          <a:p>
            <a:pPr lvl="1"/>
            <a:r>
              <a:rPr lang="en-US" dirty="0"/>
              <a:t>Human-Computer Interactions for Usable PL</a:t>
            </a:r>
          </a:p>
          <a:p>
            <a:pPr lvl="2"/>
            <a:r>
              <a:rPr lang="en-US" dirty="0"/>
              <a:t>ISO Standards</a:t>
            </a:r>
          </a:p>
          <a:p>
            <a:pPr lvl="2"/>
            <a:r>
              <a:rPr lang="en-US" dirty="0"/>
              <a:t>Personas</a:t>
            </a:r>
          </a:p>
          <a:p>
            <a:pPr lvl="1"/>
            <a:r>
              <a:rPr lang="en-US" dirty="0"/>
              <a:t>Methodologies + Paradigms</a:t>
            </a:r>
          </a:p>
          <a:p>
            <a:pPr lvl="2"/>
            <a:r>
              <a:rPr lang="en-US" dirty="0"/>
              <a:t>Quantitative</a:t>
            </a:r>
          </a:p>
          <a:p>
            <a:pPr lvl="2"/>
            <a:r>
              <a:rPr lang="en-US" dirty="0"/>
              <a:t>Qualitative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14-D367-9524-B6CD-2D125A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Summary: Six Key Usability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DC38D-8B17-8C45-29B9-B2D88E48A9F8}"/>
              </a:ext>
            </a:extLst>
          </p:cNvPr>
          <p:cNvSpPr txBox="1"/>
          <p:nvPr/>
        </p:nvSpPr>
        <p:spPr>
          <a:xfrm>
            <a:off x="1097278" y="3021569"/>
            <a:ext cx="83282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Who are the users of the programming language?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are the programmers’ goals?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is the context of use?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Effectiveness: Do they eventually achieve goals?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Efficiency: How many resources used to achieve goal?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j-lt"/>
              </a:rPr>
              <a:t>Satisfaction: How do they like it, subjectively?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57708-0D51-111A-F3C3-B99A110923F6}"/>
              </a:ext>
            </a:extLst>
          </p:cNvPr>
          <p:cNvSpPr txBox="1"/>
          <p:nvPr/>
        </p:nvSpPr>
        <p:spPr>
          <a:xfrm>
            <a:off x="1097279" y="1992429"/>
            <a:ext cx="99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Exercise:</a:t>
            </a:r>
            <a:r>
              <a:rPr lang="en-US" sz="2400" dirty="0"/>
              <a:t> When designing a PL, answer these six questions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C8035-E53D-152E-98F3-7BC6E6736606}"/>
              </a:ext>
            </a:extLst>
          </p:cNvPr>
          <p:cNvSpPr txBox="1"/>
          <p:nvPr/>
        </p:nvSpPr>
        <p:spPr>
          <a:xfrm>
            <a:off x="1127759" y="2677805"/>
            <a:ext cx="18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6453F-980B-823A-BEF2-24BB46A385C2}"/>
              </a:ext>
            </a:extLst>
          </p:cNvPr>
          <p:cNvSpPr txBox="1"/>
          <p:nvPr/>
        </p:nvSpPr>
        <p:spPr>
          <a:xfrm>
            <a:off x="1130166" y="4345007"/>
            <a:ext cx="18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59118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C76D-0995-B88E-446A-127BCE67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4DD-BC2C-BBE0-6AD0-0BFEBB2F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6712"/>
            <a:ext cx="10058400" cy="27023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Thou art I</a:t>
            </a:r>
            <a:br>
              <a:rPr lang="en-US" sz="4400" dirty="0"/>
            </a:br>
            <a:r>
              <a:rPr lang="en-US" sz="4400" dirty="0" err="1"/>
              <a:t>I</a:t>
            </a:r>
            <a:r>
              <a:rPr lang="en-US" sz="4400" dirty="0"/>
              <a:t> art thou</a:t>
            </a:r>
          </a:p>
        </p:txBody>
      </p:sp>
    </p:spTree>
    <p:extLst>
      <p:ext uri="{BB962C8B-B14F-4D97-AF65-F5344CB8AC3E}">
        <p14:creationId xmlns:p14="http://schemas.microsoft.com/office/powerpoint/2010/main" val="416631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60C9-B1DA-4059-4CC9-97B937D9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and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9847-F551-65A2-A752-480F69A0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Focus on the first question:</a:t>
            </a:r>
          </a:p>
          <a:p>
            <a:pPr lvl="1"/>
            <a:r>
              <a:rPr lang="en-US" u="sng" dirty="0">
                <a:latin typeface="+mj-lt"/>
              </a:rPr>
              <a:t>“Who are the users of the programming language?”</a:t>
            </a:r>
          </a:p>
          <a:p>
            <a:r>
              <a:rPr lang="en-US" dirty="0">
                <a:latin typeface="+mj-lt"/>
              </a:rPr>
              <a:t>A persona is a fictional character used to answer the question “who” in a concrete fashion</a:t>
            </a:r>
          </a:p>
          <a:p>
            <a:r>
              <a:rPr lang="en-US" dirty="0">
                <a:latin typeface="+mj-lt"/>
              </a:rPr>
              <a:t>In writing down a persona, designers clarify their design goals</a:t>
            </a:r>
          </a:p>
          <a:p>
            <a:r>
              <a:rPr lang="en-US" dirty="0">
                <a:latin typeface="+mj-lt"/>
              </a:rPr>
              <a:t>Personas are use in role-play exercises to help designers get into character as their users and design from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89F-419A-C64D-7581-C505D4D5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Design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876E-0429-2FCC-0818-0710E80E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educated are the programmers?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What informal knowledge do the programmers have?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What skills and operational knowledge do the programmers have? (i.e., what can they do?)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much programming experience do the programmers have?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What is the nature of that experience?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 what context are the programmers using the programming language?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0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234-DE83-C17C-5134-7EC2043A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648C-5CFA-5A9A-0028-80917EF4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Commonly, multiple personas are used in the design process</a:t>
            </a:r>
          </a:p>
          <a:p>
            <a:r>
              <a:rPr lang="en-US" dirty="0"/>
              <a:t>Each persona represents a different potential user</a:t>
            </a:r>
          </a:p>
          <a:p>
            <a:r>
              <a:rPr lang="en-US" dirty="0"/>
              <a:t>We should also assess all personas together:</a:t>
            </a:r>
          </a:p>
          <a:p>
            <a:pPr lvl="1"/>
            <a:r>
              <a:rPr lang="en-US" dirty="0"/>
              <a:t>How broad or narrow is your audience? Does it include everyone that you wish to include?</a:t>
            </a:r>
          </a:p>
        </p:txBody>
      </p:sp>
    </p:spTree>
    <p:extLst>
      <p:ext uri="{BB962C8B-B14F-4D97-AF65-F5344CB8AC3E}">
        <p14:creationId xmlns:p14="http://schemas.microsoft.com/office/powerpoint/2010/main" val="413713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1010-AAA0-7CFB-4364-BAFDA1DE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D708-3E8F-F970-250C-15EF78A7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persona is a generalization that stands in for a group of people</a:t>
            </a:r>
          </a:p>
          <a:p>
            <a:r>
              <a:rPr lang="en-US" dirty="0"/>
              <a:t>A </a:t>
            </a:r>
            <a:r>
              <a:rPr lang="en-US" u="sng" dirty="0"/>
              <a:t>stereotype</a:t>
            </a:r>
            <a:r>
              <a:rPr lang="en-US" dirty="0"/>
              <a:t> is a generalization that stands in for a group of people</a:t>
            </a:r>
          </a:p>
          <a:p>
            <a:r>
              <a:rPr lang="en-US" dirty="0"/>
              <a:t>Naïve use of personas can reinforce stereotypes</a:t>
            </a:r>
          </a:p>
          <a:p>
            <a:r>
              <a:rPr lang="en-US" dirty="0"/>
              <a:t>A substantial body of modern HCI research address this problem</a:t>
            </a:r>
          </a:p>
          <a:p>
            <a:pPr lvl="1"/>
            <a:r>
              <a:rPr lang="en-US" dirty="0"/>
              <a:t>See, for example, “Persona Spectrums”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3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938-2BF0-9692-6DC4-39FD113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Personas: Early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41A-258F-FC9A-E6F1-77108D3A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712594"/>
            <a:ext cx="10058400" cy="4023360"/>
          </a:xfrm>
        </p:spPr>
        <p:txBody>
          <a:bodyPr/>
          <a:lstStyle/>
          <a:p>
            <a:r>
              <a:rPr lang="en-US" dirty="0" err="1"/>
              <a:t>aoeuaoeu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734A6-9D34-5DA1-D954-9B4998B27B3B}"/>
              </a:ext>
            </a:extLst>
          </p:cNvPr>
          <p:cNvSpPr txBox="1"/>
          <p:nvPr/>
        </p:nvSpPr>
        <p:spPr>
          <a:xfrm>
            <a:off x="866273" y="2019519"/>
            <a:ext cx="323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Systematic Developer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28C7-5335-78E1-CA02-466F24BF5178}"/>
              </a:ext>
            </a:extLst>
          </p:cNvPr>
          <p:cNvSpPr txBox="1"/>
          <p:nvPr/>
        </p:nvSpPr>
        <p:spPr>
          <a:xfrm>
            <a:off x="4717985" y="2030930"/>
            <a:ext cx="262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Pragmatic Developer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D051-D526-CD91-3A14-F7A38DB79A67}"/>
              </a:ext>
            </a:extLst>
          </p:cNvPr>
          <p:cNvSpPr txBox="1"/>
          <p:nvPr/>
        </p:nvSpPr>
        <p:spPr>
          <a:xfrm>
            <a:off x="8275319" y="2030930"/>
            <a:ext cx="306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Opportunistic Developer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7B79E-36B3-F2D8-6AC5-B28A12A3F389}"/>
              </a:ext>
            </a:extLst>
          </p:cNvPr>
          <p:cNvSpPr txBox="1"/>
          <p:nvPr/>
        </p:nvSpPr>
        <p:spPr>
          <a:xfrm>
            <a:off x="789271" y="2526260"/>
            <a:ext cx="3388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defensively. Does everything they can to protect their code from unstable and untrustworthy processes running in parallel with their code. Develops a deep understanding of a technology before using it. Prides themselves on building elegant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938-2BF0-9692-6DC4-39FD113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Personas: Early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41A-258F-FC9A-E6F1-77108D3A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712594"/>
            <a:ext cx="10058400" cy="4023360"/>
          </a:xfrm>
        </p:spPr>
        <p:txBody>
          <a:bodyPr/>
          <a:lstStyle/>
          <a:p>
            <a:r>
              <a:rPr lang="en-US" dirty="0" err="1"/>
              <a:t>aoeuaoeu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734A6-9D34-5DA1-D954-9B4998B27B3B}"/>
              </a:ext>
            </a:extLst>
          </p:cNvPr>
          <p:cNvSpPr txBox="1"/>
          <p:nvPr/>
        </p:nvSpPr>
        <p:spPr>
          <a:xfrm>
            <a:off x="866273" y="2019519"/>
            <a:ext cx="323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Systematic Developer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28C7-5335-78E1-CA02-466F24BF5178}"/>
              </a:ext>
            </a:extLst>
          </p:cNvPr>
          <p:cNvSpPr txBox="1"/>
          <p:nvPr/>
        </p:nvSpPr>
        <p:spPr>
          <a:xfrm>
            <a:off x="4717985" y="2030930"/>
            <a:ext cx="262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Pragmatic Developer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D051-D526-CD91-3A14-F7A38DB79A67}"/>
              </a:ext>
            </a:extLst>
          </p:cNvPr>
          <p:cNvSpPr txBox="1"/>
          <p:nvPr/>
        </p:nvSpPr>
        <p:spPr>
          <a:xfrm>
            <a:off x="8275319" y="2030930"/>
            <a:ext cx="306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Opportunistic Developer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7B79E-36B3-F2D8-6AC5-B28A12A3F389}"/>
              </a:ext>
            </a:extLst>
          </p:cNvPr>
          <p:cNvSpPr txBox="1"/>
          <p:nvPr/>
        </p:nvSpPr>
        <p:spPr>
          <a:xfrm>
            <a:off x="789271" y="2526260"/>
            <a:ext cx="3388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defensively. Does everything they can to protect their code from unstable and untrustworthy processes running in parallel with their code. Develops a deep understanding of a technology before using it. Prides themselves on building elegant solutions.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46FA-B81A-228E-F149-CF588BC69186}"/>
              </a:ext>
            </a:extLst>
          </p:cNvPr>
          <p:cNvSpPr txBox="1"/>
          <p:nvPr/>
        </p:nvSpPr>
        <p:spPr>
          <a:xfrm>
            <a:off x="4563980" y="2526260"/>
            <a:ext cx="307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methodically. Develops a sufficient understanding of a technology to enable them to use it. Prides themselves on building robust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5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938-2BF0-9692-6DC4-39FD113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Personas: Early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41A-258F-FC9A-E6F1-77108D3A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224" y="5698625"/>
            <a:ext cx="4158840" cy="478857"/>
          </a:xfrm>
        </p:spPr>
        <p:txBody>
          <a:bodyPr/>
          <a:lstStyle/>
          <a:p>
            <a:r>
              <a:rPr lang="en-US" b="1" dirty="0"/>
              <a:t>Describe </a:t>
            </a:r>
            <a:r>
              <a:rPr lang="en-US" dirty="0"/>
              <a:t>Risk, Depth, Pride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734A6-9D34-5DA1-D954-9B4998B27B3B}"/>
              </a:ext>
            </a:extLst>
          </p:cNvPr>
          <p:cNvSpPr txBox="1"/>
          <p:nvPr/>
        </p:nvSpPr>
        <p:spPr>
          <a:xfrm>
            <a:off x="866273" y="2019519"/>
            <a:ext cx="323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Systematic Developer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28C7-5335-78E1-CA02-466F24BF5178}"/>
              </a:ext>
            </a:extLst>
          </p:cNvPr>
          <p:cNvSpPr txBox="1"/>
          <p:nvPr/>
        </p:nvSpPr>
        <p:spPr>
          <a:xfrm>
            <a:off x="4717985" y="2030930"/>
            <a:ext cx="262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Pragmatic Developer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D051-D526-CD91-3A14-F7A38DB79A67}"/>
              </a:ext>
            </a:extLst>
          </p:cNvPr>
          <p:cNvSpPr txBox="1"/>
          <p:nvPr/>
        </p:nvSpPr>
        <p:spPr>
          <a:xfrm>
            <a:off x="8275319" y="2030930"/>
            <a:ext cx="306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Opportunistic Developer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7B79E-36B3-F2D8-6AC5-B28A12A3F389}"/>
              </a:ext>
            </a:extLst>
          </p:cNvPr>
          <p:cNvSpPr txBox="1"/>
          <p:nvPr/>
        </p:nvSpPr>
        <p:spPr>
          <a:xfrm>
            <a:off x="789271" y="2526260"/>
            <a:ext cx="3388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defensively. Does everything they can to protect their code from unstable and untrustworthy processes running in parallel with their code. Develops a deep understanding of a technology before using it. Prides themselves on building elegant solutions.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46FA-B81A-228E-F149-CF588BC69186}"/>
              </a:ext>
            </a:extLst>
          </p:cNvPr>
          <p:cNvSpPr txBox="1"/>
          <p:nvPr/>
        </p:nvSpPr>
        <p:spPr>
          <a:xfrm>
            <a:off x="4563980" y="2526260"/>
            <a:ext cx="307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methodically. Develops a sufficient understanding of a technology to enable them to use it. Prides themselves on building robust applications.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60236-1F8C-5483-F342-CD3B9E783050}"/>
              </a:ext>
            </a:extLst>
          </p:cNvPr>
          <p:cNvSpPr txBox="1"/>
          <p:nvPr/>
        </p:nvSpPr>
        <p:spPr>
          <a:xfrm>
            <a:off x="8092438" y="2535318"/>
            <a:ext cx="35830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in an exploratory fashion. Develops a sufficient understanding of a technology to understand how it can solve a business problem. Prides themselves on solving business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0938-2BF0-9692-6DC4-39FD113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Personas: Early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41A-258F-FC9A-E6F1-77108D3A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888" y="5621623"/>
            <a:ext cx="1925053" cy="478857"/>
          </a:xfrm>
        </p:spPr>
        <p:txBody>
          <a:bodyPr/>
          <a:lstStyle/>
          <a:p>
            <a:r>
              <a:rPr lang="en-US" b="1" dirty="0"/>
              <a:t>Criticism?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734A6-9D34-5DA1-D954-9B4998B27B3B}"/>
              </a:ext>
            </a:extLst>
          </p:cNvPr>
          <p:cNvSpPr txBox="1"/>
          <p:nvPr/>
        </p:nvSpPr>
        <p:spPr>
          <a:xfrm>
            <a:off x="866273" y="2019519"/>
            <a:ext cx="323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Systematic Developer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28C7-5335-78E1-CA02-466F24BF5178}"/>
              </a:ext>
            </a:extLst>
          </p:cNvPr>
          <p:cNvSpPr txBox="1"/>
          <p:nvPr/>
        </p:nvSpPr>
        <p:spPr>
          <a:xfrm>
            <a:off x="4717985" y="2030930"/>
            <a:ext cx="2626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Pragmatic Developer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D051-D526-CD91-3A14-F7A38DB79A67}"/>
              </a:ext>
            </a:extLst>
          </p:cNvPr>
          <p:cNvSpPr txBox="1"/>
          <p:nvPr/>
        </p:nvSpPr>
        <p:spPr>
          <a:xfrm>
            <a:off x="8275319" y="2030930"/>
            <a:ext cx="306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Opportunistic Developer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7B79E-36B3-F2D8-6AC5-B28A12A3F389}"/>
              </a:ext>
            </a:extLst>
          </p:cNvPr>
          <p:cNvSpPr txBox="1"/>
          <p:nvPr/>
        </p:nvSpPr>
        <p:spPr>
          <a:xfrm>
            <a:off x="789271" y="2526260"/>
            <a:ext cx="3388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defensively. Does everything they can to protect their code from unstable and untrustworthy processes running in parallel with their code. Develops a deep understanding of a technology before using it. Prides themselves on building elegant solutions.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46FA-B81A-228E-F149-CF588BC69186}"/>
              </a:ext>
            </a:extLst>
          </p:cNvPr>
          <p:cNvSpPr txBox="1"/>
          <p:nvPr/>
        </p:nvSpPr>
        <p:spPr>
          <a:xfrm>
            <a:off x="4563980" y="2526260"/>
            <a:ext cx="307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methodically. Develops a sufficient understanding of a technology to enable them to use it. Prides themselves on building robust applications.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60236-1F8C-5483-F342-CD3B9E783050}"/>
              </a:ext>
            </a:extLst>
          </p:cNvPr>
          <p:cNvSpPr txBox="1"/>
          <p:nvPr/>
        </p:nvSpPr>
        <p:spPr>
          <a:xfrm>
            <a:off x="8092438" y="2535318"/>
            <a:ext cx="35830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Writes code in an exploratory fashion. Develops a sufficient understanding of a technology to understand how it can solve a business problem. Prides themselves on solving business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Programmers as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1482-2DBC-52CD-CB46-BDEA23FB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Personas: Charlie +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EFBF-E035-0D47-E6F0-40E165DA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8215-7536-F989-B5B7-943198FA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4960-1DF6-8E6D-8EF6-E4DE0015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CB5D-A0E3-7BCD-5240-51B4E944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BC83-A093-61F8-6CA7-B75D67BF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F820-7FDE-6F4A-12A5-CF94FDDF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Human-Computer Interaction?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AB84-EB1A-C502-2A19-950AF034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Human-Computer Interaction (HCI) is the study of the relationship between humans and computing</a:t>
            </a:r>
          </a:p>
          <a:p>
            <a:pPr lvl="1"/>
            <a:r>
              <a:rPr lang="en-US" dirty="0"/>
              <a:t>Intentionally broad, interdisciplinary</a:t>
            </a:r>
          </a:p>
          <a:p>
            <a:pPr lvl="1"/>
            <a:r>
              <a:rPr lang="en-US" dirty="0"/>
              <a:t>Often uses the Social Scientist, sometimes the Humanist</a:t>
            </a:r>
          </a:p>
          <a:p>
            <a:r>
              <a:rPr lang="en-US" dirty="0"/>
              <a:t>HCI is more than just user interfaces</a:t>
            </a:r>
          </a:p>
          <a:p>
            <a:pPr lvl="1"/>
            <a:r>
              <a:rPr lang="en-US" dirty="0"/>
              <a:t>Embodied computing, cooperative work, critical computing, …</a:t>
            </a:r>
          </a:p>
          <a:p>
            <a:r>
              <a:rPr lang="en-US" dirty="0"/>
              <a:t>Interfaces are many students’ first introduction to HCI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6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BC6-E598-C381-6A61-D1CA176A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22B7-6982-3FF6-48AC-9FAB28F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Core parts: User, Input, Output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: The person or other entity that uses the interface. To create a good interface, we must know who this person is and learn their wants, needs, assets, psychology, etc.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The means for users providing input vary at both the hardware level (keyboard + mouse? microphone? pedal?) and software level (command-line interface? graphical interface?). This impacts expressive power, efficiency, and more.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means for providing output likewise vary in hardware: (one screen? Three screens? Speaker?) and software (printed output? Video output?)</a:t>
            </a:r>
          </a:p>
          <a:p>
            <a:r>
              <a:rPr lang="en-US" dirty="0"/>
              <a:t>These three parts do not suffice for a </a:t>
            </a:r>
            <a:r>
              <a:rPr lang="en-US" i="1" dirty="0"/>
              <a:t>complete</a:t>
            </a:r>
            <a:r>
              <a:rPr lang="en-US" dirty="0"/>
              <a:t> understanding of interfaces, but we take them as a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35677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BC6-E598-C381-6A61-D1CA176A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PL, as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22B7-6982-3FF6-48AC-9FAB28F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user, input, and output?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: ???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Input: ???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Output: ???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30892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BC6-E598-C381-6A61-D1CA176A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PL, as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22B7-6982-3FF6-48AC-9FAB28F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user, input, and output?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: The users of a programming language are programmers.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Input: </a:t>
            </a:r>
            <a:r>
              <a:rPr lang="en-US" dirty="0"/>
              <a:t>Most often, a programmer uses a keyboard and mouse to edit a textual representation of a program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Output: </a:t>
            </a:r>
            <a:r>
              <a:rPr lang="en-US" dirty="0"/>
              <a:t>The programmer receives output in multiple formats, such as the observed behavior of running a program or static type errors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BC6-E598-C381-6A61-D1CA176A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PL, as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22B7-6982-3FF6-48AC-9FAB28F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user, input, and output?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: The users of a programming language are programmers.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Input: </a:t>
            </a:r>
            <a:r>
              <a:rPr lang="en-US" dirty="0"/>
              <a:t>Most often, a programmer uses a keyboard and mouse to edit a textual representation of a program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Output: </a:t>
            </a:r>
            <a:r>
              <a:rPr lang="en-US" dirty="0"/>
              <a:t>The programmer receives output in multiple formats, such as the observed behavior of running a program or static type errors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Data?: </a:t>
            </a:r>
            <a:r>
              <a:rPr lang="en-US" dirty="0"/>
              <a:t>The program is the data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3EF-60DB-191C-AF2E-D36439B9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Interface Thinking Enables New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6BAC-D90E-A522-EDE1-30A4F465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ergonomic is the interface? If the user wants to perform a given task, how many actions are required to complete that task, and how much effort is spent on those actions?</a:t>
            </a:r>
          </a:p>
          <a:p>
            <a:r>
              <a:rPr lang="en-US" dirty="0"/>
              <a:t>Do the inputs fully represent the data? Does the syntax of the programming language enable us to write arbitrary programs?</a:t>
            </a:r>
          </a:p>
          <a:p>
            <a:r>
              <a:rPr lang="en-US" dirty="0"/>
              <a:t>Do the outputs fully represent the data? Can a programmer distinguish two different programs from one another based on the output alone?</a:t>
            </a:r>
          </a:p>
          <a:p>
            <a:r>
              <a:rPr lang="en-US" dirty="0"/>
              <a:t>What unique assets and needs do different groups of programmers have?</a:t>
            </a:r>
          </a:p>
        </p:txBody>
      </p:sp>
    </p:spTree>
    <p:extLst>
      <p:ext uri="{BB962C8B-B14F-4D97-AF65-F5344CB8AC3E}">
        <p14:creationId xmlns:p14="http://schemas.microsoft.com/office/powerpoint/2010/main" val="1974384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2164</Words>
  <Application>Microsoft Office PowerPoint</Application>
  <PresentationFormat>Widescreen</PresentationFormat>
  <Paragraphs>160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Noto Serif</vt:lpstr>
      <vt:lpstr>Retrospect</vt:lpstr>
      <vt:lpstr>08 – Human-Computer Interaction 1</vt:lpstr>
      <vt:lpstr>Outline</vt:lpstr>
      <vt:lpstr>Section: Programmers as Users</vt:lpstr>
      <vt:lpstr>What is Human-Computer Interaction?</vt:lpstr>
      <vt:lpstr>What’s in an Interface?</vt:lpstr>
      <vt:lpstr>What is a PL, as an Interface?</vt:lpstr>
      <vt:lpstr>What is a PL, as an Interface?</vt:lpstr>
      <vt:lpstr>What is a PL, as an Interface?</vt:lpstr>
      <vt:lpstr>Interface Thinking Enables New Questions</vt:lpstr>
      <vt:lpstr>Interface Thinking Enables New Questions 2</vt:lpstr>
      <vt:lpstr>Motivating HCI-for-PL</vt:lpstr>
      <vt:lpstr>Unreadable Code Example</vt:lpstr>
      <vt:lpstr>Unreadable Code Discussion</vt:lpstr>
      <vt:lpstr>Unreadable Code Discussion</vt:lpstr>
      <vt:lpstr>Section: Usability for PLs</vt:lpstr>
      <vt:lpstr>Defining Usability Takes Work</vt:lpstr>
      <vt:lpstr>Usability as Defined by  International Standards Organization</vt:lpstr>
      <vt:lpstr>To Define Usability, Answer Three Questions</vt:lpstr>
      <vt:lpstr>To Assess Usability, Answer Three Questions</vt:lpstr>
      <vt:lpstr>Summary: Six Key Usability Questions</vt:lpstr>
      <vt:lpstr>Subsection: Personas</vt:lpstr>
      <vt:lpstr>Personas and Usability</vt:lpstr>
      <vt:lpstr>Persona Design Prompts</vt:lpstr>
      <vt:lpstr>Using Multiple Personas</vt:lpstr>
      <vt:lpstr>Criticism of Personas</vt:lpstr>
      <vt:lpstr>Example Personas: Early Microsoft</vt:lpstr>
      <vt:lpstr>Example Personas: Early Microsoft</vt:lpstr>
      <vt:lpstr>Example Personas: Early Microsoft</vt:lpstr>
      <vt:lpstr>Example Personas: Early Microsoft</vt:lpstr>
      <vt:lpstr>Example Personas: Charlie + Robin</vt:lpstr>
      <vt:lpstr>Section: Methodologies</vt:lpstr>
      <vt:lpstr>Section: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82</cp:revision>
  <dcterms:created xsi:type="dcterms:W3CDTF">2023-08-13T16:19:48Z</dcterms:created>
  <dcterms:modified xsi:type="dcterms:W3CDTF">2023-08-23T21:00:18Z</dcterms:modified>
</cp:coreProperties>
</file>