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23"/>
  </p:notesMasterIdLst>
  <p:sldIdLst>
    <p:sldId id="256" r:id="rId2"/>
    <p:sldId id="257" r:id="rId3"/>
    <p:sldId id="258" r:id="rId4"/>
    <p:sldId id="260" r:id="rId5"/>
    <p:sldId id="259" r:id="rId6"/>
    <p:sldId id="261" r:id="rId7"/>
    <p:sldId id="262" r:id="rId8"/>
    <p:sldId id="276" r:id="rId9"/>
    <p:sldId id="263" r:id="rId10"/>
    <p:sldId id="264" r:id="rId11"/>
    <p:sldId id="265" r:id="rId12"/>
    <p:sldId id="275" r:id="rId13"/>
    <p:sldId id="266" r:id="rId14"/>
    <p:sldId id="269" r:id="rId15"/>
    <p:sldId id="267" r:id="rId16"/>
    <p:sldId id="268" r:id="rId17"/>
    <p:sldId id="270" r:id="rId18"/>
    <p:sldId id="271" r:id="rId19"/>
    <p:sldId id="272" r:id="rId20"/>
    <p:sldId id="273" r:id="rId21"/>
    <p:sldId id="274"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20" autoAdjust="0"/>
    <p:restoredTop sz="80104" autoAdjust="0"/>
  </p:normalViewPr>
  <p:slideViewPr>
    <p:cSldViewPr snapToGrid="0">
      <p:cViewPr varScale="1">
        <p:scale>
          <a:sx n="79" d="100"/>
          <a:sy n="79"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1D0A7A-BF7B-4933-BC76-BDA42138980F}" type="datetimeFigureOut">
              <a:rPr lang="en-US" smtClean="0"/>
              <a:t>10/31/2023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8393AC-6D52-438D-AA5D-F2511F9ECBD6}" type="slidenum">
              <a:rPr lang="en-US" smtClean="0"/>
              <a:t>‹#›</a:t>
            </a:fld>
            <a:endParaRPr lang="en-US"/>
          </a:p>
        </p:txBody>
      </p:sp>
    </p:spTree>
    <p:extLst>
      <p:ext uri="{BB962C8B-B14F-4D97-AF65-F5344CB8AC3E}">
        <p14:creationId xmlns:p14="http://schemas.microsoft.com/office/powerpoint/2010/main" val="6314224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263C6BED-35C5-4BD2-9D2D-ECCF2F81720F}" type="datetime1">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06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C6E155-A30B-41F1-A2F3-CDE04B4313E9}" type="datetime1">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3979157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18DAD8-7E3E-4786-AA65-17E9DB850792}" type="datetime1">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614859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DD018BB-8AB2-43B8-800A-76963ED6ADC7}" type="datetime1">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63625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CADDFF-431C-4A6F-A14B-FF1AF97FE7A8}" type="datetime1">
              <a:rPr lang="en-US" smtClean="0"/>
              <a:t>10/31/2023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F27F29-4B64-4A24-936A-FF41C34C242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888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E97B664A-C304-4EA2-B1CE-DE58D7C72CC5}" type="datetime1">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1199838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AEF9FA34-5866-4EB2-B72C-93750A2CE3AB}" type="datetime1">
              <a:rPr lang="en-US" smtClean="0"/>
              <a:t>10/31/2023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454388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5B35D5B-1BDC-4DBC-8936-9F3D5B1A256B}" type="datetime1">
              <a:rPr lang="en-US" smtClean="0"/>
              <a:t>10/31/2023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875211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3233B6BD-6366-4EE7-8295-6D14276CF656}" type="datetime1">
              <a:rPr lang="en-US" smtClean="0"/>
              <a:t>10/31/2023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34882479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lvl1pPr>
              <a:defRPr sz="2800"/>
            </a:lvl1pPr>
            <a:lvl2pPr>
              <a:defRPr sz="2400"/>
            </a:lvl2pPr>
            <a:lvl3pPr>
              <a:defRPr sz="2200"/>
            </a:lvl3pPr>
            <a:lvl4pPr>
              <a:defRPr sz="20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CA489596-7034-4658-8407-37926A24657A}" type="datetime1">
              <a:rPr lang="en-US" smtClean="0"/>
              <a:t>10/31/2023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BF27F29-4B64-4A24-936A-FF41C34C242B}" type="slidenum">
              <a:rPr lang="en-US" smtClean="0"/>
              <a:t>‹#›</a:t>
            </a:fld>
            <a:endParaRPr lang="en-US"/>
          </a:p>
        </p:txBody>
      </p:sp>
    </p:spTree>
    <p:extLst>
      <p:ext uri="{BB962C8B-B14F-4D97-AF65-F5344CB8AC3E}">
        <p14:creationId xmlns:p14="http://schemas.microsoft.com/office/powerpoint/2010/main" val="94981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C6BEFA-FF7A-4B7F-9896-DE5DF32F32E2}" type="datetime1">
              <a:rPr lang="en-US" smtClean="0"/>
              <a:t>10/31/2023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F27F29-4B64-4A24-936A-FF41C34C242B}" type="slidenum">
              <a:rPr lang="en-US" smtClean="0"/>
              <a:t>‹#›</a:t>
            </a:fld>
            <a:endParaRPr lang="en-US"/>
          </a:p>
        </p:txBody>
      </p:sp>
    </p:spTree>
    <p:extLst>
      <p:ext uri="{BB962C8B-B14F-4D97-AF65-F5344CB8AC3E}">
        <p14:creationId xmlns:p14="http://schemas.microsoft.com/office/powerpoint/2010/main" val="2393180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4FCBB43-7E26-4C0D-888E-934844182D3A}" type="datetime1">
              <a:rPr lang="en-US" smtClean="0"/>
              <a:t>10/31/2023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BF27F29-4B64-4A24-936A-FF41C34C242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26624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7AA46-D914-99EE-6EC8-D02B82086F7A}"/>
              </a:ext>
            </a:extLst>
          </p:cNvPr>
          <p:cNvSpPr>
            <a:spLocks noGrp="1"/>
          </p:cNvSpPr>
          <p:nvPr>
            <p:ph type="ctrTitle"/>
          </p:nvPr>
        </p:nvSpPr>
        <p:spPr/>
        <p:txBody>
          <a:bodyPr/>
          <a:lstStyle/>
          <a:p>
            <a:r>
              <a:rPr lang="en-US" dirty="0"/>
              <a:t>Grad Lecture A – Content </a:t>
            </a:r>
            <a:r>
              <a:rPr lang="en-US"/>
              <a:t>and Style</a:t>
            </a:r>
            <a:endParaRPr lang="en-US" dirty="0"/>
          </a:p>
        </p:txBody>
      </p:sp>
      <p:sp>
        <p:nvSpPr>
          <p:cNvPr id="3" name="Subtitle 2">
            <a:extLst>
              <a:ext uri="{FF2B5EF4-FFF2-40B4-BE49-F238E27FC236}">
                <a16:creationId xmlns:a16="http://schemas.microsoft.com/office/drawing/2014/main" id="{35A49C19-AEFA-AAD5-F5EA-F352E2795D7D}"/>
              </a:ext>
            </a:extLst>
          </p:cNvPr>
          <p:cNvSpPr>
            <a:spLocks noGrp="1"/>
          </p:cNvSpPr>
          <p:nvPr>
            <p:ph type="subTitle" idx="1"/>
          </p:nvPr>
        </p:nvSpPr>
        <p:spPr/>
        <p:txBody>
          <a:bodyPr/>
          <a:lstStyle/>
          <a:p>
            <a:r>
              <a:rPr lang="en-US" dirty="0"/>
              <a:t>Slides  ©2023 Rose </a:t>
            </a:r>
            <a:r>
              <a:rPr lang="en-US" dirty="0" err="1"/>
              <a:t>bohrer</a:t>
            </a:r>
            <a:r>
              <a:rPr lang="en-US" dirty="0"/>
              <a:t>, used for cs 4536/536 at </a:t>
            </a:r>
            <a:r>
              <a:rPr lang="en-US" dirty="0" err="1"/>
              <a:t>wpi</a:t>
            </a:r>
            <a:r>
              <a:rPr lang="en-US" dirty="0"/>
              <a:t>.</a:t>
            </a:r>
            <a:br>
              <a:rPr lang="en-US" dirty="0"/>
            </a:br>
            <a:r>
              <a:rPr lang="en-US" dirty="0"/>
              <a:t>Educational Reuse permitted with credit </a:t>
            </a:r>
          </a:p>
        </p:txBody>
      </p:sp>
      <p:sp>
        <p:nvSpPr>
          <p:cNvPr id="4" name="Slide Number Placeholder 3">
            <a:extLst>
              <a:ext uri="{FF2B5EF4-FFF2-40B4-BE49-F238E27FC236}">
                <a16:creationId xmlns:a16="http://schemas.microsoft.com/office/drawing/2014/main" id="{78E1EA28-7EF0-9735-90CD-E0770F096DA0}"/>
              </a:ext>
            </a:extLst>
          </p:cNvPr>
          <p:cNvSpPr>
            <a:spLocks noGrp="1"/>
          </p:cNvSpPr>
          <p:nvPr>
            <p:ph type="sldNum" sz="quarter" idx="12"/>
          </p:nvPr>
        </p:nvSpPr>
        <p:spPr/>
        <p:txBody>
          <a:bodyPr/>
          <a:lstStyle/>
          <a:p>
            <a:fld id="{9BF27F29-4B64-4A24-936A-FF41C34C242B}" type="slidenum">
              <a:rPr lang="en-US" smtClean="0"/>
              <a:t>1</a:t>
            </a:fld>
            <a:endParaRPr lang="en-US"/>
          </a:p>
        </p:txBody>
      </p:sp>
    </p:spTree>
    <p:extLst>
      <p:ext uri="{BB962C8B-B14F-4D97-AF65-F5344CB8AC3E}">
        <p14:creationId xmlns:p14="http://schemas.microsoft.com/office/powerpoint/2010/main" val="1551773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6BA29-1CAD-E18B-3CA6-9361E6A25624}"/>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941638E3-6785-5C9D-AB87-4151BB5C5B99}"/>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31203ABB-2044-76C0-76EB-EE66A370D366}"/>
              </a:ext>
            </a:extLst>
          </p:cNvPr>
          <p:cNvSpPr>
            <a:spLocks noGrp="1"/>
          </p:cNvSpPr>
          <p:nvPr>
            <p:ph type="sldNum" sz="quarter" idx="12"/>
          </p:nvPr>
        </p:nvSpPr>
        <p:spPr/>
        <p:txBody>
          <a:bodyPr/>
          <a:lstStyle/>
          <a:p>
            <a:fld id="{9BF27F29-4B64-4A24-936A-FF41C34C242B}" type="slidenum">
              <a:rPr lang="en-US" smtClean="0"/>
              <a:t>10</a:t>
            </a:fld>
            <a:endParaRPr lang="en-US"/>
          </a:p>
        </p:txBody>
      </p:sp>
    </p:spTree>
    <p:extLst>
      <p:ext uri="{BB962C8B-B14F-4D97-AF65-F5344CB8AC3E}">
        <p14:creationId xmlns:p14="http://schemas.microsoft.com/office/powerpoint/2010/main" val="3723604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612EA-0B9F-367A-4335-9228F8C5F08B}"/>
              </a:ext>
            </a:extLst>
          </p:cNvPr>
          <p:cNvSpPr>
            <a:spLocks noGrp="1"/>
          </p:cNvSpPr>
          <p:nvPr>
            <p:ph type="title"/>
          </p:nvPr>
        </p:nvSpPr>
        <p:spPr/>
        <p:txBody>
          <a:bodyPr/>
          <a:lstStyle/>
          <a:p>
            <a:r>
              <a:rPr lang="en-US" dirty="0"/>
              <a:t>Penrose</a:t>
            </a:r>
          </a:p>
        </p:txBody>
      </p:sp>
      <p:sp>
        <p:nvSpPr>
          <p:cNvPr id="3" name="Content Placeholder 2">
            <a:extLst>
              <a:ext uri="{FF2B5EF4-FFF2-40B4-BE49-F238E27FC236}">
                <a16:creationId xmlns:a16="http://schemas.microsoft.com/office/drawing/2014/main" id="{1AA0925D-35F0-D93D-F764-6B77644421C6}"/>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B680CBDB-DB7B-16BA-D6A5-2726D3A2DFF5}"/>
              </a:ext>
            </a:extLst>
          </p:cNvPr>
          <p:cNvSpPr>
            <a:spLocks noGrp="1"/>
          </p:cNvSpPr>
          <p:nvPr>
            <p:ph type="sldNum" sz="quarter" idx="12"/>
          </p:nvPr>
        </p:nvSpPr>
        <p:spPr/>
        <p:txBody>
          <a:bodyPr/>
          <a:lstStyle/>
          <a:p>
            <a:fld id="{9BF27F29-4B64-4A24-936A-FF41C34C242B}" type="slidenum">
              <a:rPr lang="en-US" smtClean="0"/>
              <a:t>11</a:t>
            </a:fld>
            <a:endParaRPr lang="en-US"/>
          </a:p>
        </p:txBody>
      </p:sp>
    </p:spTree>
    <p:extLst>
      <p:ext uri="{BB962C8B-B14F-4D97-AF65-F5344CB8AC3E}">
        <p14:creationId xmlns:p14="http://schemas.microsoft.com/office/powerpoint/2010/main" val="2345318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04477-A464-3C03-6B30-EF21D46C1C63}"/>
              </a:ext>
            </a:extLst>
          </p:cNvPr>
          <p:cNvSpPr>
            <a:spLocks noGrp="1"/>
          </p:cNvSpPr>
          <p:nvPr>
            <p:ph type="title"/>
          </p:nvPr>
        </p:nvSpPr>
        <p:spPr/>
        <p:txBody>
          <a:bodyPr/>
          <a:lstStyle/>
          <a:p>
            <a:r>
              <a:rPr lang="en-US" dirty="0"/>
              <a:t>Defining Audience</a:t>
            </a:r>
          </a:p>
        </p:txBody>
      </p:sp>
      <p:sp>
        <p:nvSpPr>
          <p:cNvPr id="3" name="Content Placeholder 2">
            <a:extLst>
              <a:ext uri="{FF2B5EF4-FFF2-40B4-BE49-F238E27FC236}">
                <a16:creationId xmlns:a16="http://schemas.microsoft.com/office/drawing/2014/main" id="{28CB2F60-FC09-FCCB-C076-99765D7F1645}"/>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72F2A2E-AA8B-A6B3-A9FB-B9C8A557AB0E}"/>
              </a:ext>
            </a:extLst>
          </p:cNvPr>
          <p:cNvSpPr>
            <a:spLocks noGrp="1"/>
          </p:cNvSpPr>
          <p:nvPr>
            <p:ph type="sldNum" sz="quarter" idx="12"/>
          </p:nvPr>
        </p:nvSpPr>
        <p:spPr/>
        <p:txBody>
          <a:bodyPr/>
          <a:lstStyle/>
          <a:p>
            <a:fld id="{9BF27F29-4B64-4A24-936A-FF41C34C242B}" type="slidenum">
              <a:rPr lang="en-US" smtClean="0"/>
              <a:t>12</a:t>
            </a:fld>
            <a:endParaRPr lang="en-US"/>
          </a:p>
        </p:txBody>
      </p:sp>
    </p:spTree>
    <p:extLst>
      <p:ext uri="{BB962C8B-B14F-4D97-AF65-F5344CB8AC3E}">
        <p14:creationId xmlns:p14="http://schemas.microsoft.com/office/powerpoint/2010/main" val="1449056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BFE015-BAD2-6417-5F6B-CA516CB56744}"/>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487D6805-614C-0902-7913-10058F72388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2543E2DE-7340-062A-18ED-2D8FCFE99960}"/>
              </a:ext>
            </a:extLst>
          </p:cNvPr>
          <p:cNvSpPr>
            <a:spLocks noGrp="1"/>
          </p:cNvSpPr>
          <p:nvPr>
            <p:ph type="sldNum" sz="quarter" idx="12"/>
          </p:nvPr>
        </p:nvSpPr>
        <p:spPr/>
        <p:txBody>
          <a:bodyPr/>
          <a:lstStyle/>
          <a:p>
            <a:fld id="{9BF27F29-4B64-4A24-936A-FF41C34C242B}" type="slidenum">
              <a:rPr lang="en-US" smtClean="0"/>
              <a:t>13</a:t>
            </a:fld>
            <a:endParaRPr lang="en-US"/>
          </a:p>
        </p:txBody>
      </p:sp>
    </p:spTree>
    <p:extLst>
      <p:ext uri="{BB962C8B-B14F-4D97-AF65-F5344CB8AC3E}">
        <p14:creationId xmlns:p14="http://schemas.microsoft.com/office/powerpoint/2010/main" val="1867077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433FA-1726-DC76-8D76-F0AB4B593CDC}"/>
              </a:ext>
            </a:extLst>
          </p:cNvPr>
          <p:cNvSpPr>
            <a:spLocks noGrp="1"/>
          </p:cNvSpPr>
          <p:nvPr>
            <p:ph type="title"/>
          </p:nvPr>
        </p:nvSpPr>
        <p:spPr/>
        <p:txBody>
          <a:bodyPr/>
          <a:lstStyle/>
          <a:p>
            <a:r>
              <a:rPr lang="en-US" dirty="0"/>
              <a:t>Language Definition</a:t>
            </a:r>
          </a:p>
        </p:txBody>
      </p:sp>
      <p:sp>
        <p:nvSpPr>
          <p:cNvPr id="3" name="Content Placeholder 2">
            <a:extLst>
              <a:ext uri="{FF2B5EF4-FFF2-40B4-BE49-F238E27FC236}">
                <a16:creationId xmlns:a16="http://schemas.microsoft.com/office/drawing/2014/main" id="{50847C1B-D8D0-F961-94A3-7275564984D1}"/>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4E0BC02D-5F6E-6FD3-7842-4B96E83A92DB}"/>
              </a:ext>
            </a:extLst>
          </p:cNvPr>
          <p:cNvSpPr>
            <a:spLocks noGrp="1"/>
          </p:cNvSpPr>
          <p:nvPr>
            <p:ph type="sldNum" sz="quarter" idx="12"/>
          </p:nvPr>
        </p:nvSpPr>
        <p:spPr/>
        <p:txBody>
          <a:bodyPr/>
          <a:lstStyle/>
          <a:p>
            <a:fld id="{9BF27F29-4B64-4A24-936A-FF41C34C242B}" type="slidenum">
              <a:rPr lang="en-US" smtClean="0"/>
              <a:t>14</a:t>
            </a:fld>
            <a:endParaRPr lang="en-US"/>
          </a:p>
        </p:txBody>
      </p:sp>
    </p:spTree>
    <p:extLst>
      <p:ext uri="{BB962C8B-B14F-4D97-AF65-F5344CB8AC3E}">
        <p14:creationId xmlns:p14="http://schemas.microsoft.com/office/powerpoint/2010/main" val="15230238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8E8D6-7111-EB3A-6B9B-8ABD9F30FE2B}"/>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785CDC67-D0FF-95BD-757A-AC54F2B26762}"/>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8AF0D095-F519-BA27-9CDE-97DAE098C37C}"/>
              </a:ext>
            </a:extLst>
          </p:cNvPr>
          <p:cNvSpPr>
            <a:spLocks noGrp="1"/>
          </p:cNvSpPr>
          <p:nvPr>
            <p:ph type="sldNum" sz="quarter" idx="12"/>
          </p:nvPr>
        </p:nvSpPr>
        <p:spPr/>
        <p:txBody>
          <a:bodyPr/>
          <a:lstStyle/>
          <a:p>
            <a:fld id="{9BF27F29-4B64-4A24-936A-FF41C34C242B}" type="slidenum">
              <a:rPr lang="en-US" smtClean="0"/>
              <a:t>15</a:t>
            </a:fld>
            <a:endParaRPr lang="en-US"/>
          </a:p>
        </p:txBody>
      </p:sp>
    </p:spTree>
    <p:extLst>
      <p:ext uri="{BB962C8B-B14F-4D97-AF65-F5344CB8AC3E}">
        <p14:creationId xmlns:p14="http://schemas.microsoft.com/office/powerpoint/2010/main" val="3757480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DAC11-1146-B901-3E6F-D9BE11B78823}"/>
              </a:ext>
            </a:extLst>
          </p:cNvPr>
          <p:cNvSpPr>
            <a:spLocks noGrp="1"/>
          </p:cNvSpPr>
          <p:nvPr>
            <p:ph type="title"/>
          </p:nvPr>
        </p:nvSpPr>
        <p:spPr/>
        <p:txBody>
          <a:bodyPr/>
          <a:lstStyle/>
          <a:p>
            <a:r>
              <a:rPr lang="en-US" dirty="0"/>
              <a:t>Solving for Layout</a:t>
            </a:r>
          </a:p>
        </p:txBody>
      </p:sp>
      <p:sp>
        <p:nvSpPr>
          <p:cNvPr id="3" name="Content Placeholder 2">
            <a:extLst>
              <a:ext uri="{FF2B5EF4-FFF2-40B4-BE49-F238E27FC236}">
                <a16:creationId xmlns:a16="http://schemas.microsoft.com/office/drawing/2014/main" id="{FFB9E1B8-0E5E-1DC7-12F6-6CD58FC3DF7E}"/>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1C6E60E8-E528-027A-9EBF-ADD35736A1D1}"/>
              </a:ext>
            </a:extLst>
          </p:cNvPr>
          <p:cNvSpPr>
            <a:spLocks noGrp="1"/>
          </p:cNvSpPr>
          <p:nvPr>
            <p:ph type="sldNum" sz="quarter" idx="12"/>
          </p:nvPr>
        </p:nvSpPr>
        <p:spPr/>
        <p:txBody>
          <a:bodyPr/>
          <a:lstStyle/>
          <a:p>
            <a:fld id="{9BF27F29-4B64-4A24-936A-FF41C34C242B}" type="slidenum">
              <a:rPr lang="en-US" smtClean="0"/>
              <a:t>16</a:t>
            </a:fld>
            <a:endParaRPr lang="en-US"/>
          </a:p>
        </p:txBody>
      </p:sp>
    </p:spTree>
    <p:extLst>
      <p:ext uri="{BB962C8B-B14F-4D97-AF65-F5344CB8AC3E}">
        <p14:creationId xmlns:p14="http://schemas.microsoft.com/office/powerpoint/2010/main" val="1945008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AA430-B02E-B0E7-501A-188E8F3A5EED}"/>
              </a:ext>
            </a:extLst>
          </p:cNvPr>
          <p:cNvSpPr>
            <a:spLocks noGrp="1"/>
          </p:cNvSpPr>
          <p:nvPr>
            <p:ph type="title"/>
          </p:nvPr>
        </p:nvSpPr>
        <p:spPr/>
        <p:txBody>
          <a:bodyPr/>
          <a:lstStyle/>
          <a:p>
            <a:r>
              <a:rPr lang="en-US" dirty="0"/>
              <a:t>Constraint Satisfaction Programming</a:t>
            </a:r>
          </a:p>
        </p:txBody>
      </p:sp>
      <p:sp>
        <p:nvSpPr>
          <p:cNvPr id="3" name="Content Placeholder 2">
            <a:extLst>
              <a:ext uri="{FF2B5EF4-FFF2-40B4-BE49-F238E27FC236}">
                <a16:creationId xmlns:a16="http://schemas.microsoft.com/office/drawing/2014/main" id="{114DFC7F-F3A4-4F5C-C7FD-23AFEFB12B5C}"/>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15FCAA5D-27E8-A6F3-9626-A9F544637919}"/>
              </a:ext>
            </a:extLst>
          </p:cNvPr>
          <p:cNvSpPr>
            <a:spLocks noGrp="1"/>
          </p:cNvSpPr>
          <p:nvPr>
            <p:ph type="sldNum" sz="quarter" idx="12"/>
          </p:nvPr>
        </p:nvSpPr>
        <p:spPr/>
        <p:txBody>
          <a:bodyPr/>
          <a:lstStyle/>
          <a:p>
            <a:fld id="{9BF27F29-4B64-4A24-936A-FF41C34C242B}" type="slidenum">
              <a:rPr lang="en-US" smtClean="0"/>
              <a:t>17</a:t>
            </a:fld>
            <a:endParaRPr lang="en-US"/>
          </a:p>
        </p:txBody>
      </p:sp>
    </p:spTree>
    <p:extLst>
      <p:ext uri="{BB962C8B-B14F-4D97-AF65-F5344CB8AC3E}">
        <p14:creationId xmlns:p14="http://schemas.microsoft.com/office/powerpoint/2010/main" val="6294717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B56B7-2B6B-E0BC-A743-AA9E2BAFE0C8}"/>
              </a:ext>
            </a:extLst>
          </p:cNvPr>
          <p:cNvSpPr>
            <a:spLocks noGrp="1"/>
          </p:cNvSpPr>
          <p:nvPr>
            <p:ph type="title"/>
          </p:nvPr>
        </p:nvSpPr>
        <p:spPr/>
        <p:txBody>
          <a:bodyPr/>
          <a:lstStyle/>
          <a:p>
            <a:r>
              <a:rPr lang="en-US" dirty="0"/>
              <a:t>Defining Audience</a:t>
            </a:r>
          </a:p>
        </p:txBody>
      </p:sp>
      <p:sp>
        <p:nvSpPr>
          <p:cNvPr id="3" name="Content Placeholder 2">
            <a:extLst>
              <a:ext uri="{FF2B5EF4-FFF2-40B4-BE49-F238E27FC236}">
                <a16:creationId xmlns:a16="http://schemas.microsoft.com/office/drawing/2014/main" id="{6694F541-390F-92C4-31F1-BB7E7F6DB39B}"/>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8706144D-4071-678A-433E-C1570E22D62D}"/>
              </a:ext>
            </a:extLst>
          </p:cNvPr>
          <p:cNvSpPr>
            <a:spLocks noGrp="1"/>
          </p:cNvSpPr>
          <p:nvPr>
            <p:ph type="sldNum" sz="quarter" idx="12"/>
          </p:nvPr>
        </p:nvSpPr>
        <p:spPr/>
        <p:txBody>
          <a:bodyPr/>
          <a:lstStyle/>
          <a:p>
            <a:fld id="{9BF27F29-4B64-4A24-936A-FF41C34C242B}" type="slidenum">
              <a:rPr lang="en-US" smtClean="0"/>
              <a:t>18</a:t>
            </a:fld>
            <a:endParaRPr lang="en-US"/>
          </a:p>
        </p:txBody>
      </p:sp>
    </p:spTree>
    <p:extLst>
      <p:ext uri="{BB962C8B-B14F-4D97-AF65-F5344CB8AC3E}">
        <p14:creationId xmlns:p14="http://schemas.microsoft.com/office/powerpoint/2010/main" val="15323809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E298-8A5F-B559-87D1-A6D4CA94A914}"/>
              </a:ext>
            </a:extLst>
          </p:cNvPr>
          <p:cNvSpPr>
            <a:spLocks noGrp="1"/>
          </p:cNvSpPr>
          <p:nvPr>
            <p:ph type="title"/>
          </p:nvPr>
        </p:nvSpPr>
        <p:spPr/>
        <p:txBody>
          <a:bodyPr/>
          <a:lstStyle/>
          <a:p>
            <a:r>
              <a:rPr lang="en-US" dirty="0"/>
              <a:t>Defining CSP</a:t>
            </a:r>
          </a:p>
        </p:txBody>
      </p:sp>
      <p:sp>
        <p:nvSpPr>
          <p:cNvPr id="3" name="Content Placeholder 2">
            <a:extLst>
              <a:ext uri="{FF2B5EF4-FFF2-40B4-BE49-F238E27FC236}">
                <a16:creationId xmlns:a16="http://schemas.microsoft.com/office/drawing/2014/main" id="{71BBFAF2-4FF5-33CD-73A1-B3D4C9779DF2}"/>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C1EFD6B-446A-1543-E620-A1020EF426C0}"/>
              </a:ext>
            </a:extLst>
          </p:cNvPr>
          <p:cNvSpPr>
            <a:spLocks noGrp="1"/>
          </p:cNvSpPr>
          <p:nvPr>
            <p:ph type="sldNum" sz="quarter" idx="12"/>
          </p:nvPr>
        </p:nvSpPr>
        <p:spPr/>
        <p:txBody>
          <a:bodyPr/>
          <a:lstStyle/>
          <a:p>
            <a:fld id="{9BF27F29-4B64-4A24-936A-FF41C34C242B}" type="slidenum">
              <a:rPr lang="en-US" smtClean="0"/>
              <a:t>19</a:t>
            </a:fld>
            <a:endParaRPr lang="en-US"/>
          </a:p>
        </p:txBody>
      </p:sp>
    </p:spTree>
    <p:extLst>
      <p:ext uri="{BB962C8B-B14F-4D97-AF65-F5344CB8AC3E}">
        <p14:creationId xmlns:p14="http://schemas.microsoft.com/office/powerpoint/2010/main" val="3708315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29155-7263-DA0A-A4A1-0FB3194CA1DF}"/>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D72553CB-0C10-5BD9-BF10-B2912775C8DE}"/>
              </a:ext>
            </a:extLst>
          </p:cNvPr>
          <p:cNvSpPr>
            <a:spLocks noGrp="1"/>
          </p:cNvSpPr>
          <p:nvPr>
            <p:ph idx="1"/>
          </p:nvPr>
        </p:nvSpPr>
        <p:spPr/>
        <p:txBody>
          <a:bodyPr>
            <a:normAutofit/>
          </a:bodyPr>
          <a:lstStyle/>
          <a:p>
            <a:pPr lvl="1"/>
            <a:r>
              <a:rPr lang="en-US" dirty="0"/>
              <a:t>Introduction</a:t>
            </a:r>
          </a:p>
          <a:p>
            <a:pPr lvl="2"/>
            <a:r>
              <a:rPr lang="en-US" dirty="0"/>
              <a:t>Visual Design</a:t>
            </a:r>
          </a:p>
          <a:p>
            <a:pPr lvl="2"/>
            <a:r>
              <a:rPr lang="en-US" dirty="0"/>
              <a:t>Content-Style Separation</a:t>
            </a:r>
          </a:p>
          <a:p>
            <a:pPr lvl="2"/>
            <a:r>
              <a:rPr lang="en-US" dirty="0"/>
              <a:t>Automation</a:t>
            </a:r>
          </a:p>
          <a:p>
            <a:pPr lvl="1"/>
            <a:r>
              <a:rPr lang="en-US" dirty="0"/>
              <a:t>Case studies</a:t>
            </a:r>
          </a:p>
          <a:p>
            <a:pPr lvl="2"/>
            <a:r>
              <a:rPr lang="en-US" dirty="0"/>
              <a:t>HTML + CSS</a:t>
            </a:r>
          </a:p>
          <a:p>
            <a:pPr lvl="2"/>
            <a:r>
              <a:rPr lang="en-US" dirty="0"/>
              <a:t>Penrose</a:t>
            </a:r>
          </a:p>
          <a:p>
            <a:pPr lvl="2"/>
            <a:r>
              <a:rPr lang="en-US" dirty="0"/>
              <a:t>Constraint Satisfaction Programming</a:t>
            </a:r>
          </a:p>
          <a:p>
            <a:pPr lvl="1"/>
            <a:endParaRPr lang="en-US" dirty="0"/>
          </a:p>
        </p:txBody>
      </p:sp>
      <p:sp>
        <p:nvSpPr>
          <p:cNvPr id="4" name="Slide Number Placeholder 3">
            <a:extLst>
              <a:ext uri="{FF2B5EF4-FFF2-40B4-BE49-F238E27FC236}">
                <a16:creationId xmlns:a16="http://schemas.microsoft.com/office/drawing/2014/main" id="{BB457918-3D7D-3F47-C855-17E9CB67F752}"/>
              </a:ext>
            </a:extLst>
          </p:cNvPr>
          <p:cNvSpPr>
            <a:spLocks noGrp="1"/>
          </p:cNvSpPr>
          <p:nvPr>
            <p:ph type="sldNum" sz="quarter" idx="12"/>
          </p:nvPr>
        </p:nvSpPr>
        <p:spPr/>
        <p:txBody>
          <a:bodyPr/>
          <a:lstStyle/>
          <a:p>
            <a:fld id="{9BF27F29-4B64-4A24-936A-FF41C34C242B}" type="slidenum">
              <a:rPr lang="en-US" smtClean="0"/>
              <a:t>2</a:t>
            </a:fld>
            <a:endParaRPr lang="en-US"/>
          </a:p>
        </p:txBody>
      </p:sp>
    </p:spTree>
    <p:extLst>
      <p:ext uri="{BB962C8B-B14F-4D97-AF65-F5344CB8AC3E}">
        <p14:creationId xmlns:p14="http://schemas.microsoft.com/office/powerpoint/2010/main" val="23518905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77867-EFB1-8132-7C09-F74875436796}"/>
              </a:ext>
            </a:extLst>
          </p:cNvPr>
          <p:cNvSpPr>
            <a:spLocks noGrp="1"/>
          </p:cNvSpPr>
          <p:nvPr>
            <p:ph type="title"/>
          </p:nvPr>
        </p:nvSpPr>
        <p:spPr/>
        <p:txBody>
          <a:bodyPr/>
          <a:lstStyle/>
          <a:p>
            <a:r>
              <a:rPr lang="en-US" dirty="0"/>
              <a:t>CSP Applications</a:t>
            </a:r>
          </a:p>
        </p:txBody>
      </p:sp>
      <p:sp>
        <p:nvSpPr>
          <p:cNvPr id="3" name="Content Placeholder 2">
            <a:extLst>
              <a:ext uri="{FF2B5EF4-FFF2-40B4-BE49-F238E27FC236}">
                <a16:creationId xmlns:a16="http://schemas.microsoft.com/office/drawing/2014/main" id="{87754168-69E9-EF79-599D-3B31049117E1}"/>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BA3102F7-A48C-1153-1C48-B9DB919D2CA4}"/>
              </a:ext>
            </a:extLst>
          </p:cNvPr>
          <p:cNvSpPr>
            <a:spLocks noGrp="1"/>
          </p:cNvSpPr>
          <p:nvPr>
            <p:ph type="sldNum" sz="quarter" idx="12"/>
          </p:nvPr>
        </p:nvSpPr>
        <p:spPr/>
        <p:txBody>
          <a:bodyPr/>
          <a:lstStyle/>
          <a:p>
            <a:fld id="{9BF27F29-4B64-4A24-936A-FF41C34C242B}" type="slidenum">
              <a:rPr lang="en-US" smtClean="0"/>
              <a:t>20</a:t>
            </a:fld>
            <a:endParaRPr lang="en-US"/>
          </a:p>
        </p:txBody>
      </p:sp>
    </p:spTree>
    <p:extLst>
      <p:ext uri="{BB962C8B-B14F-4D97-AF65-F5344CB8AC3E}">
        <p14:creationId xmlns:p14="http://schemas.microsoft.com/office/powerpoint/2010/main" val="9837105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331F8-44E0-C684-EABC-E8A26E805424}"/>
              </a:ext>
            </a:extLst>
          </p:cNvPr>
          <p:cNvSpPr>
            <a:spLocks noGrp="1"/>
          </p:cNvSpPr>
          <p:nvPr>
            <p:ph type="title"/>
          </p:nvPr>
        </p:nvSpPr>
        <p:spPr/>
        <p:txBody>
          <a:bodyPr/>
          <a:lstStyle/>
          <a:p>
            <a:r>
              <a:rPr lang="en-US" dirty="0"/>
              <a:t>Activity</a:t>
            </a:r>
          </a:p>
        </p:txBody>
      </p:sp>
      <p:sp>
        <p:nvSpPr>
          <p:cNvPr id="3" name="Content Placeholder 2">
            <a:extLst>
              <a:ext uri="{FF2B5EF4-FFF2-40B4-BE49-F238E27FC236}">
                <a16:creationId xmlns:a16="http://schemas.microsoft.com/office/drawing/2014/main" id="{B71A19BF-F89D-6A84-65F5-B4BE28F7DD2C}"/>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DB700E06-3A49-8AB7-9A7B-1D44ADF485C5}"/>
              </a:ext>
            </a:extLst>
          </p:cNvPr>
          <p:cNvSpPr>
            <a:spLocks noGrp="1"/>
          </p:cNvSpPr>
          <p:nvPr>
            <p:ph type="sldNum" sz="quarter" idx="12"/>
          </p:nvPr>
        </p:nvSpPr>
        <p:spPr/>
        <p:txBody>
          <a:bodyPr/>
          <a:lstStyle/>
          <a:p>
            <a:fld id="{9BF27F29-4B64-4A24-936A-FF41C34C242B}" type="slidenum">
              <a:rPr lang="en-US" smtClean="0"/>
              <a:t>21</a:t>
            </a:fld>
            <a:endParaRPr lang="en-US"/>
          </a:p>
        </p:txBody>
      </p:sp>
    </p:spTree>
    <p:extLst>
      <p:ext uri="{BB962C8B-B14F-4D97-AF65-F5344CB8AC3E}">
        <p14:creationId xmlns:p14="http://schemas.microsoft.com/office/powerpoint/2010/main" val="1174610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D3E65-8E6D-257C-CC38-D40392EC8631}"/>
              </a:ext>
            </a:extLst>
          </p:cNvPr>
          <p:cNvSpPr>
            <a:spLocks noGrp="1"/>
          </p:cNvSpPr>
          <p:nvPr>
            <p:ph type="title"/>
          </p:nvPr>
        </p:nvSpPr>
        <p:spPr/>
        <p:txBody>
          <a:bodyPr/>
          <a:lstStyle/>
          <a:p>
            <a:r>
              <a:rPr lang="en-US" dirty="0"/>
              <a:t>Core Topic: Visual Design</a:t>
            </a:r>
          </a:p>
        </p:txBody>
      </p:sp>
      <p:sp>
        <p:nvSpPr>
          <p:cNvPr id="3" name="Content Placeholder 2">
            <a:extLst>
              <a:ext uri="{FF2B5EF4-FFF2-40B4-BE49-F238E27FC236}">
                <a16:creationId xmlns:a16="http://schemas.microsoft.com/office/drawing/2014/main" id="{608CFEA9-CA1F-B696-D1E9-C016A43E3EF8}"/>
              </a:ext>
            </a:extLst>
          </p:cNvPr>
          <p:cNvSpPr>
            <a:spLocks noGrp="1"/>
          </p:cNvSpPr>
          <p:nvPr>
            <p:ph idx="1"/>
          </p:nvPr>
        </p:nvSpPr>
        <p:spPr/>
        <p:txBody>
          <a:bodyPr/>
          <a:lstStyle/>
          <a:p>
            <a:r>
              <a:rPr lang="en-US" dirty="0"/>
              <a:t>We often write programs which create visual content. There are surprisingly many different approaches to do the design of such programs and the PLs that support them.</a:t>
            </a:r>
          </a:p>
          <a:p>
            <a:r>
              <a:rPr lang="en-US" dirty="0"/>
              <a:t>Today, we focus on PLs that incorporate aspects of </a:t>
            </a:r>
            <a:r>
              <a:rPr lang="en-US" b="1" dirty="0"/>
              <a:t>visual design</a:t>
            </a:r>
            <a:r>
              <a:rPr lang="en-US" dirty="0"/>
              <a:t> specifically, i.e., addressing aspects like the layout, sizing, and color of elements in a 2-dimensional visual design.</a:t>
            </a:r>
          </a:p>
          <a:p>
            <a:r>
              <a:rPr lang="en-US" dirty="0"/>
              <a:t>This contrasts both with 3D-graphics PLs such as shader languages and certain media-focused languages such as Processing where these visual design tasks are not an inherent focus.</a:t>
            </a:r>
          </a:p>
        </p:txBody>
      </p:sp>
      <p:sp>
        <p:nvSpPr>
          <p:cNvPr id="4" name="Slide Number Placeholder 3">
            <a:extLst>
              <a:ext uri="{FF2B5EF4-FFF2-40B4-BE49-F238E27FC236}">
                <a16:creationId xmlns:a16="http://schemas.microsoft.com/office/drawing/2014/main" id="{ACF4A360-1320-E804-4A06-AEB5367B85F1}"/>
              </a:ext>
            </a:extLst>
          </p:cNvPr>
          <p:cNvSpPr>
            <a:spLocks noGrp="1"/>
          </p:cNvSpPr>
          <p:nvPr>
            <p:ph type="sldNum" sz="quarter" idx="12"/>
          </p:nvPr>
        </p:nvSpPr>
        <p:spPr/>
        <p:txBody>
          <a:bodyPr/>
          <a:lstStyle/>
          <a:p>
            <a:fld id="{9BF27F29-4B64-4A24-936A-FF41C34C242B}" type="slidenum">
              <a:rPr lang="en-US" smtClean="0"/>
              <a:t>3</a:t>
            </a:fld>
            <a:endParaRPr lang="en-US"/>
          </a:p>
        </p:txBody>
      </p:sp>
    </p:spTree>
    <p:extLst>
      <p:ext uri="{BB962C8B-B14F-4D97-AF65-F5344CB8AC3E}">
        <p14:creationId xmlns:p14="http://schemas.microsoft.com/office/powerpoint/2010/main" val="13870143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8C284-00BA-70E6-034F-523983BC54AB}"/>
              </a:ext>
            </a:extLst>
          </p:cNvPr>
          <p:cNvSpPr>
            <a:spLocks noGrp="1"/>
          </p:cNvSpPr>
          <p:nvPr>
            <p:ph type="title"/>
          </p:nvPr>
        </p:nvSpPr>
        <p:spPr/>
        <p:txBody>
          <a:bodyPr/>
          <a:lstStyle/>
          <a:p>
            <a:r>
              <a:rPr lang="en-US" dirty="0"/>
              <a:t>Guiding Question: Automation</a:t>
            </a:r>
          </a:p>
        </p:txBody>
      </p:sp>
      <p:sp>
        <p:nvSpPr>
          <p:cNvPr id="3" name="Content Placeholder 2">
            <a:extLst>
              <a:ext uri="{FF2B5EF4-FFF2-40B4-BE49-F238E27FC236}">
                <a16:creationId xmlns:a16="http://schemas.microsoft.com/office/drawing/2014/main" id="{80FF3F9B-AA63-4214-863E-A7E3A74AC318}"/>
              </a:ext>
            </a:extLst>
          </p:cNvPr>
          <p:cNvSpPr>
            <a:spLocks noGrp="1"/>
          </p:cNvSpPr>
          <p:nvPr>
            <p:ph idx="1"/>
          </p:nvPr>
        </p:nvSpPr>
        <p:spPr/>
        <p:txBody>
          <a:bodyPr/>
          <a:lstStyle/>
          <a:p>
            <a:r>
              <a:rPr lang="en-US" dirty="0"/>
              <a:t>Theorist: “A good PL is one that gives us things for free”</a:t>
            </a:r>
          </a:p>
          <a:p>
            <a:r>
              <a:rPr lang="en-US" dirty="0"/>
              <a:t>Humanist: “What do we want to get for free? Do we lose something when we gain ‘free things’?”</a:t>
            </a:r>
          </a:p>
          <a:p>
            <a:r>
              <a:rPr lang="en-US" dirty="0"/>
              <a:t>When PLs automate common and time-consuming tasks, they open the potential of increased programmer productivity. Yet, it is not always clear which tasks the Practitioner prefers to automate or not. This is particularly true is the visual domain: for example, graphic designers vs. artists might prefer different kinds of control over generated images.</a:t>
            </a:r>
          </a:p>
        </p:txBody>
      </p:sp>
      <p:sp>
        <p:nvSpPr>
          <p:cNvPr id="4" name="Slide Number Placeholder 3">
            <a:extLst>
              <a:ext uri="{FF2B5EF4-FFF2-40B4-BE49-F238E27FC236}">
                <a16:creationId xmlns:a16="http://schemas.microsoft.com/office/drawing/2014/main" id="{8A2E227C-B928-3AF2-EF7A-8A02D1C3F88E}"/>
              </a:ext>
            </a:extLst>
          </p:cNvPr>
          <p:cNvSpPr>
            <a:spLocks noGrp="1"/>
          </p:cNvSpPr>
          <p:nvPr>
            <p:ph type="sldNum" sz="quarter" idx="12"/>
          </p:nvPr>
        </p:nvSpPr>
        <p:spPr/>
        <p:txBody>
          <a:bodyPr/>
          <a:lstStyle/>
          <a:p>
            <a:fld id="{9BF27F29-4B64-4A24-936A-FF41C34C242B}" type="slidenum">
              <a:rPr lang="en-US" smtClean="0"/>
              <a:t>4</a:t>
            </a:fld>
            <a:endParaRPr lang="en-US"/>
          </a:p>
        </p:txBody>
      </p:sp>
    </p:spTree>
    <p:extLst>
      <p:ext uri="{BB962C8B-B14F-4D97-AF65-F5344CB8AC3E}">
        <p14:creationId xmlns:p14="http://schemas.microsoft.com/office/powerpoint/2010/main" val="1778601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88AC2-C694-4CCA-1A73-0CA08EA0680F}"/>
              </a:ext>
            </a:extLst>
          </p:cNvPr>
          <p:cNvSpPr>
            <a:spLocks noGrp="1"/>
          </p:cNvSpPr>
          <p:nvPr>
            <p:ph type="title"/>
          </p:nvPr>
        </p:nvSpPr>
        <p:spPr/>
        <p:txBody>
          <a:bodyPr/>
          <a:lstStyle/>
          <a:p>
            <a:r>
              <a:rPr lang="en-US" dirty="0"/>
              <a:t>Design Idea: Content-Style Separation</a:t>
            </a:r>
          </a:p>
        </p:txBody>
      </p:sp>
      <p:sp>
        <p:nvSpPr>
          <p:cNvPr id="3" name="Content Placeholder 2">
            <a:extLst>
              <a:ext uri="{FF2B5EF4-FFF2-40B4-BE49-F238E27FC236}">
                <a16:creationId xmlns:a16="http://schemas.microsoft.com/office/drawing/2014/main" id="{087645E2-9524-8EF8-9A5D-790813511768}"/>
              </a:ext>
            </a:extLst>
          </p:cNvPr>
          <p:cNvSpPr>
            <a:spLocks noGrp="1"/>
          </p:cNvSpPr>
          <p:nvPr>
            <p:ph idx="1"/>
          </p:nvPr>
        </p:nvSpPr>
        <p:spPr/>
        <p:txBody>
          <a:bodyPr/>
          <a:lstStyle/>
          <a:p>
            <a:r>
              <a:rPr lang="en-US" dirty="0"/>
              <a:t>Recall that the design of abstractions is a key task in PL (and program) design. </a:t>
            </a:r>
          </a:p>
          <a:p>
            <a:r>
              <a:rPr lang="en-US" dirty="0"/>
              <a:t>For languages dealing with visual design, a key observation is that visual design requires make a large number of stylistic decisions of a </a:t>
            </a:r>
            <a:r>
              <a:rPr lang="en-US"/>
              <a:t>separate nature</a:t>
            </a:r>
            <a:endParaRPr lang="en-US" dirty="0"/>
          </a:p>
        </p:txBody>
      </p:sp>
      <p:sp>
        <p:nvSpPr>
          <p:cNvPr id="4" name="Slide Number Placeholder 3">
            <a:extLst>
              <a:ext uri="{FF2B5EF4-FFF2-40B4-BE49-F238E27FC236}">
                <a16:creationId xmlns:a16="http://schemas.microsoft.com/office/drawing/2014/main" id="{4CCEF17A-F06E-4463-02A6-09B0CF836D9A}"/>
              </a:ext>
            </a:extLst>
          </p:cNvPr>
          <p:cNvSpPr>
            <a:spLocks noGrp="1"/>
          </p:cNvSpPr>
          <p:nvPr>
            <p:ph type="sldNum" sz="quarter" idx="12"/>
          </p:nvPr>
        </p:nvSpPr>
        <p:spPr/>
        <p:txBody>
          <a:bodyPr/>
          <a:lstStyle/>
          <a:p>
            <a:fld id="{9BF27F29-4B64-4A24-936A-FF41C34C242B}" type="slidenum">
              <a:rPr lang="en-US" smtClean="0"/>
              <a:t>5</a:t>
            </a:fld>
            <a:endParaRPr lang="en-US"/>
          </a:p>
        </p:txBody>
      </p:sp>
    </p:spTree>
    <p:extLst>
      <p:ext uri="{BB962C8B-B14F-4D97-AF65-F5344CB8AC3E}">
        <p14:creationId xmlns:p14="http://schemas.microsoft.com/office/powerpoint/2010/main" val="4259542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1A77B-FDA4-F4BB-1F7E-046B38279CD0}"/>
              </a:ext>
            </a:extLst>
          </p:cNvPr>
          <p:cNvSpPr>
            <a:spLocks noGrp="1"/>
          </p:cNvSpPr>
          <p:nvPr>
            <p:ph type="title"/>
          </p:nvPr>
        </p:nvSpPr>
        <p:spPr/>
        <p:txBody>
          <a:bodyPr/>
          <a:lstStyle/>
          <a:p>
            <a:r>
              <a:rPr lang="en-US" dirty="0"/>
              <a:t>Section: Case Studies</a:t>
            </a:r>
          </a:p>
        </p:txBody>
      </p:sp>
      <p:sp>
        <p:nvSpPr>
          <p:cNvPr id="3" name="Content Placeholder 2">
            <a:extLst>
              <a:ext uri="{FF2B5EF4-FFF2-40B4-BE49-F238E27FC236}">
                <a16:creationId xmlns:a16="http://schemas.microsoft.com/office/drawing/2014/main" id="{9269D77E-DED5-2284-4D1F-A4EED865AFB7}"/>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73497903-E959-788C-3828-746E3C4E8BF9}"/>
              </a:ext>
            </a:extLst>
          </p:cNvPr>
          <p:cNvSpPr>
            <a:spLocks noGrp="1"/>
          </p:cNvSpPr>
          <p:nvPr>
            <p:ph type="sldNum" sz="quarter" idx="12"/>
          </p:nvPr>
        </p:nvSpPr>
        <p:spPr/>
        <p:txBody>
          <a:bodyPr/>
          <a:lstStyle/>
          <a:p>
            <a:fld id="{9BF27F29-4B64-4A24-936A-FF41C34C242B}" type="slidenum">
              <a:rPr lang="en-US" smtClean="0"/>
              <a:t>6</a:t>
            </a:fld>
            <a:endParaRPr lang="en-US"/>
          </a:p>
        </p:txBody>
      </p:sp>
    </p:spTree>
    <p:extLst>
      <p:ext uri="{BB962C8B-B14F-4D97-AF65-F5344CB8AC3E}">
        <p14:creationId xmlns:p14="http://schemas.microsoft.com/office/powerpoint/2010/main" val="582896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0DCDA-C2BF-936E-A097-B1E4C6BF3DD7}"/>
              </a:ext>
            </a:extLst>
          </p:cNvPr>
          <p:cNvSpPr>
            <a:spLocks noGrp="1"/>
          </p:cNvSpPr>
          <p:nvPr>
            <p:ph type="title"/>
          </p:nvPr>
        </p:nvSpPr>
        <p:spPr/>
        <p:txBody>
          <a:bodyPr/>
          <a:lstStyle/>
          <a:p>
            <a:r>
              <a:rPr lang="en-US" dirty="0"/>
              <a:t>HTML+CSS</a:t>
            </a:r>
          </a:p>
        </p:txBody>
      </p:sp>
      <p:sp>
        <p:nvSpPr>
          <p:cNvPr id="3" name="Content Placeholder 2">
            <a:extLst>
              <a:ext uri="{FF2B5EF4-FFF2-40B4-BE49-F238E27FC236}">
                <a16:creationId xmlns:a16="http://schemas.microsoft.com/office/drawing/2014/main" id="{577706F1-83E6-F87A-D4AB-0D961F102FEA}"/>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CABF2714-A08D-3F6E-2150-0E35FD486243}"/>
              </a:ext>
            </a:extLst>
          </p:cNvPr>
          <p:cNvSpPr>
            <a:spLocks noGrp="1"/>
          </p:cNvSpPr>
          <p:nvPr>
            <p:ph type="sldNum" sz="quarter" idx="12"/>
          </p:nvPr>
        </p:nvSpPr>
        <p:spPr/>
        <p:txBody>
          <a:bodyPr/>
          <a:lstStyle/>
          <a:p>
            <a:fld id="{9BF27F29-4B64-4A24-936A-FF41C34C242B}" type="slidenum">
              <a:rPr lang="en-US" smtClean="0"/>
              <a:t>7</a:t>
            </a:fld>
            <a:endParaRPr lang="en-US"/>
          </a:p>
        </p:txBody>
      </p:sp>
    </p:spTree>
    <p:extLst>
      <p:ext uri="{BB962C8B-B14F-4D97-AF65-F5344CB8AC3E}">
        <p14:creationId xmlns:p14="http://schemas.microsoft.com/office/powerpoint/2010/main" val="2367920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A92C5-9047-82EF-9185-A49395788EC3}"/>
              </a:ext>
            </a:extLst>
          </p:cNvPr>
          <p:cNvSpPr>
            <a:spLocks noGrp="1"/>
          </p:cNvSpPr>
          <p:nvPr>
            <p:ph type="title"/>
          </p:nvPr>
        </p:nvSpPr>
        <p:spPr/>
        <p:txBody>
          <a:bodyPr/>
          <a:lstStyle/>
          <a:p>
            <a:r>
              <a:rPr lang="en-US" dirty="0"/>
              <a:t>Defining Audience</a:t>
            </a:r>
          </a:p>
        </p:txBody>
      </p:sp>
      <p:sp>
        <p:nvSpPr>
          <p:cNvPr id="3" name="Content Placeholder 2">
            <a:extLst>
              <a:ext uri="{FF2B5EF4-FFF2-40B4-BE49-F238E27FC236}">
                <a16:creationId xmlns:a16="http://schemas.microsoft.com/office/drawing/2014/main" id="{F4A523A8-20B1-337C-198F-06BBD378783A}"/>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A4F9AB3A-C96E-0230-A313-90D6C1AD514B}"/>
              </a:ext>
            </a:extLst>
          </p:cNvPr>
          <p:cNvSpPr>
            <a:spLocks noGrp="1"/>
          </p:cNvSpPr>
          <p:nvPr>
            <p:ph type="sldNum" sz="quarter" idx="12"/>
          </p:nvPr>
        </p:nvSpPr>
        <p:spPr/>
        <p:txBody>
          <a:bodyPr/>
          <a:lstStyle/>
          <a:p>
            <a:fld id="{9BF27F29-4B64-4A24-936A-FF41C34C242B}" type="slidenum">
              <a:rPr lang="en-US" smtClean="0"/>
              <a:t>8</a:t>
            </a:fld>
            <a:endParaRPr lang="en-US"/>
          </a:p>
        </p:txBody>
      </p:sp>
    </p:spTree>
    <p:extLst>
      <p:ext uri="{BB962C8B-B14F-4D97-AF65-F5344CB8AC3E}">
        <p14:creationId xmlns:p14="http://schemas.microsoft.com/office/powerpoint/2010/main" val="17063902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76580-2B0E-DFBD-1E81-26A8E8C6899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8A4F2A53-F9D9-E131-9657-AC8B08C8F9FF}"/>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EAE9782A-431D-D9B6-F0D5-4E073C444574}"/>
              </a:ext>
            </a:extLst>
          </p:cNvPr>
          <p:cNvSpPr>
            <a:spLocks noGrp="1"/>
          </p:cNvSpPr>
          <p:nvPr>
            <p:ph type="sldNum" sz="quarter" idx="12"/>
          </p:nvPr>
        </p:nvSpPr>
        <p:spPr/>
        <p:txBody>
          <a:bodyPr/>
          <a:lstStyle/>
          <a:p>
            <a:fld id="{9BF27F29-4B64-4A24-936A-FF41C34C242B}" type="slidenum">
              <a:rPr lang="en-US" smtClean="0"/>
              <a:t>9</a:t>
            </a:fld>
            <a:endParaRPr lang="en-US"/>
          </a:p>
        </p:txBody>
      </p:sp>
    </p:spTree>
    <p:extLst>
      <p:ext uri="{BB962C8B-B14F-4D97-AF65-F5344CB8AC3E}">
        <p14:creationId xmlns:p14="http://schemas.microsoft.com/office/powerpoint/2010/main" val="3141052224"/>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1158</TotalTime>
  <Words>344</Words>
  <Application>Microsoft Office PowerPoint</Application>
  <PresentationFormat>Widescreen</PresentationFormat>
  <Paragraphs>59</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Calibri</vt:lpstr>
      <vt:lpstr>Calibri Light</vt:lpstr>
      <vt:lpstr>Retrospect</vt:lpstr>
      <vt:lpstr>Grad Lecture A – Content and Style</vt:lpstr>
      <vt:lpstr>Outline</vt:lpstr>
      <vt:lpstr>Core Topic: Visual Design</vt:lpstr>
      <vt:lpstr>Guiding Question: Automation</vt:lpstr>
      <vt:lpstr>Design Idea: Content-Style Separation</vt:lpstr>
      <vt:lpstr>Section: Case Studies</vt:lpstr>
      <vt:lpstr>HTML+CSS</vt:lpstr>
      <vt:lpstr>Defining Audience</vt:lpstr>
      <vt:lpstr>Example</vt:lpstr>
      <vt:lpstr>Discussion</vt:lpstr>
      <vt:lpstr>Penrose</vt:lpstr>
      <vt:lpstr>Defining Audience</vt:lpstr>
      <vt:lpstr>Example</vt:lpstr>
      <vt:lpstr>Language Definition</vt:lpstr>
      <vt:lpstr>Discussion</vt:lpstr>
      <vt:lpstr>Solving for Layout</vt:lpstr>
      <vt:lpstr>Constraint Satisfaction Programming</vt:lpstr>
      <vt:lpstr>Defining Audience</vt:lpstr>
      <vt:lpstr>Defining CSP</vt:lpstr>
      <vt:lpstr>CSP Applications</vt:lpstr>
      <vt:lpstr>Activity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Brandon</dc:creator>
  <cp:lastModifiedBy>Bohrer, Rose</cp:lastModifiedBy>
  <cp:revision>122</cp:revision>
  <dcterms:created xsi:type="dcterms:W3CDTF">2023-08-13T16:19:48Z</dcterms:created>
  <dcterms:modified xsi:type="dcterms:W3CDTF">2023-10-31T21:12:23Z</dcterms:modified>
</cp:coreProperties>
</file>