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0"/>
  </p:notesMasterIdLst>
  <p:sldIdLst>
    <p:sldId id="256" r:id="rId2"/>
    <p:sldId id="257" r:id="rId3"/>
    <p:sldId id="258" r:id="rId4"/>
    <p:sldId id="414" r:id="rId5"/>
    <p:sldId id="289" r:id="rId6"/>
    <p:sldId id="413" r:id="rId7"/>
    <p:sldId id="410" r:id="rId8"/>
    <p:sldId id="263" r:id="rId9"/>
    <p:sldId id="265" r:id="rId10"/>
    <p:sldId id="266" r:id="rId11"/>
    <p:sldId id="268" r:id="rId12"/>
    <p:sldId id="293" r:id="rId13"/>
    <p:sldId id="285" r:id="rId14"/>
    <p:sldId id="274" r:id="rId15"/>
    <p:sldId id="275" r:id="rId16"/>
    <p:sldId id="295" r:id="rId17"/>
    <p:sldId id="276" r:id="rId18"/>
    <p:sldId id="277" r:id="rId19"/>
    <p:sldId id="278" r:id="rId20"/>
    <p:sldId id="280" r:id="rId21"/>
    <p:sldId id="260" r:id="rId22"/>
    <p:sldId id="262" r:id="rId23"/>
    <p:sldId id="411" r:id="rId24"/>
    <p:sldId id="281" r:id="rId25"/>
    <p:sldId id="282" r:id="rId26"/>
    <p:sldId id="283" r:id="rId27"/>
    <p:sldId id="284" r:id="rId28"/>
    <p:sldId id="286" r:id="rId29"/>
    <p:sldId id="412" r:id="rId30"/>
    <p:sldId id="287" r:id="rId31"/>
    <p:sldId id="399" r:id="rId32"/>
    <p:sldId id="398" r:id="rId33"/>
    <p:sldId id="360" r:id="rId34"/>
    <p:sldId id="388" r:id="rId35"/>
    <p:sldId id="297" r:id="rId36"/>
    <p:sldId id="296" r:id="rId37"/>
    <p:sldId id="400" r:id="rId38"/>
    <p:sldId id="401" r:id="rId39"/>
    <p:sldId id="402" r:id="rId40"/>
    <p:sldId id="403" r:id="rId41"/>
    <p:sldId id="404" r:id="rId42"/>
    <p:sldId id="405" r:id="rId43"/>
    <p:sldId id="389" r:id="rId44"/>
    <p:sldId id="390" r:id="rId45"/>
    <p:sldId id="391" r:id="rId46"/>
    <p:sldId id="392" r:id="rId47"/>
    <p:sldId id="407" r:id="rId48"/>
    <p:sldId id="39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906F7-199C-4005-BED3-7480F24382BA}"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8B116-1997-4FC5-A83F-FD71C7AEA5E8}" type="slidenum">
              <a:rPr lang="en-US" smtClean="0"/>
              <a:t>‹#›</a:t>
            </a:fld>
            <a:endParaRPr lang="en-US"/>
          </a:p>
        </p:txBody>
      </p:sp>
    </p:spTree>
    <p:extLst>
      <p:ext uri="{BB962C8B-B14F-4D97-AF65-F5344CB8AC3E}">
        <p14:creationId xmlns:p14="http://schemas.microsoft.com/office/powerpoint/2010/main" val="157852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C855F-DD0A-4AC8-AB91-7E5741CEA872}" type="datetime1">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498DF-EA63-46F7-8B78-3A5A21A6E833}" type="datetime1">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1671-8A9F-4082-A0BD-92E13A9B4C2E}" type="datetime1">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D26C-19E1-47BD-B578-225DBAAA10A7}" type="datetime1">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0CE92-0112-4421-B799-3EB92114B984}" type="datetime1">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22050-FAE6-4E01-A217-E85384BB24FC}" type="datetime1">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D8874-3442-448E-A7B9-21AB7338227E}" type="datetime1">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B3543-C2F8-4B0A-BD3E-4DA52CC2F9FD}" type="datetime1">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3A30F1-D766-4A27-8B30-3104F5335620}" type="datetime1">
              <a:rPr lang="en-US" smtClean="0"/>
              <a:t>1/17/2025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29A554-945D-45C8-A369-428771BB0E33}" type="datetime1">
              <a:rPr lang="en-US" smtClean="0"/>
              <a:t>1/17/2025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6C986-FB1F-4E9E-82B9-ED6B936EB30C}" type="datetime1">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E9BBC2-A6DF-4F34-B5E2-6CA64998CFAB}" type="datetime1">
              <a:rPr lang="en-US" smtClean="0"/>
              <a:t>1/17/2025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©2025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610CD11D-89E2-26DC-2747-38C494E4E336}"/>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536. We will teach these concepts as if they are new to you, but it can’t hurt if you have seen them</a:t>
            </a:r>
          </a:p>
          <a:p>
            <a:pPr lvl="1"/>
            <a:r>
              <a:rPr lang="en-US" dirty="0"/>
              <a:t>CS 536 does not require doing proofs </a:t>
            </a:r>
            <a:r>
              <a:rPr lang="en-US" b="1" dirty="0"/>
              <a:t> </a:t>
            </a:r>
          </a:p>
        </p:txBody>
      </p:sp>
      <p:sp>
        <p:nvSpPr>
          <p:cNvPr id="4" name="Slide Number Placeholder 3">
            <a:extLst>
              <a:ext uri="{FF2B5EF4-FFF2-40B4-BE49-F238E27FC236}">
                <a16:creationId xmlns:a16="http://schemas.microsoft.com/office/drawing/2014/main" id="{6A0057FE-7B53-AABF-7182-2E39BDE0C0E5}"/>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74451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a:xfrm>
            <a:off x="1036320" y="0"/>
            <a:ext cx="10058400" cy="4023360"/>
          </a:xfrm>
        </p:spPr>
        <p:txBody>
          <a:bodyPr/>
          <a:lstStyle/>
          <a:p>
            <a:r>
              <a:rPr lang="en-US" dirty="0"/>
              <a:t>Approximate class schedule, subject to change</a:t>
            </a:r>
            <a:br>
              <a:rPr lang="en-US" dirty="0"/>
            </a:br>
            <a:endParaRPr lang="en-US" dirty="0"/>
          </a:p>
        </p:txBody>
      </p:sp>
      <p:sp>
        <p:nvSpPr>
          <p:cNvPr id="5" name="Slide Number Placeholder 4">
            <a:extLst>
              <a:ext uri="{FF2B5EF4-FFF2-40B4-BE49-F238E27FC236}">
                <a16:creationId xmlns:a16="http://schemas.microsoft.com/office/drawing/2014/main" id="{28E223CD-7997-A26C-5E4C-8EF8E72A5873}"/>
              </a:ext>
            </a:extLst>
          </p:cNvPr>
          <p:cNvSpPr>
            <a:spLocks noGrp="1"/>
          </p:cNvSpPr>
          <p:nvPr>
            <p:ph type="sldNum" sz="quarter" idx="12"/>
          </p:nvPr>
        </p:nvSpPr>
        <p:spPr/>
        <p:txBody>
          <a:bodyPr/>
          <a:lstStyle/>
          <a:p>
            <a:fld id="{9BF27F29-4B64-4A24-936A-FF41C34C242B}" type="slidenum">
              <a:rPr lang="en-US" smtClean="0"/>
              <a:t>11</a:t>
            </a:fld>
            <a:endParaRPr lang="en-US"/>
          </a:p>
        </p:txBody>
      </p:sp>
      <p:graphicFrame>
        <p:nvGraphicFramePr>
          <p:cNvPr id="6" name="Table 5">
            <a:extLst>
              <a:ext uri="{FF2B5EF4-FFF2-40B4-BE49-F238E27FC236}">
                <a16:creationId xmlns:a16="http://schemas.microsoft.com/office/drawing/2014/main" id="{92B6494C-3CD1-DD61-7954-89D4F5F588F2}"/>
              </a:ext>
            </a:extLst>
          </p:cNvPr>
          <p:cNvGraphicFramePr>
            <a:graphicFrameLocks noGrp="1"/>
          </p:cNvGraphicFramePr>
          <p:nvPr>
            <p:extLst>
              <p:ext uri="{D42A27DB-BD31-4B8C-83A1-F6EECF244321}">
                <p14:modId xmlns:p14="http://schemas.microsoft.com/office/powerpoint/2010/main" val="532378002"/>
              </p:ext>
            </p:extLst>
          </p:nvPr>
        </p:nvGraphicFramePr>
        <p:xfrm>
          <a:off x="272854" y="1759995"/>
          <a:ext cx="5121968" cy="3833623"/>
        </p:xfrm>
        <a:graphic>
          <a:graphicData uri="http://schemas.openxmlformats.org/drawingml/2006/table">
            <a:tbl>
              <a:tblPr firstRow="1" firstCol="1" bandRow="1">
                <a:tableStyleId>{5C22544A-7EE6-4342-B048-85BDC9FD1C3A}</a:tableStyleId>
              </a:tblPr>
              <a:tblGrid>
                <a:gridCol w="399641">
                  <a:extLst>
                    <a:ext uri="{9D8B030D-6E8A-4147-A177-3AD203B41FA5}">
                      <a16:colId xmlns:a16="http://schemas.microsoft.com/office/drawing/2014/main" val="3945798746"/>
                    </a:ext>
                  </a:extLst>
                </a:gridCol>
                <a:gridCol w="1701520">
                  <a:extLst>
                    <a:ext uri="{9D8B030D-6E8A-4147-A177-3AD203B41FA5}">
                      <a16:colId xmlns:a16="http://schemas.microsoft.com/office/drawing/2014/main" val="380285226"/>
                    </a:ext>
                  </a:extLst>
                </a:gridCol>
                <a:gridCol w="969350">
                  <a:extLst>
                    <a:ext uri="{9D8B030D-6E8A-4147-A177-3AD203B41FA5}">
                      <a16:colId xmlns:a16="http://schemas.microsoft.com/office/drawing/2014/main" val="2235371214"/>
                    </a:ext>
                  </a:extLst>
                </a:gridCol>
                <a:gridCol w="917788">
                  <a:extLst>
                    <a:ext uri="{9D8B030D-6E8A-4147-A177-3AD203B41FA5}">
                      <a16:colId xmlns:a16="http://schemas.microsoft.com/office/drawing/2014/main" val="2711040752"/>
                    </a:ext>
                  </a:extLst>
                </a:gridCol>
                <a:gridCol w="1133669">
                  <a:extLst>
                    <a:ext uri="{9D8B030D-6E8A-4147-A177-3AD203B41FA5}">
                      <a16:colId xmlns:a16="http://schemas.microsoft.com/office/drawing/2014/main" val="2335351231"/>
                    </a:ext>
                  </a:extLst>
                </a:gridCol>
              </a:tblGrid>
              <a:tr h="238899">
                <a:tc>
                  <a:txBody>
                    <a:bodyPr/>
                    <a:lstStyle/>
                    <a:p>
                      <a:pPr marL="0" marR="0">
                        <a:lnSpc>
                          <a:spcPct val="107000"/>
                        </a:lnSpc>
                        <a:spcAft>
                          <a:spcPts val="800"/>
                        </a:spcAft>
                      </a:pPr>
                      <a:r>
                        <a:rPr lang="en-US" sz="1500" dirty="0">
                          <a:effectLst/>
                        </a:rPr>
                        <a:t>#</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Topic</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Date</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Read Ch.</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Deadline</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888308063"/>
                  </a:ext>
                </a:extLst>
              </a:tr>
              <a:tr h="256766">
                <a:tc>
                  <a:txBody>
                    <a:bodyPr/>
                    <a:lstStyle/>
                    <a:p>
                      <a:pPr marL="0" marR="0" algn="r">
                        <a:lnSpc>
                          <a:spcPct val="107000"/>
                        </a:lnSpc>
                        <a:spcAft>
                          <a:spcPts val="800"/>
                        </a:spcAft>
                      </a:pPr>
                      <a:r>
                        <a:rPr lang="en-US" sz="1500" dirty="0">
                          <a:effectLst/>
                        </a:rPr>
                        <a:t>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Intro</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684122451"/>
                  </a:ext>
                </a:extLst>
              </a:tr>
              <a:tr h="256766">
                <a:tc>
                  <a:txBody>
                    <a:bodyPr/>
                    <a:lstStyle/>
                    <a:p>
                      <a:pPr marL="0" marR="0" algn="r">
                        <a:lnSpc>
                          <a:spcPct val="107000"/>
                        </a:lnSpc>
                        <a:spcAft>
                          <a:spcPts val="800"/>
                        </a:spcAft>
                      </a:pPr>
                      <a:r>
                        <a:rPr lang="en-US" sz="1500" dirty="0">
                          <a:effectLst/>
                        </a:rPr>
                        <a:t>2</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Rust 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Jan 21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3</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659792036"/>
                  </a:ext>
                </a:extLst>
              </a:tr>
              <a:tr h="256766">
                <a:tc>
                  <a:txBody>
                    <a:bodyPr/>
                    <a:lstStyle/>
                    <a:p>
                      <a:pPr marL="0" marR="0" algn="r">
                        <a:lnSpc>
                          <a:spcPct val="107000"/>
                        </a:lnSpc>
                        <a:spcAft>
                          <a:spcPts val="800"/>
                        </a:spcAft>
                      </a:pPr>
                      <a:r>
                        <a:rPr lang="en-US" sz="1500" dirty="0">
                          <a:effectLst/>
                        </a:rPr>
                        <a:t>3</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Rust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24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657337700"/>
                  </a:ext>
                </a:extLst>
              </a:tr>
              <a:tr h="256766">
                <a:tc>
                  <a:txBody>
                    <a:bodyPr/>
                    <a:lstStyle/>
                    <a:p>
                      <a:pPr marL="0" marR="0" algn="r">
                        <a:lnSpc>
                          <a:spcPct val="107000"/>
                        </a:lnSpc>
                        <a:spcAft>
                          <a:spcPts val="800"/>
                        </a:spcAft>
                      </a:pPr>
                      <a:r>
                        <a:rPr lang="en-US" sz="1500">
                          <a:effectLst/>
                        </a:rPr>
                        <a:t>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Regex</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471724220"/>
                  </a:ext>
                </a:extLst>
              </a:tr>
              <a:tr h="256766">
                <a:tc>
                  <a:txBody>
                    <a:bodyPr/>
                    <a:lstStyle/>
                    <a:p>
                      <a:pPr marL="0" marR="0" algn="r">
                        <a:lnSpc>
                          <a:spcPct val="107000"/>
                        </a:lnSpc>
                        <a:spcAft>
                          <a:spcPts val="800"/>
                        </a:spcAft>
                      </a:pPr>
                      <a:r>
                        <a:rPr lang="en-US" sz="1500">
                          <a:effectLst/>
                        </a:rPr>
                        <a:t>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Context-Free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31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4199096353"/>
                  </a:ext>
                </a:extLst>
              </a:tr>
              <a:tr h="256766">
                <a:tc>
                  <a:txBody>
                    <a:bodyPr/>
                    <a:lstStyle/>
                    <a:p>
                      <a:pPr marL="0" marR="0" algn="r">
                        <a:lnSpc>
                          <a:spcPct val="107000"/>
                        </a:lnSpc>
                        <a:spcAft>
                          <a:spcPts val="800"/>
                        </a:spcAft>
                      </a:pPr>
                      <a:r>
                        <a:rPr lang="en-US" sz="1500">
                          <a:effectLst/>
                        </a:rPr>
                        <a:t>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PEG</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05857363"/>
                  </a:ext>
                </a:extLst>
              </a:tr>
              <a:tr h="256766">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ADT+AST</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135776989"/>
                  </a:ext>
                </a:extLst>
              </a:tr>
              <a:tr h="256766">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Evaluators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1921248556"/>
                  </a:ext>
                </a:extLst>
              </a:tr>
              <a:tr h="256766">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Op. Semantics 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640063487"/>
                  </a:ext>
                </a:extLst>
              </a:tr>
              <a:tr h="256766">
                <a:tc>
                  <a:txBody>
                    <a:bodyPr/>
                    <a:lstStyle/>
                    <a:p>
                      <a:pPr marL="0" marR="0" algn="r">
                        <a:lnSpc>
                          <a:spcPct val="107000"/>
                        </a:lnSpc>
                        <a:spcAft>
                          <a:spcPts val="800"/>
                        </a:spcAft>
                      </a:pPr>
                      <a:r>
                        <a:rPr lang="en-US" sz="1500">
                          <a:effectLst/>
                        </a:rPr>
                        <a:t>10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Op. Semantics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653441463"/>
                  </a:ext>
                </a:extLst>
              </a:tr>
              <a:tr h="256766">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Types 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309194810"/>
                  </a:ext>
                </a:extLst>
              </a:tr>
              <a:tr h="256766">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Types 2</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108723853"/>
                  </a:ext>
                </a:extLst>
              </a:tr>
              <a:tr h="256766">
                <a:tc>
                  <a:txBody>
                    <a:bodyPr/>
                    <a:lstStyle/>
                    <a:p>
                      <a:pPr marL="0" marR="0" algn="r">
                        <a:lnSpc>
                          <a:spcPct val="107000"/>
                        </a:lnSpc>
                        <a:spcAft>
                          <a:spcPts val="800"/>
                        </a:spcAft>
                      </a:pPr>
                      <a:r>
                        <a:rPr lang="en-US" sz="1500">
                          <a:effectLst/>
                        </a:rPr>
                        <a:t>13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Review</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Mar 4</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dirty="0">
                        <a:effectLst/>
                        <a:latin typeface="Calibri" panose="020F0502020204030204" pitchFamily="34" charset="0"/>
                        <a:cs typeface="Times New Roman" panose="02020603050405020304" pitchFamily="18" charset="0"/>
                      </a:endParaRPr>
                    </a:p>
                  </a:txBody>
                  <a:tcPr marL="92435" marR="92435" marT="0" marB="0" anchor="b"/>
                </a:tc>
                <a:tc>
                  <a:txBody>
                    <a:bodyPr/>
                    <a:lstStyle/>
                    <a:p>
                      <a:pPr>
                        <a:lnSpc>
                          <a:spcPct val="107000"/>
                        </a:lnSpc>
                      </a:pPr>
                      <a:r>
                        <a:rPr lang="en-US" sz="1500" b="1" dirty="0">
                          <a:effectLst/>
                          <a:latin typeface="Calibri" panose="020F0502020204030204" pitchFamily="34" charset="0"/>
                          <a:cs typeface="Times New Roman" panose="02020603050405020304" pitchFamily="18" charset="0"/>
                        </a:rPr>
                        <a:t>ON LEAVE</a:t>
                      </a:r>
                    </a:p>
                  </a:txBody>
                  <a:tcPr marL="92435" marR="92435" marT="0" marB="0" anchor="b"/>
                </a:tc>
                <a:extLst>
                  <a:ext uri="{0D108BD9-81ED-4DB2-BD59-A6C34878D82A}">
                    <a16:rowId xmlns:a16="http://schemas.microsoft.com/office/drawing/2014/main" val="445078644"/>
                  </a:ext>
                </a:extLst>
              </a:tr>
              <a:tr h="256766">
                <a:tc>
                  <a:txBody>
                    <a:bodyPr/>
                    <a:lstStyle/>
                    <a:p>
                      <a:pPr marL="0" marR="0" algn="r">
                        <a:lnSpc>
                          <a:spcPct val="107000"/>
                        </a:lnSpc>
                        <a:spcAft>
                          <a:spcPts val="800"/>
                        </a:spcAft>
                      </a:pPr>
                      <a:r>
                        <a:rPr lang="en-US" sz="1500">
                          <a:effectLst/>
                        </a:rPr>
                        <a:t>14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Midterm</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Mar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tc>
                  <a:txBody>
                    <a:bodyPr/>
                    <a:lstStyle/>
                    <a:p>
                      <a:pPr>
                        <a:lnSpc>
                          <a:spcPct val="107000"/>
                        </a:lnSpc>
                      </a:pPr>
                      <a:r>
                        <a:rPr lang="en-US" sz="1500" b="1" dirty="0">
                          <a:effectLst/>
                          <a:latin typeface="Calibri" panose="020F0502020204030204" pitchFamily="34" charset="0"/>
                          <a:cs typeface="Times New Roman" panose="02020603050405020304" pitchFamily="18" charset="0"/>
                        </a:rPr>
                        <a:t>ON LEAVE</a:t>
                      </a:r>
                    </a:p>
                  </a:txBody>
                  <a:tcPr marL="92435" marR="92435" marT="0" marB="0" anchor="b"/>
                </a:tc>
                <a:extLst>
                  <a:ext uri="{0D108BD9-81ED-4DB2-BD59-A6C34878D82A}">
                    <a16:rowId xmlns:a16="http://schemas.microsoft.com/office/drawing/2014/main" val="3586109016"/>
                  </a:ext>
                </a:extLst>
              </a:tr>
            </a:tbl>
          </a:graphicData>
        </a:graphic>
      </p:graphicFrame>
      <p:graphicFrame>
        <p:nvGraphicFramePr>
          <p:cNvPr id="7" name="Table 6">
            <a:extLst>
              <a:ext uri="{FF2B5EF4-FFF2-40B4-BE49-F238E27FC236}">
                <a16:creationId xmlns:a16="http://schemas.microsoft.com/office/drawing/2014/main" id="{7B58B7E4-0E1A-49C7-C803-A52B8A7F99AE}"/>
              </a:ext>
            </a:extLst>
          </p:cNvPr>
          <p:cNvGraphicFramePr>
            <a:graphicFrameLocks noGrp="1"/>
          </p:cNvGraphicFramePr>
          <p:nvPr>
            <p:extLst>
              <p:ext uri="{D42A27DB-BD31-4B8C-83A1-F6EECF244321}">
                <p14:modId xmlns:p14="http://schemas.microsoft.com/office/powerpoint/2010/main" val="2358392299"/>
              </p:ext>
            </p:extLst>
          </p:nvPr>
        </p:nvGraphicFramePr>
        <p:xfrm>
          <a:off x="6280460" y="1772278"/>
          <a:ext cx="5121967" cy="4056396"/>
        </p:xfrm>
        <a:graphic>
          <a:graphicData uri="http://schemas.openxmlformats.org/drawingml/2006/table">
            <a:tbl>
              <a:tblPr firstRow="1" firstCol="1" bandRow="1">
                <a:tableStyleId>{5C22544A-7EE6-4342-B048-85BDC9FD1C3A}</a:tableStyleId>
              </a:tblPr>
              <a:tblGrid>
                <a:gridCol w="455449">
                  <a:extLst>
                    <a:ext uri="{9D8B030D-6E8A-4147-A177-3AD203B41FA5}">
                      <a16:colId xmlns:a16="http://schemas.microsoft.com/office/drawing/2014/main" val="3945798746"/>
                    </a:ext>
                  </a:extLst>
                </a:gridCol>
                <a:gridCol w="1849791">
                  <a:extLst>
                    <a:ext uri="{9D8B030D-6E8A-4147-A177-3AD203B41FA5}">
                      <a16:colId xmlns:a16="http://schemas.microsoft.com/office/drawing/2014/main" val="380285226"/>
                    </a:ext>
                  </a:extLst>
                </a:gridCol>
                <a:gridCol w="798773">
                  <a:extLst>
                    <a:ext uri="{9D8B030D-6E8A-4147-A177-3AD203B41FA5}">
                      <a16:colId xmlns:a16="http://schemas.microsoft.com/office/drawing/2014/main" val="2235371214"/>
                    </a:ext>
                  </a:extLst>
                </a:gridCol>
                <a:gridCol w="693178">
                  <a:extLst>
                    <a:ext uri="{9D8B030D-6E8A-4147-A177-3AD203B41FA5}">
                      <a16:colId xmlns:a16="http://schemas.microsoft.com/office/drawing/2014/main" val="2711040752"/>
                    </a:ext>
                  </a:extLst>
                </a:gridCol>
                <a:gridCol w="1324776">
                  <a:extLst>
                    <a:ext uri="{9D8B030D-6E8A-4147-A177-3AD203B41FA5}">
                      <a16:colId xmlns:a16="http://schemas.microsoft.com/office/drawing/2014/main" val="2335351231"/>
                    </a:ext>
                  </a:extLst>
                </a:gridCol>
              </a:tblGrid>
              <a:tr h="255575">
                <a:tc>
                  <a:txBody>
                    <a:bodyPr/>
                    <a:lstStyle/>
                    <a:p>
                      <a:pPr marL="0" marR="0">
                        <a:lnSpc>
                          <a:spcPct val="107000"/>
                        </a:lnSpc>
                        <a:spcAft>
                          <a:spcPts val="800"/>
                        </a:spcAft>
                      </a:pPr>
                      <a:r>
                        <a:rPr lang="en-US" sz="1500">
                          <a:effectLst/>
                        </a:rPr>
                        <a:t>#</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Topic</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Date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Read Ch.</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Deadline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888308063"/>
                  </a:ext>
                </a:extLst>
              </a:tr>
              <a:tr h="255575">
                <a:tc>
                  <a:txBody>
                    <a:bodyPr/>
                    <a:lstStyle/>
                    <a:p>
                      <a:pPr marL="0" marR="0" algn="r">
                        <a:lnSpc>
                          <a:spcPct val="107000"/>
                        </a:lnSpc>
                        <a:spcAft>
                          <a:spcPts val="800"/>
                        </a:spcAft>
                      </a:pPr>
                      <a:r>
                        <a:rPr lang="en-US" sz="1500" dirty="0">
                          <a:effectLst/>
                        </a:rPr>
                        <a:t>15</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Parallelism</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a:lnSpc>
                          <a:spcPct val="107000"/>
                        </a:lnSpc>
                      </a:pPr>
                      <a:r>
                        <a:rPr lang="en-US" sz="1500" b="1" dirty="0">
                          <a:effectLst/>
                          <a:latin typeface="Calibri" panose="020F0502020204030204" pitchFamily="34" charset="0"/>
                          <a:cs typeface="Times New Roman" panose="02020603050405020304" pitchFamily="18" charset="0"/>
                        </a:rPr>
                        <a:t>ON LEAVE</a:t>
                      </a:r>
                    </a:p>
                  </a:txBody>
                  <a:tcPr marL="92006" marR="92006" marT="0" marB="0" anchor="b"/>
                </a:tc>
                <a:extLst>
                  <a:ext uri="{0D108BD9-81ED-4DB2-BD59-A6C34878D82A}">
                    <a16:rowId xmlns:a16="http://schemas.microsoft.com/office/drawing/2014/main" val="2683741218"/>
                  </a:ext>
                </a:extLst>
              </a:tr>
              <a:tr h="255575">
                <a:tc>
                  <a:txBody>
                    <a:bodyPr/>
                    <a:lstStyle/>
                    <a:p>
                      <a:pPr marL="0" marR="0" algn="r">
                        <a:lnSpc>
                          <a:spcPct val="107000"/>
                        </a:lnSpc>
                        <a:spcAft>
                          <a:spcPts val="800"/>
                        </a:spcAft>
                      </a:pPr>
                      <a:r>
                        <a:rPr lang="en-US" sz="1500">
                          <a:effectLst/>
                        </a:rPr>
                        <a:t>16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Concurrency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20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4092028457"/>
                  </a:ext>
                </a:extLst>
              </a:tr>
              <a:tr h="255575">
                <a:tc>
                  <a:txBody>
                    <a:bodyPr/>
                    <a:lstStyle/>
                    <a:p>
                      <a:pPr marL="0" marR="0" algn="r">
                        <a:lnSpc>
                          <a:spcPct val="107000"/>
                        </a:lnSpc>
                        <a:spcAft>
                          <a:spcPts val="800"/>
                        </a:spcAft>
                      </a:pPr>
                      <a:r>
                        <a:rPr lang="en-US" sz="1500">
                          <a:effectLst/>
                        </a:rPr>
                        <a:t>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dirty="0">
                          <a:effectLst/>
                        </a:rPr>
                        <a:t>HCI 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997811754"/>
                  </a:ext>
                </a:extLst>
              </a:tr>
              <a:tr h="255575">
                <a:tc>
                  <a:txBody>
                    <a:bodyPr/>
                    <a:lstStyle/>
                    <a:p>
                      <a:pPr marL="0" marR="0" algn="r">
                        <a:lnSpc>
                          <a:spcPct val="107000"/>
                        </a:lnSpc>
                        <a:spcAft>
                          <a:spcPts val="800"/>
                        </a:spcAft>
                      </a:pPr>
                      <a:r>
                        <a:rPr lang="en-US" sz="1500">
                          <a:effectLst/>
                        </a:rPr>
                        <a:t>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HCI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1853459775"/>
                  </a:ext>
                </a:extLst>
              </a:tr>
              <a:tr h="255575">
                <a:tc>
                  <a:txBody>
                    <a:bodyPr/>
                    <a:lstStyle/>
                    <a:p>
                      <a:pPr marL="0" marR="0" algn="r">
                        <a:lnSpc>
                          <a:spcPct val="107000"/>
                        </a:lnSpc>
                        <a:spcAft>
                          <a:spcPts val="800"/>
                        </a:spcAft>
                      </a:pPr>
                      <a:r>
                        <a:rPr lang="en-US" sz="1500">
                          <a:effectLst/>
                        </a:rPr>
                        <a:t>19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HCI 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HW4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239104180"/>
                  </a:ext>
                </a:extLst>
              </a:tr>
              <a:tr h="255575">
                <a:tc>
                  <a:txBody>
                    <a:bodyPr/>
                    <a:lstStyle/>
                    <a:p>
                      <a:pPr marL="0" marR="0" algn="r">
                        <a:lnSpc>
                          <a:spcPct val="107000"/>
                        </a:lnSpc>
                        <a:spcAft>
                          <a:spcPts val="800"/>
                        </a:spcAft>
                      </a:pPr>
                      <a:r>
                        <a:rPr lang="en-US" sz="1500">
                          <a:effectLst/>
                        </a:rPr>
                        <a:t>20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Natural Language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1741955599"/>
                  </a:ext>
                </a:extLst>
              </a:tr>
              <a:tr h="255575">
                <a:tc>
                  <a:txBody>
                    <a:bodyPr/>
                    <a:lstStyle/>
                    <a:p>
                      <a:pPr marL="0" marR="0" algn="r">
                        <a:lnSpc>
                          <a:spcPct val="107000"/>
                        </a:lnSpc>
                        <a:spcAft>
                          <a:spcPts val="800"/>
                        </a:spcAft>
                      </a:pPr>
                      <a:r>
                        <a:rPr lang="en-US" sz="1500">
                          <a:effectLst/>
                        </a:rPr>
                        <a:t>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USER STUDIES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STUDIES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829869128"/>
                  </a:ext>
                </a:extLst>
              </a:tr>
              <a:tr h="255575">
                <a:tc>
                  <a:txBody>
                    <a:bodyPr/>
                    <a:lstStyle/>
                    <a:p>
                      <a:pPr marL="0" marR="0" algn="r">
                        <a:lnSpc>
                          <a:spcPct val="107000"/>
                        </a:lnSpc>
                        <a:spcAft>
                          <a:spcPts val="800"/>
                        </a:spcAft>
                      </a:pPr>
                      <a:r>
                        <a:rPr lang="en-US" sz="1500">
                          <a:effectLst/>
                        </a:rPr>
                        <a:t>22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Gender</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772599649"/>
                  </a:ext>
                </a:extLst>
              </a:tr>
              <a:tr h="255575">
                <a:tc>
                  <a:txBody>
                    <a:bodyPr/>
                    <a:lstStyle/>
                    <a:p>
                      <a:pPr marL="0" marR="0" algn="r">
                        <a:lnSpc>
                          <a:spcPct val="107000"/>
                        </a:lnSpc>
                        <a:spcAft>
                          <a:spcPts val="800"/>
                        </a:spcAft>
                      </a:pPr>
                      <a:r>
                        <a:rPr lang="en-US" sz="1500">
                          <a:effectLst/>
                        </a:rPr>
                        <a:t>23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Disability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HW5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841460282"/>
                  </a:ext>
                </a:extLst>
              </a:tr>
              <a:tr h="255575">
                <a:tc>
                  <a:txBody>
                    <a:bodyPr/>
                    <a:lstStyle/>
                    <a:p>
                      <a:pPr marL="0" marR="0" algn="r">
                        <a:lnSpc>
                          <a:spcPct val="107000"/>
                        </a:lnSpc>
                        <a:spcAft>
                          <a:spcPts val="800"/>
                        </a:spcAft>
                      </a:pPr>
                      <a:r>
                        <a:rPr lang="en-US" sz="1500">
                          <a:effectLst/>
                        </a:rPr>
                        <a:t>24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Diagrams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22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191176096"/>
                  </a:ext>
                </a:extLst>
              </a:tr>
              <a:tr h="255575">
                <a:tc>
                  <a:txBody>
                    <a:bodyPr/>
                    <a:lstStyle/>
                    <a:p>
                      <a:pPr marL="0" marR="0" algn="r">
                        <a:lnSpc>
                          <a:spcPct val="107000"/>
                        </a:lnSpc>
                        <a:spcAft>
                          <a:spcPts val="800"/>
                        </a:spcAft>
                      </a:pPr>
                      <a:r>
                        <a:rPr lang="en-US" sz="1500">
                          <a:effectLst/>
                        </a:rPr>
                        <a:t>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Media</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29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b="1" dirty="0">
                          <a:effectLst/>
                        </a:rPr>
                        <a:t>TRAVELING</a:t>
                      </a:r>
                      <a:endParaRPr lang="en-US" sz="15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790636634"/>
                  </a:ext>
                </a:extLst>
              </a:tr>
              <a:tr h="255575">
                <a:tc>
                  <a:txBody>
                    <a:bodyPr/>
                    <a:lstStyle/>
                    <a:p>
                      <a:pPr marL="0" marR="0" algn="r">
                        <a:lnSpc>
                          <a:spcPct val="107000"/>
                        </a:lnSpc>
                        <a:spcAft>
                          <a:spcPts val="800"/>
                        </a:spcAft>
                      </a:pPr>
                      <a:r>
                        <a:rPr lang="en-US" sz="1500">
                          <a:effectLst/>
                        </a:rPr>
                        <a:t>26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Play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b="1" dirty="0">
                          <a:effectLst/>
                        </a:rPr>
                        <a:t>TRAVELING</a:t>
                      </a:r>
                      <a:endParaRPr lang="en-US" sz="15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485349544"/>
                  </a:ext>
                </a:extLst>
              </a:tr>
              <a:tr h="255575">
                <a:tc>
                  <a:txBody>
                    <a:bodyPr/>
                    <a:lstStyle/>
                    <a:p>
                      <a:pPr marL="0" marR="0" algn="r">
                        <a:lnSpc>
                          <a:spcPct val="107000"/>
                        </a:lnSpc>
                        <a:spcAft>
                          <a:spcPts val="800"/>
                        </a:spcAft>
                      </a:pPr>
                      <a:r>
                        <a:rPr lang="en-US" sz="1500">
                          <a:effectLst/>
                        </a:rPr>
                        <a:t>27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Review</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865360483"/>
                  </a:ext>
                </a:extLst>
              </a:tr>
              <a:tr h="255575">
                <a:tc>
                  <a:txBody>
                    <a:bodyPr/>
                    <a:lstStyle/>
                    <a:p>
                      <a:pPr marL="0" marR="0" algn="r">
                        <a:lnSpc>
                          <a:spcPct val="107000"/>
                        </a:lnSpc>
                        <a:spcAft>
                          <a:spcPts val="800"/>
                        </a:spcAft>
                      </a:pPr>
                      <a:r>
                        <a:rPr lang="en-US" sz="1500">
                          <a:effectLst/>
                        </a:rPr>
                        <a:t>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dirty="0">
                          <a:effectLst/>
                        </a:rPr>
                        <a:t>Final</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341178128"/>
                  </a:ext>
                </a:extLst>
              </a:tr>
            </a:tbl>
          </a:graphicData>
        </a:graphic>
      </p:graphicFrame>
      <p:sp>
        <p:nvSpPr>
          <p:cNvPr id="8" name="TextBox 7">
            <a:extLst>
              <a:ext uri="{FF2B5EF4-FFF2-40B4-BE49-F238E27FC236}">
                <a16:creationId xmlns:a16="http://schemas.microsoft.com/office/drawing/2014/main" id="{C5F908A7-57BE-8884-1757-2E26DDBFE35C}"/>
              </a:ext>
            </a:extLst>
          </p:cNvPr>
          <p:cNvSpPr txBox="1"/>
          <p:nvPr/>
        </p:nvSpPr>
        <p:spPr>
          <a:xfrm>
            <a:off x="353683" y="5709678"/>
            <a:ext cx="11084943" cy="646331"/>
          </a:xfrm>
          <a:prstGeom prst="rect">
            <a:avLst/>
          </a:prstGeom>
          <a:noFill/>
        </p:spPr>
        <p:txBody>
          <a:bodyPr wrap="square" rtlCol="0">
            <a:spAutoFit/>
          </a:bodyPr>
          <a:lstStyle/>
          <a:p>
            <a:r>
              <a:rPr lang="en-US" b="1" u="sng" dirty="0"/>
              <a:t>I expect to be away from work near the middle and end of the semester. Expect other professors to assist me with review and exams. I will share details when we get close to exam times</a:t>
            </a:r>
          </a:p>
        </p:txBody>
      </p:sp>
    </p:spTree>
    <p:extLst>
      <p:ext uri="{BB962C8B-B14F-4D97-AF65-F5344CB8AC3E}">
        <p14:creationId xmlns:p14="http://schemas.microsoft.com/office/powerpoint/2010/main" val="109232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
        <p:nvSpPr>
          <p:cNvPr id="4" name="Slide Number Placeholder 3">
            <a:extLst>
              <a:ext uri="{FF2B5EF4-FFF2-40B4-BE49-F238E27FC236}">
                <a16:creationId xmlns:a16="http://schemas.microsoft.com/office/drawing/2014/main" id="{64A22761-DE91-2846-CB8D-4F04D707D7E9}"/>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9344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
        <p:nvSpPr>
          <p:cNvPr id="4" name="Slide Number Placeholder 3">
            <a:extLst>
              <a:ext uri="{FF2B5EF4-FFF2-40B4-BE49-F238E27FC236}">
                <a16:creationId xmlns:a16="http://schemas.microsoft.com/office/drawing/2014/main" id="{4ED60769-7047-CEAD-7C0F-CEE70678115A}"/>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47589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Grading Philosophy</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b="1" dirty="0"/>
              <a:t>Time Flexibility</a:t>
            </a:r>
            <a:r>
              <a:rPr lang="en-US" dirty="0"/>
              <a:t> I leave homework submission deadlines open until the end of the semester.  It is your responsibility to submit by the deadline, and if not, you are late and any feedback will be received late and you will learn less. This </a:t>
            </a:r>
            <a:r>
              <a:rPr lang="en-US" i="1" dirty="0"/>
              <a:t>is</a:t>
            </a:r>
            <a:r>
              <a:rPr lang="en-US" dirty="0"/>
              <a:t> the penalty, I do not add a grade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pPr lvl="1"/>
            <a:r>
              <a:rPr lang="en-US" b="1" dirty="0"/>
              <a:t>Corollary </a:t>
            </a:r>
            <a:r>
              <a:rPr lang="en-US" dirty="0"/>
              <a:t>Though I am flexible, I will reject any efforts to receive a final course grade higher than the one implied by your scores on the assigned work. It is rare for me to curve or adjust cutoffs</a:t>
            </a:r>
          </a:p>
        </p:txBody>
      </p:sp>
      <p:sp>
        <p:nvSpPr>
          <p:cNvPr id="4" name="Slide Number Placeholder 3">
            <a:extLst>
              <a:ext uri="{FF2B5EF4-FFF2-40B4-BE49-F238E27FC236}">
                <a16:creationId xmlns:a16="http://schemas.microsoft.com/office/drawing/2014/main" id="{5A4D15E2-250F-3F45-C3F0-EA62ED5472FB}"/>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359056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p:txBody>
      </p:sp>
      <p:sp>
        <p:nvSpPr>
          <p:cNvPr id="4" name="Slide Number Placeholder 3">
            <a:extLst>
              <a:ext uri="{FF2B5EF4-FFF2-40B4-BE49-F238E27FC236}">
                <a16:creationId xmlns:a16="http://schemas.microsoft.com/office/drawing/2014/main" id="{72AA372E-1415-E57C-69C0-1ED3CD1F746B}"/>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75406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Honest Effort and Deadlines</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Deadlines are real and you are expected to treat them as real. In particular:</a:t>
            </a:r>
          </a:p>
          <a:p>
            <a:r>
              <a:rPr lang="en-US" dirty="0"/>
              <a:t>1) Written homework deadlines are especially important because you have to </a:t>
            </a:r>
            <a:r>
              <a:rPr lang="en-US" b="1" dirty="0"/>
              <a:t>give each other feedback</a:t>
            </a:r>
            <a:r>
              <a:rPr lang="en-US" dirty="0"/>
              <a:t> and </a:t>
            </a:r>
            <a:r>
              <a:rPr lang="en-US" b="1" dirty="0"/>
              <a:t>perform studies in class</a:t>
            </a:r>
            <a:r>
              <a:rPr lang="en-US" dirty="0"/>
              <a:t>. If you miss the deadlines, you may become ineligible to receive the points for these tasks, which are time-specific</a:t>
            </a:r>
          </a:p>
          <a:p>
            <a:r>
              <a:rPr lang="en-US" dirty="0"/>
              <a:t>2) You will not learn if you are weeks behind on deadlines, and this will hurt you on the exams</a:t>
            </a:r>
          </a:p>
          <a:p>
            <a:r>
              <a:rPr lang="en-US" dirty="0"/>
              <a:t>3) When asked for optional help (like bonus office hours), I match the other person’s energy. When asked for optional things, I will prioritize students who take the work seriously</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9C39BBB3-DD4F-8C78-4C47-EB09D5E55E06}"/>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253195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
        <p:nvSpPr>
          <p:cNvPr id="4" name="Slide Number Placeholder 3">
            <a:extLst>
              <a:ext uri="{FF2B5EF4-FFF2-40B4-BE49-F238E27FC236}">
                <a16:creationId xmlns:a16="http://schemas.microsoft.com/office/drawing/2014/main" id="{3A73A190-300D-E2CB-B656-5D9476955DC6}"/>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32918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There is a midterm halfway through the semester and a final at the end.</a:t>
            </a:r>
          </a:p>
          <a:p>
            <a:r>
              <a:rPr lang="en-US" dirty="0"/>
              <a:t>Each exam will be delivered in-person during class time, and in the exam proctoring center for those who have extra time accommodations.</a:t>
            </a:r>
          </a:p>
          <a:p>
            <a:r>
              <a:rPr lang="en-US" dirty="0"/>
              <a:t>Each exam will be traditionally graded by course staff using a rubric.</a:t>
            </a:r>
          </a:p>
          <a:p>
            <a:r>
              <a:rPr lang="en-US" dirty="0"/>
              <a:t>As each exam approaches, I will publish detailed  study materials and format information. </a:t>
            </a:r>
          </a:p>
          <a:p>
            <a:r>
              <a:rPr lang="en-US" dirty="0"/>
              <a:t>You are allowed to ask course staff whether your answers to study materials are correct and for help in answering them correctly. You are allowed to go over them in detail at the review session</a:t>
            </a:r>
          </a:p>
          <a:p>
            <a:endParaRPr lang="en-US" dirty="0"/>
          </a:p>
        </p:txBody>
      </p:sp>
      <p:sp>
        <p:nvSpPr>
          <p:cNvPr id="4" name="Slide Number Placeholder 3">
            <a:extLst>
              <a:ext uri="{FF2B5EF4-FFF2-40B4-BE49-F238E27FC236}">
                <a16:creationId xmlns:a16="http://schemas.microsoft.com/office/drawing/2014/main" id="{D8FE433C-B45D-36A8-0A38-34E88407D2A8}"/>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33269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Attendance Expectations</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It is a social expectation that you consistently attend lecture and only miss it occasionally, when you have a specific reason (e.g., sick, interview, travel)</a:t>
            </a:r>
          </a:p>
          <a:p>
            <a:r>
              <a:rPr lang="en-US" dirty="0"/>
              <a:t>Mandatory attendance is only enforced with grades on April 11 (user studies in class) and the exam days. Makeup for these days can only be provided in exceptional circumstances</a:t>
            </a:r>
          </a:p>
          <a:p>
            <a:r>
              <a:rPr lang="en-US" dirty="0"/>
              <a:t>In many lectures, when time allows, we will do active learning activities where you work together with classmates.</a:t>
            </a:r>
          </a:p>
          <a:p>
            <a:pPr marL="0" indent="0">
              <a:buNone/>
            </a:pPr>
            <a:endParaRPr lang="en-US" dirty="0"/>
          </a:p>
        </p:txBody>
      </p:sp>
      <p:sp>
        <p:nvSpPr>
          <p:cNvPr id="4" name="Slide Number Placeholder 3">
            <a:extLst>
              <a:ext uri="{FF2B5EF4-FFF2-40B4-BE49-F238E27FC236}">
                <a16:creationId xmlns:a16="http://schemas.microsoft.com/office/drawing/2014/main" id="{75777DE6-5D08-9960-6F23-0962D96908A7}"/>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50927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
        <p:nvSpPr>
          <p:cNvPr id="4" name="Slide Number Placeholder 3">
            <a:extLst>
              <a:ext uri="{FF2B5EF4-FFF2-40B4-BE49-F238E27FC236}">
                <a16:creationId xmlns:a16="http://schemas.microsoft.com/office/drawing/2014/main" id="{4343E042-09C1-0A88-8EEB-87574F5C31C6}"/>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a:xfrm>
            <a:off x="1106904" y="1737360"/>
            <a:ext cx="10737163" cy="4559923"/>
          </a:xfrm>
        </p:spPr>
        <p:txBody>
          <a:bodyPr>
            <a:normAutofit fontScale="92500" lnSpcReduction="10000"/>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 Personally type everything that you submit.</a:t>
            </a:r>
          </a:p>
          <a:p>
            <a:r>
              <a:rPr lang="en-US" b="1" dirty="0"/>
              <a:t>Don’t:</a:t>
            </a:r>
            <a:r>
              <a:rPr lang="en-US" dirty="0"/>
              <a:t> Post your code publicly on Slack or online. Submit someone else’s work. Type on someone else’s keyboard with the intent that they submit the results. Submit code that looks AI-generated.</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p>
          <a:p>
            <a:r>
              <a:rPr lang="en-US" b="1" dirty="0"/>
              <a:t>ChatGPT/LLM Policy:</a:t>
            </a:r>
            <a:r>
              <a:rPr lang="en-US" dirty="0"/>
              <a:t> I care how you use the tools, not which tool you use. The code you submit must not be provided or modified by any automated tool. We have the right to assume code is ChatGPT-generated if it relies heavily on strange features that are never used in the course, or if it fails to compile in ways that are rare for humans.</a:t>
            </a:r>
          </a:p>
          <a:p>
            <a:r>
              <a:rPr lang="en-US" b="1" dirty="0"/>
              <a:t>It is always okay to ask. </a:t>
            </a:r>
            <a:r>
              <a:rPr lang="en-US" dirty="0"/>
              <a:t>Some students are new to WPI and are adjusting to new expectations about collaboration. If you ask what is expected, this shows that you care.</a:t>
            </a:r>
            <a:endParaRPr lang="en-US" b="1" dirty="0"/>
          </a:p>
        </p:txBody>
      </p:sp>
      <p:sp>
        <p:nvSpPr>
          <p:cNvPr id="4" name="Slide Number Placeholder 3">
            <a:extLst>
              <a:ext uri="{FF2B5EF4-FFF2-40B4-BE49-F238E27FC236}">
                <a16:creationId xmlns:a16="http://schemas.microsoft.com/office/drawing/2014/main" id="{BA2F339E-3273-4113-F4E8-57CFF44EF6F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286568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
        <p:nvSpPr>
          <p:cNvPr id="4" name="Slide Number Placeholder 3">
            <a:extLst>
              <a:ext uri="{FF2B5EF4-FFF2-40B4-BE49-F238E27FC236}">
                <a16:creationId xmlns:a16="http://schemas.microsoft.com/office/drawing/2014/main" id="{429E8705-C328-2448-5B25-AAF460C37786}"/>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422760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dirty="0"/>
              <a:t>I have a lecture dedicated to disability issues in programming language design</a:t>
            </a:r>
            <a:br>
              <a:rPr lang="en-US" dirty="0"/>
            </a:br>
            <a:r>
              <a:rPr lang="en-US" dirty="0"/>
              <a:t>(Depending on the year, we may or may not cover every lecture)</a:t>
            </a:r>
          </a:p>
        </p:txBody>
      </p:sp>
      <p:sp>
        <p:nvSpPr>
          <p:cNvPr id="4" name="Slide Number Placeholder 3">
            <a:extLst>
              <a:ext uri="{FF2B5EF4-FFF2-40B4-BE49-F238E27FC236}">
                <a16:creationId xmlns:a16="http://schemas.microsoft.com/office/drawing/2014/main" id="{FC3F29B0-6EE5-8AED-AE02-2CA2B0E762BE}"/>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04095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A34-E433-B4C2-F9E0-958E64DAF793}"/>
              </a:ext>
            </a:extLst>
          </p:cNvPr>
          <p:cNvSpPr>
            <a:spLocks noGrp="1"/>
          </p:cNvSpPr>
          <p:nvPr>
            <p:ph type="title"/>
          </p:nvPr>
        </p:nvSpPr>
        <p:spPr/>
        <p:txBody>
          <a:bodyPr/>
          <a:lstStyle/>
          <a:p>
            <a:r>
              <a:rPr lang="en-US" dirty="0"/>
              <a:t>Your TODO List</a:t>
            </a:r>
          </a:p>
        </p:txBody>
      </p:sp>
      <p:sp>
        <p:nvSpPr>
          <p:cNvPr id="3" name="Content Placeholder 2">
            <a:extLst>
              <a:ext uri="{FF2B5EF4-FFF2-40B4-BE49-F238E27FC236}">
                <a16:creationId xmlns:a16="http://schemas.microsoft.com/office/drawing/2014/main" id="{5C32735F-0891-42C2-F287-1ED199FDBB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7ABADCF-96BC-B95E-BFA9-5B6AF48C1372}"/>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180342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Piazza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
        <p:nvSpPr>
          <p:cNvPr id="4" name="Slide Number Placeholder 3">
            <a:extLst>
              <a:ext uri="{FF2B5EF4-FFF2-40B4-BE49-F238E27FC236}">
                <a16:creationId xmlns:a16="http://schemas.microsoft.com/office/drawing/2014/main" id="{1EE3C6E8-7168-A78C-E907-F071F3E4A5A8}"/>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80857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endParaRPr lang="en-US" dirty="0"/>
          </a:p>
        </p:txBody>
      </p:sp>
      <p:sp>
        <p:nvSpPr>
          <p:cNvPr id="4" name="Slide Number Placeholder 3">
            <a:extLst>
              <a:ext uri="{FF2B5EF4-FFF2-40B4-BE49-F238E27FC236}">
                <a16:creationId xmlns:a16="http://schemas.microsoft.com/office/drawing/2014/main" id="{54709031-135D-CE22-6512-1490387286E3}"/>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419119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
        <p:nvSpPr>
          <p:cNvPr id="4" name="Slide Number Placeholder 3">
            <a:extLst>
              <a:ext uri="{FF2B5EF4-FFF2-40B4-BE49-F238E27FC236}">
                <a16:creationId xmlns:a16="http://schemas.microsoft.com/office/drawing/2014/main" id="{257F7987-3A8D-6C62-5462-7CDD990A0190}"/>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080015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Piazza</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Piazza page for the course as soon as possible, if you have not already</a:t>
            </a:r>
          </a:p>
          <a:p>
            <a:r>
              <a:rPr lang="en-US" dirty="0"/>
              <a:t>Important course announcements will primarily be sent through Piazza, such as any corrections to assigned problems, notifications about the exam, or any changes to deadlines or lectures</a:t>
            </a:r>
          </a:p>
        </p:txBody>
      </p:sp>
      <p:sp>
        <p:nvSpPr>
          <p:cNvPr id="4" name="Slide Number Placeholder 3">
            <a:extLst>
              <a:ext uri="{FF2B5EF4-FFF2-40B4-BE49-F238E27FC236}">
                <a16:creationId xmlns:a16="http://schemas.microsoft.com/office/drawing/2014/main" id="{97B1DE92-8514-1EEA-E9F5-FC6440D19C98}"/>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4085730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some short Rust functions to learn the fundamentals of the language</a:t>
            </a:r>
            <a:br>
              <a:rPr lang="en-US" dirty="0"/>
            </a:br>
            <a:r>
              <a:rPr lang="en-US" b="1" dirty="0"/>
              <a:t>Other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
        <p:nvSpPr>
          <p:cNvPr id="4" name="Slide Number Placeholder 3">
            <a:extLst>
              <a:ext uri="{FF2B5EF4-FFF2-40B4-BE49-F238E27FC236}">
                <a16:creationId xmlns:a16="http://schemas.microsoft.com/office/drawing/2014/main" id="{30BA5AA1-481E-F10F-97A2-1F76CE8CA279}"/>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99055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68B0-66C6-419E-4531-167C0C9BE964}"/>
              </a:ext>
            </a:extLst>
          </p:cNvPr>
          <p:cNvSpPr>
            <a:spLocks noGrp="1"/>
          </p:cNvSpPr>
          <p:nvPr>
            <p:ph type="title"/>
          </p:nvPr>
        </p:nvSpPr>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B94C2825-63B9-C59D-3051-1E53D000E96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CE70D0A-5A0E-358D-6104-5CB9969C2FC3}"/>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81448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4</a:t>
            </a:r>
            <a:r>
              <a:rPr lang="en-US" altLang="zh-CN" sz="2400" baseline="30000" dirty="0"/>
              <a:t>th</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
        <p:nvSpPr>
          <p:cNvPr id="3" name="Slide Number Placeholder 2">
            <a:extLst>
              <a:ext uri="{FF2B5EF4-FFF2-40B4-BE49-F238E27FC236}">
                <a16:creationId xmlns:a16="http://schemas.microsoft.com/office/drawing/2014/main" id="{D7A394F6-8EE9-2E05-9B7A-43E7ED9E8067}"/>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
        <p:nvSpPr>
          <p:cNvPr id="4" name="Slide Number Placeholder 3">
            <a:extLst>
              <a:ext uri="{FF2B5EF4-FFF2-40B4-BE49-F238E27FC236}">
                <a16:creationId xmlns:a16="http://schemas.microsoft.com/office/drawing/2014/main" id="{D356ABAA-87FF-2D6B-7324-F152646EDAD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95781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31</a:t>
            </a:fld>
            <a:endParaRPr lang="en-US"/>
          </a:p>
        </p:txBody>
      </p:sp>
    </p:spTree>
    <p:extLst>
      <p:ext uri="{BB962C8B-B14F-4D97-AF65-F5344CB8AC3E}">
        <p14:creationId xmlns:p14="http://schemas.microsoft.com/office/powerpoint/2010/main" val="254144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32</a:t>
            </a:fld>
            <a:endParaRPr lang="en-US"/>
          </a:p>
        </p:txBody>
      </p:sp>
    </p:spTree>
    <p:extLst>
      <p:ext uri="{BB962C8B-B14F-4D97-AF65-F5344CB8AC3E}">
        <p14:creationId xmlns:p14="http://schemas.microsoft.com/office/powerpoint/2010/main" val="201986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33</a:t>
            </a:fld>
            <a:endParaRPr lang="en-US"/>
          </a:p>
        </p:txBody>
      </p:sp>
    </p:spTree>
    <p:extLst>
      <p:ext uri="{BB962C8B-B14F-4D97-AF65-F5344CB8AC3E}">
        <p14:creationId xmlns:p14="http://schemas.microsoft.com/office/powerpoint/2010/main" val="1668142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34</a:t>
            </a:fld>
            <a:endParaRPr lang="en-US"/>
          </a:p>
        </p:txBody>
      </p:sp>
    </p:spTree>
    <p:extLst>
      <p:ext uri="{BB962C8B-B14F-4D97-AF65-F5344CB8AC3E}">
        <p14:creationId xmlns:p14="http://schemas.microsoft.com/office/powerpoint/2010/main" val="3898492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
        <p:nvSpPr>
          <p:cNvPr id="4" name="Slide Number Placeholder 3">
            <a:extLst>
              <a:ext uri="{FF2B5EF4-FFF2-40B4-BE49-F238E27FC236}">
                <a16:creationId xmlns:a16="http://schemas.microsoft.com/office/drawing/2014/main" id="{99732E17-72DE-0229-71EA-9B03614DFA15}"/>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459801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
        <p:nvSpPr>
          <p:cNvPr id="6" name="Slide Number Placeholder 5">
            <a:extLst>
              <a:ext uri="{FF2B5EF4-FFF2-40B4-BE49-F238E27FC236}">
                <a16:creationId xmlns:a16="http://schemas.microsoft.com/office/drawing/2014/main" id="{FCDDC60E-51A1-18E3-049A-462B3FC55C52}"/>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339640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
        <p:nvSpPr>
          <p:cNvPr id="6" name="Slide Number Placeholder 5">
            <a:extLst>
              <a:ext uri="{FF2B5EF4-FFF2-40B4-BE49-F238E27FC236}">
                <a16:creationId xmlns:a16="http://schemas.microsoft.com/office/drawing/2014/main" id="{541E197C-524A-C239-217A-0A633B90FF30}"/>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11147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
        <p:nvSpPr>
          <p:cNvPr id="6" name="Slide Number Placeholder 5">
            <a:extLst>
              <a:ext uri="{FF2B5EF4-FFF2-40B4-BE49-F238E27FC236}">
                <a16:creationId xmlns:a16="http://schemas.microsoft.com/office/drawing/2014/main" id="{B1C31E20-A287-760C-5225-F324DBE69DC7}"/>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869011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
        <p:nvSpPr>
          <p:cNvPr id="6" name="Slide Number Placeholder 5">
            <a:extLst>
              <a:ext uri="{FF2B5EF4-FFF2-40B4-BE49-F238E27FC236}">
                <a16:creationId xmlns:a16="http://schemas.microsoft.com/office/drawing/2014/main" id="{23F08DCD-E62D-32F6-AC48-D58F7C79F0F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88599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 – Fun Facts</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322" y="1737360"/>
            <a:ext cx="1647648" cy="1793792"/>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I study Mandarin Chinese and Japanese for fun. </a:t>
            </a:r>
            <a:br>
              <a:rPr lang="en-US" altLang="zh-CN" sz="2400" dirty="0"/>
            </a:br>
            <a:r>
              <a:rPr lang="en-US" altLang="zh-CN" sz="2400" dirty="0"/>
              <a:t>You are welcome to use these languages with me, though my Japanese is not as good as my Chinese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For personal reasons, I’m moving to Tokyo</a:t>
            </a:r>
          </a:p>
          <a:p>
            <a:pPr marL="342900" indent="-342900">
              <a:buFont typeface="Arial" panose="020B0604020202020204" pitchFamily="34" charset="0"/>
              <a:buChar char="•"/>
            </a:pPr>
            <a:r>
              <a:rPr lang="en-US" altLang="zh-CN" sz="2400" dirty="0"/>
              <a:t>-&gt; This year is the last opportunity to take this</a:t>
            </a:r>
            <a:br>
              <a:rPr lang="en-US" altLang="zh-CN" sz="2400" dirty="0"/>
            </a:br>
            <a:r>
              <a:rPr lang="en-US" altLang="zh-CN" sz="2400" dirty="0"/>
              <a:t>version of the programming languages course!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endParaRPr lang="en-US" sz="2400" dirty="0"/>
          </a:p>
        </p:txBody>
      </p:sp>
      <p:pic>
        <p:nvPicPr>
          <p:cNvPr id="3" name="Picture 2" descr="AIST:Human Informatics and Interaction ...">
            <a:extLst>
              <a:ext uri="{FF2B5EF4-FFF2-40B4-BE49-F238E27FC236}">
                <a16:creationId xmlns:a16="http://schemas.microsoft.com/office/drawing/2014/main" id="{01D2F8D1-E8DC-FE67-F1E4-DE50080C8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846" y="3798333"/>
            <a:ext cx="2298600" cy="13918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753D554-E869-ECBE-6A66-76D83752C379}"/>
              </a:ext>
            </a:extLst>
          </p:cNvPr>
          <p:cNvCxnSpPr/>
          <p:nvPr/>
        </p:nvCxnSpPr>
        <p:spPr>
          <a:xfrm>
            <a:off x="7713785" y="4454769"/>
            <a:ext cx="16594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29C6553-B7D4-4814-2C19-73A842BE7BC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68152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
        <p:nvSpPr>
          <p:cNvPr id="6" name="Slide Number Placeholder 5">
            <a:extLst>
              <a:ext uri="{FF2B5EF4-FFF2-40B4-BE49-F238E27FC236}">
                <a16:creationId xmlns:a16="http://schemas.microsoft.com/office/drawing/2014/main" id="{FDDA0A13-622B-C7DF-9F48-F218760092E9}"/>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71064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
        <p:nvSpPr>
          <p:cNvPr id="4" name="Slide Number Placeholder 3">
            <a:extLst>
              <a:ext uri="{FF2B5EF4-FFF2-40B4-BE49-F238E27FC236}">
                <a16:creationId xmlns:a16="http://schemas.microsoft.com/office/drawing/2014/main" id="{ED8486E7-AE16-F003-BCB6-F7524A6D1755}"/>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3262655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42</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43</a:t>
            </a:fld>
            <a:endParaRPr lang="en-US"/>
          </a:p>
        </p:txBody>
      </p:sp>
    </p:spTree>
    <p:extLst>
      <p:ext uri="{BB962C8B-B14F-4D97-AF65-F5344CB8AC3E}">
        <p14:creationId xmlns:p14="http://schemas.microsoft.com/office/powerpoint/2010/main" val="124586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44</a:t>
            </a:fld>
            <a:endParaRPr lang="en-US"/>
          </a:p>
        </p:txBody>
      </p:sp>
    </p:spTree>
    <p:extLst>
      <p:ext uri="{BB962C8B-B14F-4D97-AF65-F5344CB8AC3E}">
        <p14:creationId xmlns:p14="http://schemas.microsoft.com/office/powerpoint/2010/main" val="105414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45</a:t>
            </a:fld>
            <a:endParaRPr lang="en-US"/>
          </a:p>
        </p:txBody>
      </p:sp>
    </p:spTree>
    <p:extLst>
      <p:ext uri="{BB962C8B-B14F-4D97-AF65-F5344CB8AC3E}">
        <p14:creationId xmlns:p14="http://schemas.microsoft.com/office/powerpoint/2010/main" val="1661854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46</a:t>
            </a:fld>
            <a:endParaRPr lang="en-US"/>
          </a:p>
        </p:txBody>
      </p:sp>
    </p:spTree>
    <p:extLst>
      <p:ext uri="{BB962C8B-B14F-4D97-AF65-F5344CB8AC3E}">
        <p14:creationId xmlns:p14="http://schemas.microsoft.com/office/powerpoint/2010/main" val="4036009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47</a:t>
            </a:fld>
            <a:endParaRPr lang="en-US"/>
          </a:p>
        </p:txBody>
      </p:sp>
    </p:spTree>
    <p:extLst>
      <p:ext uri="{BB962C8B-B14F-4D97-AF65-F5344CB8AC3E}">
        <p14:creationId xmlns:p14="http://schemas.microsoft.com/office/powerpoint/2010/main" val="1853480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to answer them</a:t>
            </a:r>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48</a:t>
            </a:fld>
            <a:endParaRPr lang="en-US"/>
          </a:p>
        </p:txBody>
      </p:sp>
    </p:spTree>
    <p:extLst>
      <p:ext uri="{BB962C8B-B14F-4D97-AF65-F5344CB8AC3E}">
        <p14:creationId xmlns:p14="http://schemas.microsoft.com/office/powerpoint/2010/main" val="207921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p:txBody>
      </p:sp>
      <p:sp>
        <p:nvSpPr>
          <p:cNvPr id="3" name="Slide Number Placeholder 2">
            <a:extLst>
              <a:ext uri="{FF2B5EF4-FFF2-40B4-BE49-F238E27FC236}">
                <a16:creationId xmlns:a16="http://schemas.microsoft.com/office/drawing/2014/main" id="{378394D0-F6DF-1807-5786-EC11FD4DCA2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5809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3" name="Slide Number Placeholder 2">
            <a:extLst>
              <a:ext uri="{FF2B5EF4-FFF2-40B4-BE49-F238E27FC236}">
                <a16:creationId xmlns:a16="http://schemas.microsoft.com/office/drawing/2014/main" id="{1A016FB1-FFA9-816E-166E-E06765B00DD5}"/>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29770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CC3-1892-4882-E7B1-DA34D32B7C67}"/>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82401057-15D4-B0EB-597D-D0D9AB3AD9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8CC69CC-B92E-0276-1FC8-17D3D6D5F035}"/>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55453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3A6E9B09-85ED-8FF5-DEAE-C05F35FCE87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80803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
        <p:nvSpPr>
          <p:cNvPr id="4" name="Slide Number Placeholder 3">
            <a:extLst>
              <a:ext uri="{FF2B5EF4-FFF2-40B4-BE49-F238E27FC236}">
                <a16:creationId xmlns:a16="http://schemas.microsoft.com/office/drawing/2014/main" id="{93D4B10B-A46B-0F25-281F-42629EA9DDAA}"/>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5442956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TotalTime>
  <Words>4270</Words>
  <Application>Microsoft Office PowerPoint</Application>
  <PresentationFormat>Widescreen</PresentationFormat>
  <Paragraphs>514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Arial</vt:lpstr>
      <vt:lpstr>Calibri</vt:lpstr>
      <vt:lpstr>Calibri Light</vt:lpstr>
      <vt:lpstr>Retrospect</vt:lpstr>
      <vt:lpstr>01 - Introduction</vt:lpstr>
      <vt:lpstr>Outline</vt:lpstr>
      <vt:lpstr>Meet the Instructor</vt:lpstr>
      <vt:lpstr>Meet the Instructor – Fun Facts</vt:lpstr>
      <vt:lpstr>More About My Work</vt:lpstr>
      <vt:lpstr>More About My Work</vt:lpstr>
      <vt:lpstr>SYLLABUS</vt:lpstr>
      <vt:lpstr>Deciding Whether to Take Course</vt:lpstr>
      <vt:lpstr>Expected Background</vt:lpstr>
      <vt:lpstr>Expected Background</vt:lpstr>
      <vt:lpstr>Course Content – Schedule (CS 4536)</vt:lpstr>
      <vt:lpstr>Course Content - Activities</vt:lpstr>
      <vt:lpstr>Rust: What and Why?</vt:lpstr>
      <vt:lpstr>Grading Philosophy</vt:lpstr>
      <vt:lpstr>Coding Homeworks: Autograded</vt:lpstr>
      <vt:lpstr>Honest Effort and Deadlines</vt:lpstr>
      <vt:lpstr>Written Homeworks: Completion-Graded</vt:lpstr>
      <vt:lpstr>Exam: Traditionally-Graded</vt:lpstr>
      <vt:lpstr>Attendance Expectations</vt:lpstr>
      <vt:lpstr>Collaboration</vt:lpstr>
      <vt:lpstr>Classroom Expectations: Inclusivity</vt:lpstr>
      <vt:lpstr>Classroom Expectations: Disability</vt:lpstr>
      <vt:lpstr>Your TODO List</vt:lpstr>
      <vt:lpstr>Action Items</vt:lpstr>
      <vt:lpstr>Textbook</vt:lpstr>
      <vt:lpstr>Canvas</vt:lpstr>
      <vt:lpstr>Piazza</vt:lpstr>
      <vt:lpstr>HW1</vt:lpstr>
      <vt:lpstr>WHAT IS A PROGRAMMING LANGUAGE</vt:lpstr>
      <vt:lpstr>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67</cp:revision>
  <dcterms:created xsi:type="dcterms:W3CDTF">2023-08-13T16:19:48Z</dcterms:created>
  <dcterms:modified xsi:type="dcterms:W3CDTF">2025-01-17T18:04:06Z</dcterms:modified>
</cp:coreProperties>
</file>