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5"/>
  </p:notesMasterIdLst>
  <p:sldIdLst>
    <p:sldId id="256" r:id="rId2"/>
    <p:sldId id="257" r:id="rId3"/>
    <p:sldId id="260" r:id="rId4"/>
    <p:sldId id="312" r:id="rId5"/>
    <p:sldId id="274" r:id="rId6"/>
    <p:sldId id="308" r:id="rId7"/>
    <p:sldId id="309" r:id="rId8"/>
    <p:sldId id="258" r:id="rId9"/>
    <p:sldId id="264" r:id="rId10"/>
    <p:sldId id="265" r:id="rId11"/>
    <p:sldId id="266" r:id="rId12"/>
    <p:sldId id="269" r:id="rId13"/>
    <p:sldId id="270" r:id="rId14"/>
    <p:sldId id="267" r:id="rId15"/>
    <p:sldId id="272" r:id="rId16"/>
    <p:sldId id="263" r:id="rId17"/>
    <p:sldId id="277" r:id="rId18"/>
    <p:sldId id="275" r:id="rId19"/>
    <p:sldId id="276" r:id="rId20"/>
    <p:sldId id="278" r:id="rId21"/>
    <p:sldId id="273" r:id="rId22"/>
    <p:sldId id="279" r:id="rId23"/>
    <p:sldId id="280" r:id="rId24"/>
    <p:sldId id="281" r:id="rId25"/>
    <p:sldId id="283" r:id="rId26"/>
    <p:sldId id="284" r:id="rId27"/>
    <p:sldId id="285" r:id="rId28"/>
    <p:sldId id="286" r:id="rId29"/>
    <p:sldId id="287" r:id="rId30"/>
    <p:sldId id="282" r:id="rId31"/>
    <p:sldId id="289" r:id="rId32"/>
    <p:sldId id="259" r:id="rId33"/>
    <p:sldId id="314" r:id="rId34"/>
    <p:sldId id="290" r:id="rId35"/>
    <p:sldId id="296" r:id="rId36"/>
    <p:sldId id="291" r:id="rId37"/>
    <p:sldId id="292" r:id="rId38"/>
    <p:sldId id="293" r:id="rId39"/>
    <p:sldId id="313" r:id="rId40"/>
    <p:sldId id="294" r:id="rId41"/>
    <p:sldId id="297" r:id="rId42"/>
    <p:sldId id="298" r:id="rId43"/>
    <p:sldId id="299" r:id="rId44"/>
    <p:sldId id="295" r:id="rId45"/>
    <p:sldId id="300" r:id="rId46"/>
    <p:sldId id="301" r:id="rId47"/>
    <p:sldId id="302" r:id="rId48"/>
    <p:sldId id="303" r:id="rId49"/>
    <p:sldId id="304" r:id="rId50"/>
    <p:sldId id="305" r:id="rId51"/>
    <p:sldId id="306" r:id="rId52"/>
    <p:sldId id="307" r:id="rId53"/>
    <p:sldId id="311"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0" autoAdjust="0"/>
    <p:restoredTop sz="79714" autoAdjust="0"/>
  </p:normalViewPr>
  <p:slideViewPr>
    <p:cSldViewPr snapToGrid="0">
      <p:cViewPr varScale="1">
        <p:scale>
          <a:sx n="50" d="100"/>
          <a:sy n="50" d="100"/>
        </p:scale>
        <p:origin x="112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80BFB6-875F-456C-A6EC-ADA6444E0B18}"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3A7E1-E42B-4E76-9FDF-B61F2049C9DF}" type="slidenum">
              <a:rPr lang="en-US" smtClean="0"/>
              <a:t>‹#›</a:t>
            </a:fld>
            <a:endParaRPr lang="en-US"/>
          </a:p>
        </p:txBody>
      </p:sp>
    </p:spTree>
    <p:extLst>
      <p:ext uri="{BB962C8B-B14F-4D97-AF65-F5344CB8AC3E}">
        <p14:creationId xmlns:p14="http://schemas.microsoft.com/office/powerpoint/2010/main" val="34300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Cite Programmer Dvorak as an example why this matters for PL specifically</a:t>
            </a:r>
          </a:p>
        </p:txBody>
      </p:sp>
      <p:sp>
        <p:nvSpPr>
          <p:cNvPr id="4" name="Slide Number Placeholder 3"/>
          <p:cNvSpPr>
            <a:spLocks noGrp="1"/>
          </p:cNvSpPr>
          <p:nvPr>
            <p:ph type="sldNum" sz="quarter" idx="5"/>
          </p:nvPr>
        </p:nvSpPr>
        <p:spPr/>
        <p:txBody>
          <a:bodyPr/>
          <a:lstStyle/>
          <a:p>
            <a:fld id="{C5D3A7E1-E42B-4E76-9FDF-B61F2049C9DF}" type="slidenum">
              <a:rPr lang="en-US" smtClean="0"/>
              <a:t>43</a:t>
            </a:fld>
            <a:endParaRPr lang="en-US"/>
          </a:p>
        </p:txBody>
      </p:sp>
    </p:spTree>
    <p:extLst>
      <p:ext uri="{BB962C8B-B14F-4D97-AF65-F5344CB8AC3E}">
        <p14:creationId xmlns:p14="http://schemas.microsoft.com/office/powerpoint/2010/main" val="418850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EF9B75CE-72AB-46DC-9B0E-DD97ED8E8C59}" type="datetime1">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8F40F-4EA5-4C40-AFC2-BF053C133E0E}" type="datetime1">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4484AF-8FDF-4B0E-9B02-D79053FCFD89}" type="datetime1">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7AFAB0B-FA82-442B-B56E-728640028D77}" type="datetime1">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90C36-1C92-47F3-BD6C-87C1861AF396}" type="datetime1">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881C2AF-AB90-4194-91C1-DB2442FF4B10}" type="datetime1">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3E5D4E-2282-4033-9F79-80EEAEB613EB}" type="datetime1">
              <a:rPr lang="en-US" smtClean="0"/>
              <a:t>11/13/2023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01C690-49CF-4D58-A23F-A92830956849}" type="datetime1">
              <a:rPr lang="en-US" smtClean="0"/>
              <a:t>11/13/2023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4C0896-2FCB-4584-9004-4ECCB77C3DE2}" type="datetime1">
              <a:rPr lang="en-US" smtClean="0"/>
              <a:t>11/13/2023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617866-639D-46D1-832A-FEB82C2A0367}" type="datetime1">
              <a:rPr lang="en-US" smtClean="0"/>
              <a:t>11/13/2023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36E41D-0353-4F8D-96CB-DCD8B8FFECCF}" type="datetime1">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976DB62-9C58-4090-B23C-408806B2984C}" type="datetime1">
              <a:rPr lang="en-US" smtClean="0"/>
              <a:t>11/13/2023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rxiv.org/pdf/2201.10643"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10 – Gender + Disability</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98950A16-22E4-816F-93C7-9EBDE5255190}"/>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4713-2BE9-3F6A-8B50-A699C8D4FF64}"/>
              </a:ext>
            </a:extLst>
          </p:cNvPr>
          <p:cNvSpPr>
            <a:spLocks noGrp="1"/>
          </p:cNvSpPr>
          <p:nvPr>
            <p:ph type="title"/>
          </p:nvPr>
        </p:nvSpPr>
        <p:spPr/>
        <p:txBody>
          <a:bodyPr/>
          <a:lstStyle/>
          <a:p>
            <a:r>
              <a:rPr lang="en-US" dirty="0"/>
              <a:t>Gender-Blind</a:t>
            </a:r>
          </a:p>
        </p:txBody>
      </p:sp>
      <p:sp>
        <p:nvSpPr>
          <p:cNvPr id="3" name="Content Placeholder 2">
            <a:extLst>
              <a:ext uri="{FF2B5EF4-FFF2-40B4-BE49-F238E27FC236}">
                <a16:creationId xmlns:a16="http://schemas.microsoft.com/office/drawing/2014/main" id="{1E97B403-2351-CA0F-E417-98F5550FFDAB}"/>
              </a:ext>
            </a:extLst>
          </p:cNvPr>
          <p:cNvSpPr>
            <a:spLocks noGrp="1"/>
          </p:cNvSpPr>
          <p:nvPr>
            <p:ph idx="1"/>
          </p:nvPr>
        </p:nvSpPr>
        <p:spPr/>
        <p:txBody>
          <a:bodyPr>
            <a:normAutofit lnSpcReduction="10000"/>
          </a:bodyPr>
          <a:lstStyle/>
          <a:p>
            <a:r>
              <a:rPr lang="en-US" dirty="0"/>
              <a:t>A gender-blind approach advocates against making gender an explicit factor in decision-making, and sometimes even for making gender markers invisible (e.g. real names vs. usernames)</a:t>
            </a:r>
          </a:p>
          <a:p>
            <a:r>
              <a:rPr lang="en-US" b="1" dirty="0"/>
              <a:t>Arguments for:</a:t>
            </a:r>
            <a:r>
              <a:rPr lang="en-US" dirty="0"/>
              <a:t> </a:t>
            </a:r>
            <a:endParaRPr lang="en-US" b="1" dirty="0"/>
          </a:p>
          <a:p>
            <a:pPr lvl="1"/>
            <a:r>
              <a:rPr lang="en-US" dirty="0"/>
              <a:t>In online (e.g. open-source) communities, instances of interpersonal bias against gender minorities may decrease when other community members are unaware of a person’s gender</a:t>
            </a:r>
          </a:p>
          <a:p>
            <a:pPr lvl="1"/>
            <a:r>
              <a:rPr lang="en-US" dirty="0"/>
              <a:t>Many gender minorities have succeeded in gender-blind environments</a:t>
            </a:r>
          </a:p>
          <a:p>
            <a:pPr lvl="1"/>
            <a:r>
              <a:rPr lang="en-US" dirty="0"/>
              <a:t>Some gender minorities may prefer to focus on work, which they find inherently fulfilling, instead of negative life experiences</a:t>
            </a:r>
          </a:p>
          <a:p>
            <a:pPr lvl="2"/>
            <a:r>
              <a:rPr lang="en-US" dirty="0"/>
              <a:t>“A computer can’t hate a woman”</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E3492350-DFC0-3C83-09FF-53AC77CD6D96}"/>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4087234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0FAC-09D0-06D0-E668-5A50F5718AA9}"/>
              </a:ext>
            </a:extLst>
          </p:cNvPr>
          <p:cNvSpPr>
            <a:spLocks noGrp="1"/>
          </p:cNvSpPr>
          <p:nvPr>
            <p:ph type="title"/>
          </p:nvPr>
        </p:nvSpPr>
        <p:spPr/>
        <p:txBody>
          <a:bodyPr/>
          <a:lstStyle/>
          <a:p>
            <a:r>
              <a:rPr lang="en-US" dirty="0"/>
              <a:t>Gender-Aware</a:t>
            </a:r>
          </a:p>
        </p:txBody>
      </p:sp>
      <p:sp>
        <p:nvSpPr>
          <p:cNvPr id="3" name="Content Placeholder 2">
            <a:extLst>
              <a:ext uri="{FF2B5EF4-FFF2-40B4-BE49-F238E27FC236}">
                <a16:creationId xmlns:a16="http://schemas.microsoft.com/office/drawing/2014/main" id="{7F37F80D-9EFD-15DB-FF50-78B7EF43D677}"/>
              </a:ext>
            </a:extLst>
          </p:cNvPr>
          <p:cNvSpPr>
            <a:spLocks noGrp="1"/>
          </p:cNvSpPr>
          <p:nvPr>
            <p:ph idx="1"/>
          </p:nvPr>
        </p:nvSpPr>
        <p:spPr/>
        <p:txBody>
          <a:bodyPr/>
          <a:lstStyle/>
          <a:p>
            <a:r>
              <a:rPr lang="en-US" dirty="0"/>
              <a:t>A aware approach advocates for making gender an explicit, visible factor in decision-making</a:t>
            </a:r>
          </a:p>
          <a:p>
            <a:r>
              <a:rPr lang="en-US" b="1" dirty="0"/>
              <a:t>Arguments for:</a:t>
            </a:r>
          </a:p>
          <a:p>
            <a:pPr lvl="1"/>
            <a:r>
              <a:rPr lang="en-US" dirty="0"/>
              <a:t>Because gendered experiences are multi-faceted (i.e., gender differences can come from multiple sources), they should be made visible in order to better understand the sources at play</a:t>
            </a:r>
          </a:p>
          <a:p>
            <a:pPr lvl="1"/>
            <a:r>
              <a:rPr lang="en-US" dirty="0"/>
              <a:t>It is common for different demographics to express different preferences in using software systems, and PLs are software systems</a:t>
            </a:r>
          </a:p>
          <a:p>
            <a:pPr lvl="1"/>
            <a:r>
              <a:rPr lang="en-US" dirty="0"/>
              <a:t>Gender and PL both have surprisingly deep roots in philosophy – an open-ended exploration of these roots can enrich our knowledge of both</a:t>
            </a:r>
          </a:p>
        </p:txBody>
      </p:sp>
      <p:sp>
        <p:nvSpPr>
          <p:cNvPr id="4" name="Slide Number Placeholder 3">
            <a:extLst>
              <a:ext uri="{FF2B5EF4-FFF2-40B4-BE49-F238E27FC236}">
                <a16:creationId xmlns:a16="http://schemas.microsoft.com/office/drawing/2014/main" id="{DC343069-3D87-03B8-81F1-7720340CA8D8}"/>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3027492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C98E-0348-9441-79B0-E218D8F49DBF}"/>
              </a:ext>
            </a:extLst>
          </p:cNvPr>
          <p:cNvSpPr>
            <a:spLocks noGrp="1"/>
          </p:cNvSpPr>
          <p:nvPr>
            <p:ph type="title"/>
          </p:nvPr>
        </p:nvSpPr>
        <p:spPr/>
        <p:txBody>
          <a:bodyPr/>
          <a:lstStyle/>
          <a:p>
            <a:r>
              <a:rPr lang="en-US" dirty="0"/>
              <a:t>Structuralist Philosophy in One Slide</a:t>
            </a:r>
          </a:p>
        </p:txBody>
      </p:sp>
      <p:sp>
        <p:nvSpPr>
          <p:cNvPr id="3" name="Content Placeholder 2">
            <a:extLst>
              <a:ext uri="{FF2B5EF4-FFF2-40B4-BE49-F238E27FC236}">
                <a16:creationId xmlns:a16="http://schemas.microsoft.com/office/drawing/2014/main" id="{E38E8538-CF9F-4133-0CDA-EB8C476BFE5E}"/>
              </a:ext>
            </a:extLst>
          </p:cNvPr>
          <p:cNvSpPr>
            <a:spLocks noGrp="1"/>
          </p:cNvSpPr>
          <p:nvPr>
            <p:ph idx="1"/>
          </p:nvPr>
        </p:nvSpPr>
        <p:spPr/>
        <p:txBody>
          <a:bodyPr/>
          <a:lstStyle/>
          <a:p>
            <a:r>
              <a:rPr lang="en-US" b="1" dirty="0"/>
              <a:t>Structuralism</a:t>
            </a:r>
            <a:r>
              <a:rPr lang="en-US" dirty="0"/>
              <a:t> is a (largely historical) philosophical movement that tries to describe the world with broad categories and universal rules</a:t>
            </a:r>
          </a:p>
          <a:p>
            <a:r>
              <a:rPr lang="en-US" b="1" dirty="0"/>
              <a:t>Example:</a:t>
            </a:r>
            <a:endParaRPr lang="en-US" dirty="0"/>
          </a:p>
          <a:p>
            <a:pPr lvl="1"/>
            <a:r>
              <a:rPr lang="en-US" b="1" u="sng" dirty="0"/>
              <a:t>Fregean Logic: </a:t>
            </a:r>
            <a:r>
              <a:rPr lang="en-US" dirty="0"/>
              <a:t>“Universal truths can be described and verified by axiomatic manipulation of symbols”</a:t>
            </a:r>
            <a:endParaRPr lang="en-US" b="1" dirty="0"/>
          </a:p>
        </p:txBody>
      </p:sp>
      <p:cxnSp>
        <p:nvCxnSpPr>
          <p:cNvPr id="5" name="Connector: Elbow 4">
            <a:extLst>
              <a:ext uri="{FF2B5EF4-FFF2-40B4-BE49-F238E27FC236}">
                <a16:creationId xmlns:a16="http://schemas.microsoft.com/office/drawing/2014/main" id="{47C84DF3-352E-6394-727C-AC20B06AEAD8}"/>
              </a:ext>
            </a:extLst>
          </p:cNvPr>
          <p:cNvCxnSpPr>
            <a:cxnSpLocks/>
          </p:cNvCxnSpPr>
          <p:nvPr/>
        </p:nvCxnSpPr>
        <p:spPr>
          <a:xfrm rot="16200000" flipV="1">
            <a:off x="2496653" y="4048526"/>
            <a:ext cx="648906" cy="406068"/>
          </a:xfrm>
          <a:prstGeom prst="bentConnector3">
            <a:avLst>
              <a:gd name="adj1" fmla="val 50000"/>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0155CE2-3929-02D1-3C2E-49607FDE2A22}"/>
              </a:ext>
            </a:extLst>
          </p:cNvPr>
          <p:cNvSpPr txBox="1"/>
          <p:nvPr/>
        </p:nvSpPr>
        <p:spPr>
          <a:xfrm>
            <a:off x="3195588" y="4099761"/>
            <a:ext cx="7620000" cy="830997"/>
          </a:xfrm>
          <a:prstGeom prst="rect">
            <a:avLst/>
          </a:prstGeom>
          <a:noFill/>
        </p:spPr>
        <p:txBody>
          <a:bodyPr wrap="square" rtlCol="0">
            <a:spAutoFit/>
          </a:bodyPr>
          <a:lstStyle/>
          <a:p>
            <a:r>
              <a:rPr lang="en-US" sz="2400" dirty="0"/>
              <a:t>Direct link with formal logic and PL theory:</a:t>
            </a:r>
            <a:br>
              <a:rPr lang="en-US" sz="2400" dirty="0"/>
            </a:br>
            <a:r>
              <a:rPr lang="en-US" sz="2400" dirty="0"/>
              <a:t>Frege -&gt; </a:t>
            </a:r>
            <a:r>
              <a:rPr lang="en-US" sz="2400" dirty="0" err="1"/>
              <a:t>Kripke</a:t>
            </a:r>
            <a:r>
              <a:rPr lang="en-US" sz="2400" dirty="0"/>
              <a:t> + Russell -&gt; half of formal logic -&gt; PL theory</a:t>
            </a:r>
          </a:p>
        </p:txBody>
      </p:sp>
      <p:sp>
        <p:nvSpPr>
          <p:cNvPr id="4" name="Slide Number Placeholder 3">
            <a:extLst>
              <a:ext uri="{FF2B5EF4-FFF2-40B4-BE49-F238E27FC236}">
                <a16:creationId xmlns:a16="http://schemas.microsoft.com/office/drawing/2014/main" id="{0B45BD63-76E1-15F5-0496-4BA9AF649DFB}"/>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2107654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B169-8FBD-B1E0-2708-8103322D4C9A}"/>
              </a:ext>
            </a:extLst>
          </p:cNvPr>
          <p:cNvSpPr>
            <a:spLocks noGrp="1"/>
          </p:cNvSpPr>
          <p:nvPr>
            <p:ph type="title"/>
          </p:nvPr>
        </p:nvSpPr>
        <p:spPr/>
        <p:txBody>
          <a:bodyPr/>
          <a:lstStyle/>
          <a:p>
            <a:r>
              <a:rPr lang="en-US" dirty="0"/>
              <a:t>Types = Structuralist Success Story</a:t>
            </a:r>
          </a:p>
        </p:txBody>
      </p:sp>
      <p:sp>
        <p:nvSpPr>
          <p:cNvPr id="3" name="Content Placeholder 2">
            <a:extLst>
              <a:ext uri="{FF2B5EF4-FFF2-40B4-BE49-F238E27FC236}">
                <a16:creationId xmlns:a16="http://schemas.microsoft.com/office/drawing/2014/main" id="{D62380B1-9A2C-2EF3-4AE7-7BFBC8CF0656}"/>
              </a:ext>
            </a:extLst>
          </p:cNvPr>
          <p:cNvSpPr>
            <a:spLocks noGrp="1"/>
          </p:cNvSpPr>
          <p:nvPr>
            <p:ph idx="1"/>
          </p:nvPr>
        </p:nvSpPr>
        <p:spPr/>
        <p:txBody>
          <a:bodyPr>
            <a:normAutofit lnSpcReduction="10000"/>
          </a:bodyPr>
          <a:lstStyle/>
          <a:p>
            <a:r>
              <a:rPr lang="en-US" dirty="0"/>
              <a:t>Type systems divide all values into well-defined categories (types)</a:t>
            </a:r>
          </a:p>
          <a:p>
            <a:r>
              <a:rPr lang="en-US" dirty="0"/>
              <a:t>Typing rules and operational rules are </a:t>
            </a:r>
            <a:r>
              <a:rPr lang="en-US" b="1" dirty="0"/>
              <a:t>universal properties</a:t>
            </a:r>
            <a:r>
              <a:rPr lang="en-US" dirty="0"/>
              <a:t> of types</a:t>
            </a:r>
          </a:p>
          <a:p>
            <a:r>
              <a:rPr lang="en-US" dirty="0"/>
              <a:t>Deductive reasoning from assumed properties proves further universal properties of programs</a:t>
            </a:r>
          </a:p>
          <a:p>
            <a:pPr lvl="1"/>
            <a:r>
              <a:rPr lang="en-US" dirty="0"/>
              <a:t>“Rust programs have no memory errors”</a:t>
            </a:r>
          </a:p>
          <a:p>
            <a:pPr lvl="1"/>
            <a:r>
              <a:rPr lang="en-US" dirty="0"/>
              <a:t>“If it type-checks, it works”</a:t>
            </a:r>
          </a:p>
          <a:p>
            <a:r>
              <a:rPr lang="en-US" dirty="0"/>
              <a:t>Universalist guarantees help people in concrete ways</a:t>
            </a:r>
          </a:p>
          <a:p>
            <a:pPr lvl="1"/>
            <a:r>
              <a:rPr lang="en-US" dirty="0"/>
              <a:t>“Reality” (implementation) perfectly reflects the assumptions</a:t>
            </a:r>
          </a:p>
          <a:p>
            <a:pPr lvl="1"/>
            <a:r>
              <a:rPr lang="en-US" dirty="0"/>
              <a:t>Practitioner and Implementer both benefit from code guarantees</a:t>
            </a:r>
          </a:p>
          <a:p>
            <a:endParaRPr lang="en-US" dirty="0"/>
          </a:p>
        </p:txBody>
      </p:sp>
      <p:sp>
        <p:nvSpPr>
          <p:cNvPr id="4" name="Slide Number Placeholder 3">
            <a:extLst>
              <a:ext uri="{FF2B5EF4-FFF2-40B4-BE49-F238E27FC236}">
                <a16:creationId xmlns:a16="http://schemas.microsoft.com/office/drawing/2014/main" id="{9BC4A828-EF7E-D27A-E987-35A733D144EC}"/>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2221715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17E5-2334-9F33-0ED0-AC3DDE4EC660}"/>
              </a:ext>
            </a:extLst>
          </p:cNvPr>
          <p:cNvSpPr>
            <a:spLocks noGrp="1"/>
          </p:cNvSpPr>
          <p:nvPr>
            <p:ph type="title"/>
          </p:nvPr>
        </p:nvSpPr>
        <p:spPr/>
        <p:txBody>
          <a:bodyPr/>
          <a:lstStyle/>
          <a:p>
            <a:r>
              <a:rPr lang="en-US" dirty="0"/>
              <a:t>Post-Structuralist Philosophy in One Slide</a:t>
            </a:r>
          </a:p>
        </p:txBody>
      </p:sp>
      <p:sp>
        <p:nvSpPr>
          <p:cNvPr id="3" name="Content Placeholder 2">
            <a:extLst>
              <a:ext uri="{FF2B5EF4-FFF2-40B4-BE49-F238E27FC236}">
                <a16:creationId xmlns:a16="http://schemas.microsoft.com/office/drawing/2014/main" id="{7EA10640-F79D-FD05-54F0-A7D222CB93D4}"/>
              </a:ext>
            </a:extLst>
          </p:cNvPr>
          <p:cNvSpPr>
            <a:spLocks noGrp="1"/>
          </p:cNvSpPr>
          <p:nvPr>
            <p:ph idx="1"/>
          </p:nvPr>
        </p:nvSpPr>
        <p:spPr/>
        <p:txBody>
          <a:bodyPr>
            <a:normAutofit lnSpcReduction="10000"/>
          </a:bodyPr>
          <a:lstStyle/>
          <a:p>
            <a:r>
              <a:rPr lang="en-US" b="1" dirty="0"/>
              <a:t>Post-structuralism </a:t>
            </a:r>
            <a:r>
              <a:rPr lang="en-US" dirty="0"/>
              <a:t>is the (historical and ongoing) movement to overturn structuralist assumptions</a:t>
            </a:r>
          </a:p>
          <a:p>
            <a:pPr lvl="1"/>
            <a:r>
              <a:rPr lang="en-US" dirty="0"/>
              <a:t>There is not one universal truth; multiple truths coexist under different interpretations, assumptions, and points of view</a:t>
            </a:r>
          </a:p>
          <a:p>
            <a:pPr lvl="1"/>
            <a:r>
              <a:rPr lang="en-US" b="1" dirty="0"/>
              <a:t> </a:t>
            </a:r>
            <a:r>
              <a:rPr lang="en-US" dirty="0"/>
              <a:t>Social categories are constructed through social processes, by which they can also be deconstructed and analyzed</a:t>
            </a:r>
            <a:endParaRPr lang="en-US" b="1" dirty="0"/>
          </a:p>
          <a:p>
            <a:r>
              <a:rPr lang="en-US" b="1" dirty="0"/>
              <a:t>Foucault on Sexuality:</a:t>
            </a:r>
            <a:r>
              <a:rPr lang="en-US" dirty="0"/>
              <a:t> The notion of “sexuality” is constructed through institutionalized restrictions on </a:t>
            </a:r>
            <a:r>
              <a:rPr lang="en-US" i="1" dirty="0"/>
              <a:t>discourse </a:t>
            </a:r>
            <a:r>
              <a:rPr lang="en-US" dirty="0"/>
              <a:t>(what we say)</a:t>
            </a:r>
          </a:p>
          <a:p>
            <a:r>
              <a:rPr lang="en-US" b="1" dirty="0"/>
              <a:t>Butler on Gender:</a:t>
            </a:r>
            <a:r>
              <a:rPr lang="en-US" dirty="0"/>
              <a:t> Gender is socially constructed through performative statements</a:t>
            </a:r>
            <a:endParaRPr lang="en-US" b="1" dirty="0"/>
          </a:p>
        </p:txBody>
      </p:sp>
      <p:sp>
        <p:nvSpPr>
          <p:cNvPr id="4" name="Slide Number Placeholder 3">
            <a:extLst>
              <a:ext uri="{FF2B5EF4-FFF2-40B4-BE49-F238E27FC236}">
                <a16:creationId xmlns:a16="http://schemas.microsoft.com/office/drawing/2014/main" id="{85226077-B747-6641-A021-319FDA0487DF}"/>
              </a:ext>
            </a:extLst>
          </p:cNvPr>
          <p:cNvSpPr>
            <a:spLocks noGrp="1"/>
          </p:cNvSpPr>
          <p:nvPr>
            <p:ph type="sldNum" sz="quarter" idx="12"/>
          </p:nvPr>
        </p:nvSpPr>
        <p:spPr/>
        <p:txBody>
          <a:bodyPr/>
          <a:lstStyle/>
          <a:p>
            <a:fld id="{9BF27F29-4B64-4A24-936A-FF41C34C242B}" type="slidenum">
              <a:rPr lang="en-US" smtClean="0"/>
              <a:t>14</a:t>
            </a:fld>
            <a:endParaRPr lang="en-US"/>
          </a:p>
        </p:txBody>
      </p:sp>
      <p:cxnSp>
        <p:nvCxnSpPr>
          <p:cNvPr id="6" name="Straight Connector 5">
            <a:extLst>
              <a:ext uri="{FF2B5EF4-FFF2-40B4-BE49-F238E27FC236}">
                <a16:creationId xmlns:a16="http://schemas.microsoft.com/office/drawing/2014/main" id="{0C3FE13C-AC53-98CB-5423-2049D3F98FCE}"/>
              </a:ext>
            </a:extLst>
          </p:cNvPr>
          <p:cNvCxnSpPr/>
          <p:nvPr/>
        </p:nvCxnSpPr>
        <p:spPr>
          <a:xfrm>
            <a:off x="1212783" y="5669280"/>
            <a:ext cx="18384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Connector: Elbow 7">
            <a:extLst>
              <a:ext uri="{FF2B5EF4-FFF2-40B4-BE49-F238E27FC236}">
                <a16:creationId xmlns:a16="http://schemas.microsoft.com/office/drawing/2014/main" id="{E27324E4-4C4C-F1B3-EB53-A8FAA3124B87}"/>
              </a:ext>
            </a:extLst>
          </p:cNvPr>
          <p:cNvCxnSpPr/>
          <p:nvPr/>
        </p:nvCxnSpPr>
        <p:spPr>
          <a:xfrm>
            <a:off x="2059806" y="5659655"/>
            <a:ext cx="1097280" cy="298383"/>
          </a:xfrm>
          <a:prstGeom prst="bentConnector3">
            <a:avLst>
              <a:gd name="adj1" fmla="val -4386"/>
            </a:avLst>
          </a:prstGeom>
          <a:ln w="2857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AD2B04C-B4EA-34EC-8B46-5DF7A355ADE9}"/>
              </a:ext>
            </a:extLst>
          </p:cNvPr>
          <p:cNvSpPr txBox="1"/>
          <p:nvPr/>
        </p:nvSpPr>
        <p:spPr>
          <a:xfrm>
            <a:off x="3148169" y="5773372"/>
            <a:ext cx="6571094" cy="461665"/>
          </a:xfrm>
          <a:prstGeom prst="rect">
            <a:avLst/>
          </a:prstGeom>
          <a:noFill/>
        </p:spPr>
        <p:txBody>
          <a:bodyPr wrap="none" rtlCol="0">
            <a:spAutoFit/>
          </a:bodyPr>
          <a:lstStyle/>
          <a:p>
            <a:r>
              <a:rPr lang="en-US" sz="2400" b="1" dirty="0"/>
              <a:t>Technical sense:</a:t>
            </a:r>
            <a:r>
              <a:rPr lang="en-US" sz="2400" dirty="0"/>
              <a:t> “The act of saying X makes X true”</a:t>
            </a:r>
            <a:endParaRPr lang="en-US" sz="2400" b="1" dirty="0"/>
          </a:p>
        </p:txBody>
      </p:sp>
    </p:spTree>
    <p:extLst>
      <p:ext uri="{BB962C8B-B14F-4D97-AF65-F5344CB8AC3E}">
        <p14:creationId xmlns:p14="http://schemas.microsoft.com/office/powerpoint/2010/main" val="2287704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0E3D-354E-0CC2-D8AD-8DEFC2C60B73}"/>
              </a:ext>
            </a:extLst>
          </p:cNvPr>
          <p:cNvSpPr>
            <a:spLocks noGrp="1"/>
          </p:cNvSpPr>
          <p:nvPr>
            <p:ph type="title"/>
          </p:nvPr>
        </p:nvSpPr>
        <p:spPr/>
        <p:txBody>
          <a:bodyPr/>
          <a:lstStyle/>
          <a:p>
            <a:r>
              <a:rPr lang="en-US" dirty="0"/>
              <a:t>Gender = Structuralist Fail Story?</a:t>
            </a:r>
          </a:p>
        </p:txBody>
      </p:sp>
      <p:sp>
        <p:nvSpPr>
          <p:cNvPr id="3" name="Content Placeholder 2">
            <a:extLst>
              <a:ext uri="{FF2B5EF4-FFF2-40B4-BE49-F238E27FC236}">
                <a16:creationId xmlns:a16="http://schemas.microsoft.com/office/drawing/2014/main" id="{69ED9BA6-D1BA-BFF4-5C64-0D6869F700C5}"/>
              </a:ext>
            </a:extLst>
          </p:cNvPr>
          <p:cNvSpPr>
            <a:spLocks noGrp="1"/>
          </p:cNvSpPr>
          <p:nvPr>
            <p:ph idx="1"/>
          </p:nvPr>
        </p:nvSpPr>
        <p:spPr/>
        <p:txBody>
          <a:bodyPr/>
          <a:lstStyle/>
          <a:p>
            <a:r>
              <a:rPr lang="en-US" dirty="0"/>
              <a:t>The structuralist view of gender is of two immutable and exclusive categories </a:t>
            </a:r>
            <a:r>
              <a:rPr lang="en-US" b="1" dirty="0"/>
              <a:t>male</a:t>
            </a:r>
            <a:r>
              <a:rPr lang="en-US" dirty="0"/>
              <a:t> and </a:t>
            </a:r>
            <a:r>
              <a:rPr lang="en-US" b="1" dirty="0"/>
              <a:t>female</a:t>
            </a:r>
            <a:r>
              <a:rPr lang="en-US" dirty="0"/>
              <a:t> to which separate universal rules apply</a:t>
            </a:r>
          </a:p>
          <a:p>
            <a:r>
              <a:rPr lang="en-US" b="1" dirty="0"/>
              <a:t>Evidence against structuralist view:</a:t>
            </a:r>
            <a:endParaRPr lang="en-US" dirty="0"/>
          </a:p>
          <a:p>
            <a:pPr lvl="1"/>
            <a:r>
              <a:rPr lang="en-US" dirty="0"/>
              <a:t>Thousands of years of history reveal additional categories (hijra, eunuch, </a:t>
            </a:r>
            <a:r>
              <a:rPr lang="en-US" dirty="0" err="1"/>
              <a:t>muxe</a:t>
            </a:r>
            <a:r>
              <a:rPr lang="en-US" dirty="0"/>
              <a:t>,  fa’afafine, </a:t>
            </a:r>
            <a:r>
              <a:rPr lang="en-US" dirty="0" err="1"/>
              <a:t>takatapui</a:t>
            </a:r>
            <a:r>
              <a:rPr lang="en-US" dirty="0"/>
              <a:t>)</a:t>
            </a:r>
          </a:p>
          <a:p>
            <a:pPr lvl="1"/>
            <a:r>
              <a:rPr lang="en-US" dirty="0"/>
              <a:t>History also reveals that membership in these groups is mutable</a:t>
            </a:r>
          </a:p>
          <a:p>
            <a:pPr lvl="1"/>
            <a:r>
              <a:rPr lang="en-US" dirty="0"/>
              <a:t>Contemporary social science consistently demonstrates levels of variation </a:t>
            </a:r>
            <a:r>
              <a:rPr lang="en-US" b="1" dirty="0"/>
              <a:t>within</a:t>
            </a:r>
            <a:r>
              <a:rPr lang="en-US" dirty="0"/>
              <a:t> each group substantially above the variation </a:t>
            </a:r>
            <a:r>
              <a:rPr lang="en-US" b="1" dirty="0"/>
              <a:t>between</a:t>
            </a:r>
            <a:r>
              <a:rPr lang="en-US" dirty="0"/>
              <a:t> groups</a:t>
            </a:r>
            <a:br>
              <a:rPr lang="en-US" b="1" dirty="0"/>
            </a:br>
            <a:r>
              <a:rPr lang="en-US" b="1" dirty="0"/>
              <a:t>-&gt; </a:t>
            </a:r>
            <a:r>
              <a:rPr lang="en-US" dirty="0"/>
              <a:t>No universal rules</a:t>
            </a:r>
          </a:p>
        </p:txBody>
      </p:sp>
      <p:sp>
        <p:nvSpPr>
          <p:cNvPr id="4" name="Slide Number Placeholder 3">
            <a:extLst>
              <a:ext uri="{FF2B5EF4-FFF2-40B4-BE49-F238E27FC236}">
                <a16:creationId xmlns:a16="http://schemas.microsoft.com/office/drawing/2014/main" id="{9D17AFFD-ACE8-5808-2C92-133A0D9521D6}"/>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3332762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6D18-0C24-FD6B-9ADC-1ADC3A6B28F2}"/>
              </a:ext>
            </a:extLst>
          </p:cNvPr>
          <p:cNvSpPr>
            <a:spLocks noGrp="1"/>
          </p:cNvSpPr>
          <p:nvPr>
            <p:ph type="title"/>
          </p:nvPr>
        </p:nvSpPr>
        <p:spPr/>
        <p:txBody>
          <a:bodyPr/>
          <a:lstStyle/>
          <a:p>
            <a:r>
              <a:rPr lang="en-US" dirty="0"/>
              <a:t>Genders and Types Meet at Play</a:t>
            </a:r>
          </a:p>
        </p:txBody>
      </p:sp>
      <p:sp>
        <p:nvSpPr>
          <p:cNvPr id="3" name="Content Placeholder 2">
            <a:extLst>
              <a:ext uri="{FF2B5EF4-FFF2-40B4-BE49-F238E27FC236}">
                <a16:creationId xmlns:a16="http://schemas.microsoft.com/office/drawing/2014/main" id="{79CD068A-1386-B5EB-0BA2-82675FFE4F7A}"/>
              </a:ext>
            </a:extLst>
          </p:cNvPr>
          <p:cNvSpPr>
            <a:spLocks noGrp="1"/>
          </p:cNvSpPr>
          <p:nvPr>
            <p:ph idx="1"/>
          </p:nvPr>
        </p:nvSpPr>
        <p:spPr/>
        <p:txBody>
          <a:bodyPr>
            <a:normAutofit fontScale="92500" lnSpcReduction="10000"/>
          </a:bodyPr>
          <a:lstStyle/>
          <a:p>
            <a:r>
              <a:rPr lang="en-US" dirty="0"/>
              <a:t>The act programming with types is an act of playing between structuralism and post-structuralism</a:t>
            </a:r>
          </a:p>
          <a:p>
            <a:pPr lvl="1"/>
            <a:r>
              <a:rPr lang="en-US" dirty="0"/>
              <a:t>Use the existing structure (type definitions) to attempt a programming task</a:t>
            </a:r>
          </a:p>
          <a:p>
            <a:pPr lvl="1"/>
            <a:r>
              <a:rPr lang="en-US" dirty="0"/>
              <a:t>When task fails, challenge the structure (change type definitions)</a:t>
            </a:r>
          </a:p>
          <a:p>
            <a:r>
              <a:rPr lang="en-US" dirty="0"/>
              <a:t>Much gender play likewise plays between post/structuralism</a:t>
            </a:r>
          </a:p>
          <a:p>
            <a:pPr lvl="1"/>
            <a:r>
              <a:rPr lang="en-US" dirty="0"/>
              <a:t>Using existing structures to communicate symbolism to an audience</a:t>
            </a:r>
            <a:br>
              <a:rPr lang="en-US" dirty="0"/>
            </a:br>
            <a:r>
              <a:rPr lang="en-US" dirty="0"/>
              <a:t>(e.g. in a performance, makeup ~ feminine, suit ~ masculine)</a:t>
            </a:r>
          </a:p>
          <a:p>
            <a:pPr lvl="1"/>
            <a:r>
              <a:rPr lang="en-US" dirty="0"/>
              <a:t>Perform displays that challenge structure: mix feminine + masculine elements, perform fluidity across categories, perform new extremes of gender</a:t>
            </a:r>
          </a:p>
          <a:p>
            <a:r>
              <a:rPr lang="en-US" dirty="0"/>
              <a:t>By playing between gender and type, understand both?</a:t>
            </a:r>
            <a:br>
              <a:rPr lang="en-US" dirty="0"/>
            </a:br>
            <a:r>
              <a:rPr lang="en-US" dirty="0"/>
              <a:t>Humanist: “I have no answers, only questions”</a:t>
            </a:r>
          </a:p>
        </p:txBody>
      </p:sp>
      <p:sp>
        <p:nvSpPr>
          <p:cNvPr id="4" name="Slide Number Placeholder 3">
            <a:extLst>
              <a:ext uri="{FF2B5EF4-FFF2-40B4-BE49-F238E27FC236}">
                <a16:creationId xmlns:a16="http://schemas.microsoft.com/office/drawing/2014/main" id="{FD4FB8CB-8C87-D538-28C3-EE5DC3491127}"/>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1610747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985E-ECBB-64E2-B944-47C7E3FFE052}"/>
              </a:ext>
            </a:extLst>
          </p:cNvPr>
          <p:cNvSpPr>
            <a:spLocks noGrp="1"/>
          </p:cNvSpPr>
          <p:nvPr>
            <p:ph type="title"/>
          </p:nvPr>
        </p:nvSpPr>
        <p:spPr/>
        <p:txBody>
          <a:bodyPr/>
          <a:lstStyle/>
          <a:p>
            <a:r>
              <a:rPr lang="en-US" dirty="0"/>
              <a:t>Playing Types -&gt; Gender</a:t>
            </a:r>
          </a:p>
        </p:txBody>
      </p:sp>
      <p:sp>
        <p:nvSpPr>
          <p:cNvPr id="3" name="Content Placeholder 2">
            <a:extLst>
              <a:ext uri="{FF2B5EF4-FFF2-40B4-BE49-F238E27FC236}">
                <a16:creationId xmlns:a16="http://schemas.microsoft.com/office/drawing/2014/main" id="{5C32480F-1F05-EEB8-FDA2-13CD85C970B4}"/>
              </a:ext>
            </a:extLst>
          </p:cNvPr>
          <p:cNvSpPr>
            <a:spLocks noGrp="1"/>
          </p:cNvSpPr>
          <p:nvPr>
            <p:ph idx="1"/>
          </p:nvPr>
        </p:nvSpPr>
        <p:spPr/>
        <p:txBody>
          <a:bodyPr>
            <a:normAutofit/>
          </a:bodyPr>
          <a:lstStyle/>
          <a:p>
            <a:pPr marL="514350" indent="-514350">
              <a:buFont typeface="+mj-lt"/>
              <a:buAutoNum type="arabicPeriod"/>
            </a:pPr>
            <a:r>
              <a:rPr lang="en-US" dirty="0"/>
              <a:t>An intersection type t1 ∧ t2 describes a single expression that simultaneously has type t1 and type t2. How does the concept of intersection type compare with the notion of intersectionality in gender? For example, intersection types can be used to model object-oriented programs and subtyping. What insights or questions would result from comparing them against concepts such as objectification and tokenization?</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BCAFE07F-E189-6925-9B5A-6A5D5CB616EF}"/>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272727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985E-ECBB-64E2-B944-47C7E3FFE052}"/>
              </a:ext>
            </a:extLst>
          </p:cNvPr>
          <p:cNvSpPr>
            <a:spLocks noGrp="1"/>
          </p:cNvSpPr>
          <p:nvPr>
            <p:ph type="title"/>
          </p:nvPr>
        </p:nvSpPr>
        <p:spPr/>
        <p:txBody>
          <a:bodyPr/>
          <a:lstStyle/>
          <a:p>
            <a:r>
              <a:rPr lang="en-US" dirty="0"/>
              <a:t>Playing Types -&gt; Gender</a:t>
            </a:r>
          </a:p>
        </p:txBody>
      </p:sp>
      <p:sp>
        <p:nvSpPr>
          <p:cNvPr id="3" name="Content Placeholder 2">
            <a:extLst>
              <a:ext uri="{FF2B5EF4-FFF2-40B4-BE49-F238E27FC236}">
                <a16:creationId xmlns:a16="http://schemas.microsoft.com/office/drawing/2014/main" id="{5C32480F-1F05-EEB8-FDA2-13CD85C970B4}"/>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An intersection type t1 ∧ t2 describes a single expression that simultaneously has type t1 and type t2. How does the concept of intersection type compare with the notion of intersectionality in gender? For example, intersection types can be used to model object-oriented programs and subtyping. What insights or questions would result from comparing them against concepts such as objectification and tokenization?</a:t>
            </a:r>
          </a:p>
          <a:p>
            <a:pPr marL="514350" indent="-514350">
              <a:buFont typeface="+mj-lt"/>
              <a:buAutoNum type="arabicPeriod"/>
            </a:pPr>
            <a:r>
              <a:rPr lang="en-US" dirty="0"/>
              <a:t>Choice is a common feature of type systems, e.g., through ADTs. Some type systems such as linear types divide choice further into internal choice t1 ⊕ t2 and external choice t1 &amp; t2. For an internal choice, the implementer chooses whether to implement t1 vs t2; for an external choice, the client chooses whether they use a t1 vs t2. How do these competing notions of choice compare the notion of gender autonomy?</a:t>
            </a:r>
          </a:p>
          <a:p>
            <a:pPr marL="514350" indent="-514350">
              <a:buFont typeface="+mj-lt"/>
              <a:buAutoNum type="arabicPeriod"/>
            </a:pPr>
            <a:r>
              <a:rPr lang="en-US" dirty="0"/>
              <a:t>Type-based testing tools like </a:t>
            </a:r>
            <a:r>
              <a:rPr lang="en-US" dirty="0" err="1"/>
              <a:t>QuickCheck</a:t>
            </a:r>
            <a:r>
              <a:rPr lang="en-US" dirty="0"/>
              <a:t> generate sets of test data that reflect the diversity among values of a given type. Could a counterpart be developed which ensures designers explore the full impact of gender on software?</a:t>
            </a:r>
          </a:p>
        </p:txBody>
      </p:sp>
      <p:sp>
        <p:nvSpPr>
          <p:cNvPr id="4" name="Slide Number Placeholder 3">
            <a:extLst>
              <a:ext uri="{FF2B5EF4-FFF2-40B4-BE49-F238E27FC236}">
                <a16:creationId xmlns:a16="http://schemas.microsoft.com/office/drawing/2014/main" id="{D1A70985-3078-E78B-A82E-F305041B6E01}"/>
              </a:ext>
            </a:extLst>
          </p:cNvPr>
          <p:cNvSpPr>
            <a:spLocks noGrp="1"/>
          </p:cNvSpPr>
          <p:nvPr>
            <p:ph type="sldNum" sz="quarter" idx="12"/>
          </p:nvPr>
        </p:nvSpPr>
        <p:spPr/>
        <p:txBody>
          <a:bodyPr/>
          <a:lstStyle/>
          <a:p>
            <a:fld id="{9BF27F29-4B64-4A24-936A-FF41C34C242B}" type="slidenum">
              <a:rPr lang="en-US" smtClean="0"/>
              <a:t>18</a:t>
            </a:fld>
            <a:endParaRPr lang="en-US"/>
          </a:p>
        </p:txBody>
      </p:sp>
      <p:sp>
        <p:nvSpPr>
          <p:cNvPr id="6" name="TextBox 5">
            <a:extLst>
              <a:ext uri="{FF2B5EF4-FFF2-40B4-BE49-F238E27FC236}">
                <a16:creationId xmlns:a16="http://schemas.microsoft.com/office/drawing/2014/main" id="{D50BC7D6-D615-518E-4810-EA3B093E05D7}"/>
              </a:ext>
            </a:extLst>
          </p:cNvPr>
          <p:cNvSpPr txBox="1"/>
          <p:nvPr/>
        </p:nvSpPr>
        <p:spPr>
          <a:xfrm>
            <a:off x="3077678" y="5977468"/>
            <a:ext cx="6097604" cy="369332"/>
          </a:xfrm>
          <a:prstGeom prst="rect">
            <a:avLst/>
          </a:prstGeom>
          <a:noFill/>
        </p:spPr>
        <p:txBody>
          <a:bodyPr wrap="square">
            <a:spAutoFit/>
          </a:bodyPr>
          <a:lstStyle/>
          <a:p>
            <a:r>
              <a:rPr lang="en-US" dirty="0"/>
              <a:t>(Yes</a:t>
            </a:r>
            <a:r>
              <a:rPr lang="en-US" dirty="0">
                <a:sym typeface="Wingdings" panose="05000000000000000000" pitchFamily="2" charset="2"/>
              </a:rPr>
              <a:t>:) </a:t>
            </a:r>
            <a:r>
              <a:rPr lang="en-US" dirty="0">
                <a:hlinkClick r:id="rId2"/>
              </a:rPr>
              <a:t>https://arxiv.org/pdf/2201.10643</a:t>
            </a:r>
            <a:endParaRPr lang="en-US" dirty="0"/>
          </a:p>
        </p:txBody>
      </p:sp>
      <p:cxnSp>
        <p:nvCxnSpPr>
          <p:cNvPr id="8" name="Straight Connector 7">
            <a:extLst>
              <a:ext uri="{FF2B5EF4-FFF2-40B4-BE49-F238E27FC236}">
                <a16:creationId xmlns:a16="http://schemas.microsoft.com/office/drawing/2014/main" id="{73995FDE-A1B8-B8C3-CF83-0F04772B93C9}"/>
              </a:ext>
            </a:extLst>
          </p:cNvPr>
          <p:cNvCxnSpPr/>
          <p:nvPr/>
        </p:nvCxnSpPr>
        <p:spPr>
          <a:xfrm>
            <a:off x="1674796" y="5765533"/>
            <a:ext cx="73152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104BA1A0-2459-319C-6370-FBA28940D894}"/>
              </a:ext>
            </a:extLst>
          </p:cNvPr>
          <p:cNvCxnSpPr>
            <a:endCxn id="6" idx="1"/>
          </p:cNvCxnSpPr>
          <p:nvPr/>
        </p:nvCxnSpPr>
        <p:spPr>
          <a:xfrm>
            <a:off x="2358189" y="5775158"/>
            <a:ext cx="719489" cy="386976"/>
          </a:xfrm>
          <a:prstGeom prst="bentConnector3">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1639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DF32-5B17-5C6B-24AD-32C301587761}"/>
              </a:ext>
            </a:extLst>
          </p:cNvPr>
          <p:cNvSpPr>
            <a:spLocks noGrp="1"/>
          </p:cNvSpPr>
          <p:nvPr>
            <p:ph type="title"/>
          </p:nvPr>
        </p:nvSpPr>
        <p:spPr/>
        <p:txBody>
          <a:bodyPr/>
          <a:lstStyle/>
          <a:p>
            <a:r>
              <a:rPr lang="en-US" dirty="0"/>
              <a:t>Playing Gender -&gt; Types</a:t>
            </a:r>
          </a:p>
        </p:txBody>
      </p:sp>
      <p:sp>
        <p:nvSpPr>
          <p:cNvPr id="3" name="Content Placeholder 2">
            <a:extLst>
              <a:ext uri="{FF2B5EF4-FFF2-40B4-BE49-F238E27FC236}">
                <a16:creationId xmlns:a16="http://schemas.microsoft.com/office/drawing/2014/main" id="{42374B13-2DB6-1A5F-885A-0322F99201A7}"/>
              </a:ext>
            </a:extLst>
          </p:cNvPr>
          <p:cNvSpPr>
            <a:spLocks noGrp="1"/>
          </p:cNvSpPr>
          <p:nvPr>
            <p:ph idx="1"/>
          </p:nvPr>
        </p:nvSpPr>
        <p:spPr/>
        <p:txBody>
          <a:bodyPr>
            <a:normAutofit/>
          </a:bodyPr>
          <a:lstStyle/>
          <a:p>
            <a:pPr marL="514350" indent="-514350">
              <a:buFont typeface="+mj-lt"/>
              <a:buAutoNum type="arabicPeriod"/>
            </a:pPr>
            <a:r>
              <a:rPr lang="en-US" dirty="0"/>
              <a:t>The set of people with a given gender changes as people are born, live, and die. How does one develop a type system where a type can gain new values over time? How does one develop a type system where a type can lose values over time?</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FF3DFDD3-26CE-52A7-A34D-57E35E67A266}"/>
              </a:ext>
            </a:extLst>
          </p:cNvPr>
          <p:cNvSpPr>
            <a:spLocks noGrp="1"/>
          </p:cNvSpPr>
          <p:nvPr>
            <p:ph type="sldNum" sz="quarter" idx="12"/>
          </p:nvPr>
        </p:nvSpPr>
        <p:spPr/>
        <p:txBody>
          <a:bodyPr/>
          <a:lstStyle/>
          <a:p>
            <a:fld id="{9BF27F29-4B64-4A24-936A-FF41C34C242B}" type="slidenum">
              <a:rPr lang="en-US" smtClean="0"/>
              <a:t>19</a:t>
            </a:fld>
            <a:endParaRPr lang="en-US"/>
          </a:p>
        </p:txBody>
      </p:sp>
      <p:cxnSp>
        <p:nvCxnSpPr>
          <p:cNvPr id="6" name="Straight Connector 5">
            <a:extLst>
              <a:ext uri="{FF2B5EF4-FFF2-40B4-BE49-F238E27FC236}">
                <a16:creationId xmlns:a16="http://schemas.microsoft.com/office/drawing/2014/main" id="{D5D7B360-F9C0-0B64-2430-7329BF1E3561}"/>
              </a:ext>
            </a:extLst>
          </p:cNvPr>
          <p:cNvCxnSpPr>
            <a:cxnSpLocks/>
          </p:cNvCxnSpPr>
          <p:nvPr/>
        </p:nvCxnSpPr>
        <p:spPr>
          <a:xfrm>
            <a:off x="1097280" y="2983832"/>
            <a:ext cx="568853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Connector: Elbow 8">
            <a:extLst>
              <a:ext uri="{FF2B5EF4-FFF2-40B4-BE49-F238E27FC236}">
                <a16:creationId xmlns:a16="http://schemas.microsoft.com/office/drawing/2014/main" id="{12C87486-2AA3-8346-7FC2-4C035554B8C1}"/>
              </a:ext>
            </a:extLst>
          </p:cNvPr>
          <p:cNvCxnSpPr/>
          <p:nvPr/>
        </p:nvCxnSpPr>
        <p:spPr>
          <a:xfrm>
            <a:off x="1357162" y="2983832"/>
            <a:ext cx="1309036" cy="635267"/>
          </a:xfrm>
          <a:prstGeom prst="bentConnector3">
            <a:avLst>
              <a:gd name="adj1" fmla="val 735"/>
            </a:avLst>
          </a:prstGeom>
          <a:ln w="3810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68671CC8-16A9-2729-2082-D8F536EA927D}"/>
              </a:ext>
            </a:extLst>
          </p:cNvPr>
          <p:cNvSpPr txBox="1"/>
          <p:nvPr/>
        </p:nvSpPr>
        <p:spPr>
          <a:xfrm>
            <a:off x="2666198" y="3391224"/>
            <a:ext cx="5691238" cy="523220"/>
          </a:xfrm>
          <a:prstGeom prst="rect">
            <a:avLst/>
          </a:prstGeom>
          <a:noFill/>
        </p:spPr>
        <p:txBody>
          <a:bodyPr wrap="none" rtlCol="0">
            <a:spAutoFit/>
          </a:bodyPr>
          <a:lstStyle/>
          <a:p>
            <a:r>
              <a:rPr lang="en-US" sz="2800" dirty="0"/>
              <a:t>For example, type </a:t>
            </a:r>
            <a:r>
              <a:rPr lang="en-US" sz="2800" b="1" dirty="0" err="1"/>
              <a:t>exn</a:t>
            </a:r>
            <a:r>
              <a:rPr lang="en-US" sz="2800" b="1" dirty="0"/>
              <a:t> </a:t>
            </a:r>
            <a:r>
              <a:rPr lang="en-US" sz="2800" dirty="0"/>
              <a:t>in Standard ML</a:t>
            </a:r>
          </a:p>
        </p:txBody>
      </p:sp>
    </p:spTree>
    <p:extLst>
      <p:ext uri="{BB962C8B-B14F-4D97-AF65-F5344CB8AC3E}">
        <p14:creationId xmlns:p14="http://schemas.microsoft.com/office/powerpoint/2010/main" val="236502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243D0-7990-BD77-929F-BE22D1F1E83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9EC7945-545E-7B5D-B9EE-A6CF21516473}"/>
              </a:ext>
            </a:extLst>
          </p:cNvPr>
          <p:cNvSpPr>
            <a:spLocks noGrp="1"/>
          </p:cNvSpPr>
          <p:nvPr>
            <p:ph idx="1"/>
          </p:nvPr>
        </p:nvSpPr>
        <p:spPr/>
        <p:txBody>
          <a:bodyPr>
            <a:normAutofit/>
          </a:bodyPr>
          <a:lstStyle/>
          <a:p>
            <a:r>
              <a:rPr lang="en-US" dirty="0"/>
              <a:t>Lecture structure</a:t>
            </a:r>
          </a:p>
          <a:p>
            <a:r>
              <a:rPr lang="en-US" dirty="0"/>
              <a:t>Gender</a:t>
            </a:r>
          </a:p>
          <a:p>
            <a:pPr lvl="1"/>
            <a:r>
              <a:rPr lang="en-US" dirty="0"/>
              <a:t>What, to a programming language, is a gender?</a:t>
            </a:r>
          </a:p>
          <a:p>
            <a:pPr lvl="1"/>
            <a:r>
              <a:rPr lang="en-US" dirty="0" err="1"/>
              <a:t>GenderMag</a:t>
            </a:r>
            <a:endParaRPr lang="en-US" dirty="0"/>
          </a:p>
          <a:p>
            <a:pPr lvl="1"/>
            <a:r>
              <a:rPr lang="en-US" dirty="0"/>
              <a:t>Limitations</a:t>
            </a:r>
          </a:p>
          <a:p>
            <a:r>
              <a:rPr lang="en-US" dirty="0"/>
              <a:t>Disability</a:t>
            </a:r>
          </a:p>
          <a:p>
            <a:pPr lvl="1"/>
            <a:r>
              <a:rPr lang="en-US" dirty="0"/>
              <a:t>Core concepts</a:t>
            </a:r>
          </a:p>
          <a:p>
            <a:pPr lvl="1"/>
            <a:r>
              <a:rPr lang="en-US" dirty="0"/>
              <a:t>Survey of design issues</a:t>
            </a:r>
          </a:p>
        </p:txBody>
      </p:sp>
      <p:sp>
        <p:nvSpPr>
          <p:cNvPr id="4" name="Slide Number Placeholder 3">
            <a:extLst>
              <a:ext uri="{FF2B5EF4-FFF2-40B4-BE49-F238E27FC236}">
                <a16:creationId xmlns:a16="http://schemas.microsoft.com/office/drawing/2014/main" id="{311AA015-DF60-8A61-E233-787561685519}"/>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527742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DF32-5B17-5C6B-24AD-32C301587761}"/>
              </a:ext>
            </a:extLst>
          </p:cNvPr>
          <p:cNvSpPr>
            <a:spLocks noGrp="1"/>
          </p:cNvSpPr>
          <p:nvPr>
            <p:ph type="title"/>
          </p:nvPr>
        </p:nvSpPr>
        <p:spPr/>
        <p:txBody>
          <a:bodyPr/>
          <a:lstStyle/>
          <a:p>
            <a:r>
              <a:rPr lang="en-US" dirty="0"/>
              <a:t>Playing Gender -&gt; Types</a:t>
            </a:r>
          </a:p>
        </p:txBody>
      </p:sp>
      <p:sp>
        <p:nvSpPr>
          <p:cNvPr id="3" name="Content Placeholder 2">
            <a:extLst>
              <a:ext uri="{FF2B5EF4-FFF2-40B4-BE49-F238E27FC236}">
                <a16:creationId xmlns:a16="http://schemas.microsoft.com/office/drawing/2014/main" id="{42374B13-2DB6-1A5F-885A-0322F99201A7}"/>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The set of people with a given gender changes as people are born, live, and die. How does one develop a type system where a type can gain new values over time? How does one develop a type system where a type can lose values over time?</a:t>
            </a:r>
          </a:p>
          <a:p>
            <a:pPr marL="514350" indent="-514350">
              <a:buFont typeface="+mj-lt"/>
              <a:buAutoNum type="arabicPeriod"/>
            </a:pPr>
            <a:r>
              <a:rPr lang="en-US" dirty="0"/>
              <a:t>Not only does the set of people with a given gender change, but the set of genders that exist can change throughout the lives of individuals. How does one develop a static type system where the set of types can evolve throughout program execution?</a:t>
            </a:r>
          </a:p>
          <a:p>
            <a:pPr marL="514350" indent="-514350">
              <a:buFont typeface="+mj-lt"/>
              <a:buAutoNum type="arabicPeriod"/>
            </a:pPr>
            <a:r>
              <a:rPr lang="en-US" dirty="0"/>
              <a:t>How does the notion of performance in gender translate to the theory of programming languages? Can analogies be built between gender performance and the actor model of programming? Are programs better-suited to the notion of performance from gender studies, or the notions of performative and non-performative utterances from the philosophy of language?</a:t>
            </a:r>
          </a:p>
        </p:txBody>
      </p:sp>
      <p:sp>
        <p:nvSpPr>
          <p:cNvPr id="4" name="Slide Number Placeholder 3">
            <a:extLst>
              <a:ext uri="{FF2B5EF4-FFF2-40B4-BE49-F238E27FC236}">
                <a16:creationId xmlns:a16="http://schemas.microsoft.com/office/drawing/2014/main" id="{BDD330BA-293B-0855-1185-AB3EC1A7EB32}"/>
              </a:ext>
            </a:extLst>
          </p:cNvPr>
          <p:cNvSpPr>
            <a:spLocks noGrp="1"/>
          </p:cNvSpPr>
          <p:nvPr>
            <p:ph type="sldNum" sz="quarter" idx="12"/>
          </p:nvPr>
        </p:nvSpPr>
        <p:spPr/>
        <p:txBody>
          <a:bodyPr/>
          <a:lstStyle/>
          <a:p>
            <a:fld id="{9BF27F29-4B64-4A24-936A-FF41C34C242B}" type="slidenum">
              <a:rPr lang="en-US" smtClean="0"/>
              <a:t>20</a:t>
            </a:fld>
            <a:endParaRPr lang="en-US"/>
          </a:p>
        </p:txBody>
      </p:sp>
      <p:cxnSp>
        <p:nvCxnSpPr>
          <p:cNvPr id="6" name="Straight Connector 5">
            <a:extLst>
              <a:ext uri="{FF2B5EF4-FFF2-40B4-BE49-F238E27FC236}">
                <a16:creationId xmlns:a16="http://schemas.microsoft.com/office/drawing/2014/main" id="{84A57381-461E-F2D2-2648-FE47CF1BACFB}"/>
              </a:ext>
            </a:extLst>
          </p:cNvPr>
          <p:cNvCxnSpPr>
            <a:cxnSpLocks/>
          </p:cNvCxnSpPr>
          <p:nvPr/>
        </p:nvCxnSpPr>
        <p:spPr>
          <a:xfrm>
            <a:off x="1607419" y="3465095"/>
            <a:ext cx="821603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Connector: Elbow 8">
            <a:extLst>
              <a:ext uri="{FF2B5EF4-FFF2-40B4-BE49-F238E27FC236}">
                <a16:creationId xmlns:a16="http://schemas.microsoft.com/office/drawing/2014/main" id="{5C69D90E-19E5-6CAC-94BC-7807BAC8BD5F}"/>
              </a:ext>
            </a:extLst>
          </p:cNvPr>
          <p:cNvCxnSpPr>
            <a:cxnSpLocks/>
          </p:cNvCxnSpPr>
          <p:nvPr/>
        </p:nvCxnSpPr>
        <p:spPr>
          <a:xfrm rot="10800000" flipV="1">
            <a:off x="1395666" y="3465095"/>
            <a:ext cx="2136807" cy="336882"/>
          </a:xfrm>
          <a:prstGeom prst="bentConnector3">
            <a:avLst>
              <a:gd name="adj1" fmla="val 15766"/>
            </a:avLst>
          </a:prstGeom>
          <a:ln w="3810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5CC89D2-EC74-00FE-5977-2932DA4AD1CC}"/>
              </a:ext>
            </a:extLst>
          </p:cNvPr>
          <p:cNvSpPr txBox="1"/>
          <p:nvPr/>
        </p:nvSpPr>
        <p:spPr>
          <a:xfrm>
            <a:off x="92068" y="3392905"/>
            <a:ext cx="1515351" cy="646331"/>
          </a:xfrm>
          <a:prstGeom prst="rect">
            <a:avLst/>
          </a:prstGeom>
          <a:noFill/>
        </p:spPr>
        <p:txBody>
          <a:bodyPr wrap="none" rtlCol="0">
            <a:spAutoFit/>
          </a:bodyPr>
          <a:lstStyle/>
          <a:p>
            <a:r>
              <a:rPr lang="en-US" dirty="0"/>
              <a:t>e.g.: </a:t>
            </a:r>
            <a:r>
              <a:rPr lang="en-US" dirty="0" err="1"/>
              <a:t>newtype</a:t>
            </a:r>
            <a:r>
              <a:rPr lang="en-US" dirty="0"/>
              <a:t> </a:t>
            </a:r>
            <a:br>
              <a:rPr lang="en-US" dirty="0"/>
            </a:br>
            <a:r>
              <a:rPr lang="en-US" dirty="0"/>
              <a:t>in Haskell</a:t>
            </a:r>
          </a:p>
        </p:txBody>
      </p:sp>
    </p:spTree>
    <p:extLst>
      <p:ext uri="{BB962C8B-B14F-4D97-AF65-F5344CB8AC3E}">
        <p14:creationId xmlns:p14="http://schemas.microsoft.com/office/powerpoint/2010/main" val="2547530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0872-C914-D79C-1066-2604198B87D4}"/>
              </a:ext>
            </a:extLst>
          </p:cNvPr>
          <p:cNvSpPr>
            <a:spLocks noGrp="1"/>
          </p:cNvSpPr>
          <p:nvPr>
            <p:ph type="title"/>
          </p:nvPr>
        </p:nvSpPr>
        <p:spPr/>
        <p:txBody>
          <a:bodyPr/>
          <a:lstStyle/>
          <a:p>
            <a:r>
              <a:rPr lang="en-US" dirty="0"/>
              <a:t>Part 1: Gender; Section 2: HCI</a:t>
            </a:r>
          </a:p>
        </p:txBody>
      </p:sp>
      <p:sp>
        <p:nvSpPr>
          <p:cNvPr id="3" name="Content Placeholder 2">
            <a:extLst>
              <a:ext uri="{FF2B5EF4-FFF2-40B4-BE49-F238E27FC236}">
                <a16:creationId xmlns:a16="http://schemas.microsoft.com/office/drawing/2014/main" id="{530BCC90-9DA6-891C-0585-3A29547A5BA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2CE4AD2-D392-310B-3A75-EE2C5A7DA5C4}"/>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2038833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0C9E-DC14-FA70-050A-5EA1F09B31EE}"/>
              </a:ext>
            </a:extLst>
          </p:cNvPr>
          <p:cNvSpPr>
            <a:spLocks noGrp="1"/>
          </p:cNvSpPr>
          <p:nvPr>
            <p:ph type="title"/>
          </p:nvPr>
        </p:nvSpPr>
        <p:spPr/>
        <p:txBody>
          <a:bodyPr/>
          <a:lstStyle/>
          <a:p>
            <a:r>
              <a:rPr lang="en-US" dirty="0" err="1"/>
              <a:t>GenderMag</a:t>
            </a:r>
            <a:r>
              <a:rPr lang="en-US" dirty="0"/>
              <a:t>: Structuralist Gender in HCI</a:t>
            </a:r>
          </a:p>
        </p:txBody>
      </p:sp>
      <p:sp>
        <p:nvSpPr>
          <p:cNvPr id="3" name="Content Placeholder 2">
            <a:extLst>
              <a:ext uri="{FF2B5EF4-FFF2-40B4-BE49-F238E27FC236}">
                <a16:creationId xmlns:a16="http://schemas.microsoft.com/office/drawing/2014/main" id="{74914D50-20F7-8243-339A-C4C0D1A4A5E1}"/>
              </a:ext>
            </a:extLst>
          </p:cNvPr>
          <p:cNvSpPr>
            <a:spLocks noGrp="1"/>
          </p:cNvSpPr>
          <p:nvPr>
            <p:ph idx="1"/>
          </p:nvPr>
        </p:nvSpPr>
        <p:spPr/>
        <p:txBody>
          <a:bodyPr/>
          <a:lstStyle/>
          <a:p>
            <a:r>
              <a:rPr lang="en-US" dirty="0"/>
              <a:t>Average-case differences in experience of software between genders can be used to identify usability issues that have gendered impact</a:t>
            </a:r>
          </a:p>
          <a:p>
            <a:r>
              <a:rPr lang="en-US" dirty="0" err="1"/>
              <a:t>GenderMag</a:t>
            </a:r>
            <a:r>
              <a:rPr lang="en-US" dirty="0"/>
              <a:t> is a usability design methodology which seeks to “exhaustively” test for “bugs” related to gendered differences</a:t>
            </a:r>
          </a:p>
          <a:p>
            <a:pPr lvl="1"/>
            <a:r>
              <a:rPr lang="en-US" dirty="0"/>
              <a:t>Identify aspects (facets) of a user which academic literature indicates differ by gender, on average (</a:t>
            </a:r>
            <a:r>
              <a:rPr lang="en-US" b="1" dirty="0"/>
              <a:t>type system!!)</a:t>
            </a:r>
            <a:endParaRPr lang="en-US" dirty="0"/>
          </a:p>
          <a:p>
            <a:pPr lvl="1"/>
            <a:r>
              <a:rPr lang="en-US" dirty="0"/>
              <a:t>Develop a set of user personas that reflect different values of those facets</a:t>
            </a:r>
            <a:br>
              <a:rPr lang="en-US" dirty="0"/>
            </a:br>
            <a:r>
              <a:rPr lang="en-US" b="1" dirty="0"/>
              <a:t>(type-driven test suite!!)</a:t>
            </a:r>
          </a:p>
          <a:p>
            <a:pPr lvl="1"/>
            <a:r>
              <a:rPr lang="en-US" dirty="0"/>
              <a:t>Employ those user personas in the remaining stages of your design process</a:t>
            </a:r>
          </a:p>
        </p:txBody>
      </p:sp>
      <p:sp>
        <p:nvSpPr>
          <p:cNvPr id="4" name="Slide Number Placeholder 3">
            <a:extLst>
              <a:ext uri="{FF2B5EF4-FFF2-40B4-BE49-F238E27FC236}">
                <a16:creationId xmlns:a16="http://schemas.microsoft.com/office/drawing/2014/main" id="{64793E2D-A3D7-88F9-7382-4BAC6239FB9A}"/>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833933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B0A66-628F-EB6B-34DA-CFA4B7304452}"/>
              </a:ext>
            </a:extLst>
          </p:cNvPr>
          <p:cNvSpPr>
            <a:spLocks noGrp="1"/>
          </p:cNvSpPr>
          <p:nvPr>
            <p:ph type="title"/>
          </p:nvPr>
        </p:nvSpPr>
        <p:spPr/>
        <p:txBody>
          <a:bodyPr/>
          <a:lstStyle/>
          <a:p>
            <a:r>
              <a:rPr lang="en-US" dirty="0"/>
              <a:t>Review: Personas</a:t>
            </a:r>
          </a:p>
        </p:txBody>
      </p:sp>
      <p:sp>
        <p:nvSpPr>
          <p:cNvPr id="3" name="Content Placeholder 2">
            <a:extLst>
              <a:ext uri="{FF2B5EF4-FFF2-40B4-BE49-F238E27FC236}">
                <a16:creationId xmlns:a16="http://schemas.microsoft.com/office/drawing/2014/main" id="{88843A03-8D27-4B8F-173D-213DB676377E}"/>
              </a:ext>
            </a:extLst>
          </p:cNvPr>
          <p:cNvSpPr>
            <a:spLocks noGrp="1"/>
          </p:cNvSpPr>
          <p:nvPr>
            <p:ph idx="1"/>
          </p:nvPr>
        </p:nvSpPr>
        <p:spPr/>
        <p:txBody>
          <a:bodyPr>
            <a:normAutofit/>
          </a:bodyPr>
          <a:lstStyle/>
          <a:p>
            <a:r>
              <a:rPr lang="en-US" dirty="0"/>
              <a:t>Persona = fictional character used to answer:</a:t>
            </a:r>
            <a:br>
              <a:rPr lang="en-US" dirty="0"/>
            </a:br>
            <a:r>
              <a:rPr lang="en-US" dirty="0"/>
              <a:t>“Who are the users of the programming language?” e.g.</a:t>
            </a:r>
          </a:p>
          <a:p>
            <a:pPr lvl="1"/>
            <a:r>
              <a:rPr lang="en-US" dirty="0"/>
              <a:t>How educated are the programmers?</a:t>
            </a:r>
          </a:p>
          <a:p>
            <a:pPr lvl="1"/>
            <a:r>
              <a:rPr lang="en-US" dirty="0"/>
              <a:t>What informal knowledge do the programmers have?</a:t>
            </a:r>
          </a:p>
          <a:p>
            <a:pPr lvl="1"/>
            <a:r>
              <a:rPr lang="en-US" dirty="0"/>
              <a:t>What skills and operational knowledge do the programmers have? </a:t>
            </a:r>
            <a:br>
              <a:rPr lang="en-US" dirty="0"/>
            </a:br>
            <a:r>
              <a:rPr lang="en-US" dirty="0"/>
              <a:t>(i.e., what can they do?)</a:t>
            </a:r>
          </a:p>
          <a:p>
            <a:pPr lvl="1"/>
            <a:r>
              <a:rPr lang="en-US" dirty="0"/>
              <a:t>In what context are the programmers using the programming language?</a:t>
            </a:r>
          </a:p>
          <a:p>
            <a:endParaRPr lang="en-US" dirty="0"/>
          </a:p>
        </p:txBody>
      </p:sp>
      <p:sp>
        <p:nvSpPr>
          <p:cNvPr id="4" name="Slide Number Placeholder 3">
            <a:extLst>
              <a:ext uri="{FF2B5EF4-FFF2-40B4-BE49-F238E27FC236}">
                <a16:creationId xmlns:a16="http://schemas.microsoft.com/office/drawing/2014/main" id="{CB9E092D-959D-16B8-D019-FD344AAF3683}"/>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673132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5846-CB0A-E8CD-B6CB-B6EC9569E832}"/>
              </a:ext>
            </a:extLst>
          </p:cNvPr>
          <p:cNvSpPr>
            <a:spLocks noGrp="1"/>
          </p:cNvSpPr>
          <p:nvPr>
            <p:ph type="title"/>
          </p:nvPr>
        </p:nvSpPr>
        <p:spPr/>
        <p:txBody>
          <a:bodyPr/>
          <a:lstStyle/>
          <a:p>
            <a:r>
              <a:rPr lang="en-US" dirty="0"/>
              <a:t>Dimensions and Facets in </a:t>
            </a:r>
            <a:r>
              <a:rPr lang="en-US" dirty="0" err="1"/>
              <a:t>GenderMag</a:t>
            </a:r>
            <a:endParaRPr lang="en-US" dirty="0"/>
          </a:p>
        </p:txBody>
      </p:sp>
      <p:sp>
        <p:nvSpPr>
          <p:cNvPr id="3" name="Content Placeholder 2">
            <a:extLst>
              <a:ext uri="{FF2B5EF4-FFF2-40B4-BE49-F238E27FC236}">
                <a16:creationId xmlns:a16="http://schemas.microsoft.com/office/drawing/2014/main" id="{3445CA94-4DF6-17A2-0836-8866AFB68B64}"/>
              </a:ext>
            </a:extLst>
          </p:cNvPr>
          <p:cNvSpPr>
            <a:spLocks noGrp="1"/>
          </p:cNvSpPr>
          <p:nvPr>
            <p:ph idx="1"/>
          </p:nvPr>
        </p:nvSpPr>
        <p:spPr>
          <a:xfrm>
            <a:off x="1097279" y="1845734"/>
            <a:ext cx="10327907" cy="4023360"/>
          </a:xfrm>
        </p:spPr>
        <p:txBody>
          <a:bodyPr>
            <a:normAutofit lnSpcReduction="10000"/>
          </a:bodyPr>
          <a:lstStyle/>
          <a:p>
            <a:r>
              <a:rPr lang="en-US" dirty="0"/>
              <a:t>In </a:t>
            </a:r>
            <a:r>
              <a:rPr lang="en-US" dirty="0" err="1"/>
              <a:t>GenderMag</a:t>
            </a:r>
            <a:r>
              <a:rPr lang="en-US" dirty="0"/>
              <a:t>, facets are </a:t>
            </a:r>
            <a:r>
              <a:rPr lang="en-US" b="1" u="sng" dirty="0"/>
              <a:t>type</a:t>
            </a:r>
            <a:r>
              <a:rPr lang="en-US" dirty="0"/>
              <a:t> abstractions over dimensions</a:t>
            </a:r>
            <a:br>
              <a:rPr lang="en-US" dirty="0"/>
            </a:br>
            <a:br>
              <a:rPr lang="en-US" dirty="0"/>
            </a:br>
            <a:r>
              <a:rPr lang="en-US" b="1" dirty="0"/>
              <a:t>Example dimensions: </a:t>
            </a:r>
            <a:r>
              <a:rPr lang="en-US" dirty="0"/>
              <a:t>race, gender, gender modality, money, sexuality, disability, neurotype, native language</a:t>
            </a:r>
          </a:p>
          <a:p>
            <a:r>
              <a:rPr lang="en-US" b="1" dirty="0"/>
              <a:t>Challenge: </a:t>
            </a:r>
            <a:r>
              <a:rPr lang="en-US" dirty="0"/>
              <a:t>That’s a lot of people! How do we test them all?  </a:t>
            </a:r>
            <a:r>
              <a:rPr lang="en-US" b="1" u="sng" dirty="0"/>
              <a:t>O(2^n)?</a:t>
            </a:r>
            <a:endParaRPr lang="en-US" dirty="0"/>
          </a:p>
          <a:p>
            <a:r>
              <a:rPr lang="en-US" b="1" dirty="0"/>
              <a:t>Approach: </a:t>
            </a:r>
            <a:r>
              <a:rPr lang="en-US" dirty="0"/>
              <a:t>Focus on </a:t>
            </a:r>
            <a:r>
              <a:rPr lang="en-US" b="1" dirty="0"/>
              <a:t>facets</a:t>
            </a:r>
            <a:r>
              <a:rPr lang="en-US" dirty="0"/>
              <a:t> which more directly affect interaction</a:t>
            </a:r>
            <a:endParaRPr lang="en-US" b="1" dirty="0"/>
          </a:p>
          <a:p>
            <a:r>
              <a:rPr lang="en-US" b="1" dirty="0"/>
              <a:t>Facets: </a:t>
            </a:r>
            <a:r>
              <a:rPr lang="en-US" dirty="0"/>
              <a:t>Motivation, Computer Self-Efficacy, Attitude Toward Risk, Information Processing Style, Learning by Process vs. Tinkering </a:t>
            </a:r>
            <a:r>
              <a:rPr lang="en-US" b="1" u="sng" dirty="0"/>
              <a:t>O(2^5)</a:t>
            </a:r>
          </a:p>
          <a:p>
            <a:r>
              <a:rPr lang="en-US" dirty="0"/>
              <a:t>Bridge between narrow and broad styles of persona</a:t>
            </a:r>
          </a:p>
        </p:txBody>
      </p:sp>
      <p:sp>
        <p:nvSpPr>
          <p:cNvPr id="4" name="Slide Number Placeholder 3">
            <a:extLst>
              <a:ext uri="{FF2B5EF4-FFF2-40B4-BE49-F238E27FC236}">
                <a16:creationId xmlns:a16="http://schemas.microsoft.com/office/drawing/2014/main" id="{BFF0907A-3EF7-3ACF-EFF7-D41E2F3A0CC8}"/>
              </a:ext>
            </a:extLst>
          </p:cNvPr>
          <p:cNvSpPr>
            <a:spLocks noGrp="1"/>
          </p:cNvSpPr>
          <p:nvPr>
            <p:ph type="sldNum" sz="quarter" idx="12"/>
          </p:nvPr>
        </p:nvSpPr>
        <p:spPr/>
        <p:txBody>
          <a:bodyPr/>
          <a:lstStyle/>
          <a:p>
            <a:fld id="{9BF27F29-4B64-4A24-936A-FF41C34C242B}" type="slidenum">
              <a:rPr lang="en-US" smtClean="0"/>
              <a:t>24</a:t>
            </a:fld>
            <a:endParaRPr lang="en-US"/>
          </a:p>
        </p:txBody>
      </p:sp>
      <p:cxnSp>
        <p:nvCxnSpPr>
          <p:cNvPr id="6" name="Straight Connector 5">
            <a:extLst>
              <a:ext uri="{FF2B5EF4-FFF2-40B4-BE49-F238E27FC236}">
                <a16:creationId xmlns:a16="http://schemas.microsoft.com/office/drawing/2014/main" id="{1980F0B2-D3FB-F62D-9CDE-380EA298C57A}"/>
              </a:ext>
            </a:extLst>
          </p:cNvPr>
          <p:cNvCxnSpPr/>
          <p:nvPr/>
        </p:nvCxnSpPr>
        <p:spPr>
          <a:xfrm flipV="1">
            <a:off x="5168766" y="2242686"/>
            <a:ext cx="0" cy="86628"/>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1664D70-D369-598F-B187-132139714666}"/>
              </a:ext>
            </a:extLst>
          </p:cNvPr>
          <p:cNvSpPr txBox="1"/>
          <p:nvPr/>
        </p:nvSpPr>
        <p:spPr>
          <a:xfrm>
            <a:off x="3710760" y="2242686"/>
            <a:ext cx="2479077" cy="400110"/>
          </a:xfrm>
          <a:prstGeom prst="rect">
            <a:avLst/>
          </a:prstGeom>
          <a:noFill/>
        </p:spPr>
        <p:txBody>
          <a:bodyPr wrap="none" rtlCol="0">
            <a:spAutoFit/>
          </a:bodyPr>
          <a:lstStyle/>
          <a:p>
            <a:r>
              <a:rPr lang="en-US" sz="2000" dirty="0"/>
              <a:t>Their words, not mine</a:t>
            </a:r>
          </a:p>
        </p:txBody>
      </p:sp>
    </p:spTree>
    <p:extLst>
      <p:ext uri="{BB962C8B-B14F-4D97-AF65-F5344CB8AC3E}">
        <p14:creationId xmlns:p14="http://schemas.microsoft.com/office/powerpoint/2010/main" val="4200229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668A-589B-29A2-DDA7-F4717D87171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6C638994-1629-023C-242C-1B841F683B15}"/>
              </a:ext>
            </a:extLst>
          </p:cNvPr>
          <p:cNvSpPr>
            <a:spLocks noGrp="1"/>
          </p:cNvSpPr>
          <p:nvPr>
            <p:ph idx="1"/>
          </p:nvPr>
        </p:nvSpPr>
        <p:spPr/>
        <p:txBody>
          <a:bodyPr>
            <a:normAutofit fontScale="92500" lnSpcReduction="10000"/>
          </a:bodyPr>
          <a:lstStyle/>
          <a:p>
            <a:r>
              <a:rPr lang="en-US" dirty="0"/>
              <a:t>In general, different programmers have different motivations for why they program. The averages of motivation differ by gender</a:t>
            </a:r>
          </a:p>
          <a:p>
            <a:r>
              <a:rPr lang="en-US" b="1" dirty="0"/>
              <a:t>Intrinsic: </a:t>
            </a:r>
            <a:r>
              <a:rPr lang="en-US" dirty="0"/>
              <a:t>Writing programs because using the PL is enjoyable</a:t>
            </a:r>
          </a:p>
          <a:p>
            <a:r>
              <a:rPr lang="en-US" b="1" dirty="0"/>
              <a:t>Extrinsic:</a:t>
            </a:r>
            <a:r>
              <a:rPr lang="en-US" dirty="0"/>
              <a:t> Writing programs to accomplish given tasks</a:t>
            </a:r>
          </a:p>
          <a:p>
            <a:r>
              <a:rPr lang="en-US" b="1" dirty="0"/>
              <a:t>Design Questions:</a:t>
            </a:r>
            <a:endParaRPr lang="en-US" dirty="0"/>
          </a:p>
          <a:p>
            <a:pPr lvl="1"/>
            <a:r>
              <a:rPr lang="en-US" dirty="0"/>
              <a:t>What novel core language features are provided, which provide new opportunities for intrinsic enjoyment?</a:t>
            </a:r>
          </a:p>
          <a:p>
            <a:pPr lvl="1"/>
            <a:r>
              <a:rPr lang="en-US" dirty="0"/>
              <a:t>How do language designers create a language ecosystem which supports extrinsic enjoyment, e.g., by developing instructional materials featuring concrete practical applications or by developing libraries for major classes of applications?</a:t>
            </a:r>
          </a:p>
        </p:txBody>
      </p:sp>
      <p:sp>
        <p:nvSpPr>
          <p:cNvPr id="4" name="Slide Number Placeholder 3">
            <a:extLst>
              <a:ext uri="{FF2B5EF4-FFF2-40B4-BE49-F238E27FC236}">
                <a16:creationId xmlns:a16="http://schemas.microsoft.com/office/drawing/2014/main" id="{ABE24F83-A927-2162-7769-42569787F025}"/>
              </a:ext>
            </a:extLst>
          </p:cNvPr>
          <p:cNvSpPr>
            <a:spLocks noGrp="1"/>
          </p:cNvSpPr>
          <p:nvPr>
            <p:ph type="sldNum" sz="quarter" idx="12"/>
          </p:nvPr>
        </p:nvSpPr>
        <p:spPr/>
        <p:txBody>
          <a:bodyPr/>
          <a:lstStyle/>
          <a:p>
            <a:fld id="{9BF27F29-4B64-4A24-936A-FF41C34C242B}" type="slidenum">
              <a:rPr lang="en-US" smtClean="0"/>
              <a:t>25</a:t>
            </a:fld>
            <a:endParaRPr lang="en-US"/>
          </a:p>
        </p:txBody>
      </p:sp>
      <p:cxnSp>
        <p:nvCxnSpPr>
          <p:cNvPr id="6" name="Connector: Elbow 5">
            <a:extLst>
              <a:ext uri="{FF2B5EF4-FFF2-40B4-BE49-F238E27FC236}">
                <a16:creationId xmlns:a16="http://schemas.microsoft.com/office/drawing/2014/main" id="{B9B107B5-3C16-8B27-DCCC-26259BD0672E}"/>
              </a:ext>
            </a:extLst>
          </p:cNvPr>
          <p:cNvCxnSpPr/>
          <p:nvPr/>
        </p:nvCxnSpPr>
        <p:spPr>
          <a:xfrm>
            <a:off x="8576109" y="3051208"/>
            <a:ext cx="211756" cy="163630"/>
          </a:xfrm>
          <a:prstGeom prst="bentConnector3">
            <a:avLst>
              <a:gd name="adj1" fmla="val -9091"/>
            </a:avLst>
          </a:prstGeom>
          <a:ln w="3810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601621C-3F41-D079-0696-D3144EEBB2AB}"/>
              </a:ext>
            </a:extLst>
          </p:cNvPr>
          <p:cNvSpPr txBox="1"/>
          <p:nvPr/>
        </p:nvSpPr>
        <p:spPr>
          <a:xfrm>
            <a:off x="8441356" y="3136579"/>
            <a:ext cx="3436518" cy="461665"/>
          </a:xfrm>
          <a:prstGeom prst="rect">
            <a:avLst/>
          </a:prstGeom>
          <a:noFill/>
        </p:spPr>
        <p:txBody>
          <a:bodyPr wrap="none" rtlCol="0">
            <a:spAutoFit/>
          </a:bodyPr>
          <a:lstStyle/>
          <a:p>
            <a:r>
              <a:rPr lang="en-US" sz="2400" dirty="0"/>
              <a:t>In Rust: novel type system</a:t>
            </a:r>
          </a:p>
        </p:txBody>
      </p:sp>
      <p:cxnSp>
        <p:nvCxnSpPr>
          <p:cNvPr id="9" name="Connector: Elbow 8">
            <a:extLst>
              <a:ext uri="{FF2B5EF4-FFF2-40B4-BE49-F238E27FC236}">
                <a16:creationId xmlns:a16="http://schemas.microsoft.com/office/drawing/2014/main" id="{63F97A06-2635-BAB4-3572-4B051927A72B}"/>
              </a:ext>
            </a:extLst>
          </p:cNvPr>
          <p:cNvCxnSpPr/>
          <p:nvPr/>
        </p:nvCxnSpPr>
        <p:spPr>
          <a:xfrm>
            <a:off x="4204635" y="3598244"/>
            <a:ext cx="211756" cy="163630"/>
          </a:xfrm>
          <a:prstGeom prst="bentConnector3">
            <a:avLst>
              <a:gd name="adj1" fmla="val -9091"/>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D0BA692-15E7-CAE7-C45C-A707F57E7C5A}"/>
              </a:ext>
            </a:extLst>
          </p:cNvPr>
          <p:cNvSpPr txBox="1"/>
          <p:nvPr/>
        </p:nvSpPr>
        <p:spPr>
          <a:xfrm>
            <a:off x="4441329" y="3449226"/>
            <a:ext cx="4487190" cy="461665"/>
          </a:xfrm>
          <a:prstGeom prst="rect">
            <a:avLst/>
          </a:prstGeom>
          <a:noFill/>
        </p:spPr>
        <p:txBody>
          <a:bodyPr wrap="none" rtlCol="0">
            <a:spAutoFit/>
          </a:bodyPr>
          <a:lstStyle/>
          <a:p>
            <a:r>
              <a:rPr lang="en-US" sz="2400" dirty="0"/>
              <a:t>In Rust: crates.io, Rust-By-Example</a:t>
            </a:r>
          </a:p>
        </p:txBody>
      </p:sp>
    </p:spTree>
    <p:extLst>
      <p:ext uri="{BB962C8B-B14F-4D97-AF65-F5344CB8AC3E}">
        <p14:creationId xmlns:p14="http://schemas.microsoft.com/office/powerpoint/2010/main" val="728226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593F-E68B-5007-8665-DAA0CCFEE483}"/>
              </a:ext>
            </a:extLst>
          </p:cNvPr>
          <p:cNvSpPr>
            <a:spLocks noGrp="1"/>
          </p:cNvSpPr>
          <p:nvPr>
            <p:ph type="title"/>
          </p:nvPr>
        </p:nvSpPr>
        <p:spPr/>
        <p:txBody>
          <a:bodyPr/>
          <a:lstStyle/>
          <a:p>
            <a:r>
              <a:rPr lang="en-US" dirty="0"/>
              <a:t>Computer Self-Efficacy</a:t>
            </a:r>
          </a:p>
        </p:txBody>
      </p:sp>
      <p:sp>
        <p:nvSpPr>
          <p:cNvPr id="3" name="Content Placeholder 2">
            <a:extLst>
              <a:ext uri="{FF2B5EF4-FFF2-40B4-BE49-F238E27FC236}">
                <a16:creationId xmlns:a16="http://schemas.microsoft.com/office/drawing/2014/main" id="{386E89BD-9FEC-D1C7-567E-9A5F16512DB4}"/>
              </a:ext>
            </a:extLst>
          </p:cNvPr>
          <p:cNvSpPr>
            <a:spLocks noGrp="1"/>
          </p:cNvSpPr>
          <p:nvPr>
            <p:ph idx="1"/>
          </p:nvPr>
        </p:nvSpPr>
        <p:spPr/>
        <p:txBody>
          <a:bodyPr>
            <a:normAutofit fontScale="77500" lnSpcReduction="20000"/>
          </a:bodyPr>
          <a:lstStyle/>
          <a:p>
            <a:r>
              <a:rPr lang="en-US" b="1" dirty="0"/>
              <a:t>Self-efficacy:</a:t>
            </a:r>
            <a:r>
              <a:rPr lang="en-US" dirty="0"/>
              <a:t> Belief in own ability to perform the tasks required to reach your goal. (</a:t>
            </a:r>
            <a:r>
              <a:rPr lang="en-US" b="1" dirty="0"/>
              <a:t>Confidence,</a:t>
            </a:r>
            <a:r>
              <a:rPr lang="en-US" dirty="0"/>
              <a:t> not competence)</a:t>
            </a:r>
            <a:endParaRPr lang="en-US" b="1" dirty="0"/>
          </a:p>
          <a:p>
            <a:r>
              <a:rPr lang="en-US" b="1" dirty="0"/>
              <a:t>Impact: </a:t>
            </a:r>
            <a:r>
              <a:rPr lang="en-US" dirty="0"/>
              <a:t>Self-efficacy influences how programmers interpret and react to obstacles. Important because programming is full of them</a:t>
            </a:r>
          </a:p>
          <a:p>
            <a:r>
              <a:rPr lang="en-US" b="1" dirty="0"/>
              <a:t>Design Considerations:</a:t>
            </a:r>
          </a:p>
          <a:p>
            <a:pPr lvl="1"/>
            <a:r>
              <a:rPr lang="en-US" dirty="0"/>
              <a:t>Programming languages and their implementations differ in how early and frequently they present error messages to a programmer. In general, statically-typed languages present more compile-time error messages to programmers than dynamically-typed languages, in the hope of preventing runtime errors. If errors become obstacles, then frequent error messages have the potential of discouraging programmers who have low self-efficacy</a:t>
            </a:r>
          </a:p>
          <a:p>
            <a:pPr lvl="1"/>
            <a:r>
              <a:rPr lang="en-US" dirty="0"/>
              <a:t>Language implementations differ in their error messages, and thus in how they present the same underlying message to a programmer. Error messages can be engineered to provide concrete recommendations for how to resolve them. Beyond helping all programmers improve their programs, this has the potential to promote confidence. Language choice can also be modified to promote encouraging language, emphasizing that errors can be fixed, rather than their existence.</a:t>
            </a:r>
          </a:p>
        </p:txBody>
      </p:sp>
      <p:sp>
        <p:nvSpPr>
          <p:cNvPr id="4" name="Slide Number Placeholder 3">
            <a:extLst>
              <a:ext uri="{FF2B5EF4-FFF2-40B4-BE49-F238E27FC236}">
                <a16:creationId xmlns:a16="http://schemas.microsoft.com/office/drawing/2014/main" id="{A5EE66A4-920B-4AE9-426B-52E4D5E4A899}"/>
              </a:ext>
            </a:extLst>
          </p:cNvPr>
          <p:cNvSpPr>
            <a:spLocks noGrp="1"/>
          </p:cNvSpPr>
          <p:nvPr>
            <p:ph type="sldNum" sz="quarter" idx="12"/>
          </p:nvPr>
        </p:nvSpPr>
        <p:spPr/>
        <p:txBody>
          <a:bodyPr/>
          <a:lstStyle/>
          <a:p>
            <a:fld id="{9BF27F29-4B64-4A24-936A-FF41C34C242B}" type="slidenum">
              <a:rPr lang="en-US" smtClean="0"/>
              <a:t>26</a:t>
            </a:fld>
            <a:endParaRPr lang="en-US"/>
          </a:p>
        </p:txBody>
      </p:sp>
      <p:cxnSp>
        <p:nvCxnSpPr>
          <p:cNvPr id="6" name="Connector: Elbow 5">
            <a:extLst>
              <a:ext uri="{FF2B5EF4-FFF2-40B4-BE49-F238E27FC236}">
                <a16:creationId xmlns:a16="http://schemas.microsoft.com/office/drawing/2014/main" id="{C937554F-7A4F-0C8D-5F4D-E0A07AC5A605}"/>
              </a:ext>
            </a:extLst>
          </p:cNvPr>
          <p:cNvCxnSpPr>
            <a:cxnSpLocks/>
          </p:cNvCxnSpPr>
          <p:nvPr/>
        </p:nvCxnSpPr>
        <p:spPr>
          <a:xfrm rot="16200000" flipH="1">
            <a:off x="1247675" y="3461484"/>
            <a:ext cx="2221029" cy="2156059"/>
          </a:xfrm>
          <a:prstGeom prst="bentConnector3">
            <a:avLst>
              <a:gd name="adj1" fmla="val 99838"/>
            </a:avLst>
          </a:prstGeom>
          <a:ln w="28575"/>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8147123-04E0-B622-EC9D-C577119F85BB}"/>
              </a:ext>
            </a:extLst>
          </p:cNvPr>
          <p:cNvSpPr txBox="1"/>
          <p:nvPr/>
        </p:nvSpPr>
        <p:spPr>
          <a:xfrm>
            <a:off x="1482291" y="5684428"/>
            <a:ext cx="7046224" cy="369332"/>
          </a:xfrm>
          <a:prstGeom prst="rect">
            <a:avLst/>
          </a:prstGeom>
          <a:noFill/>
        </p:spPr>
        <p:txBody>
          <a:bodyPr wrap="none" rtlCol="0">
            <a:spAutoFit/>
          </a:bodyPr>
          <a:lstStyle/>
          <a:p>
            <a:r>
              <a:rPr lang="en-US" b="1" dirty="0"/>
              <a:t>Connection:</a:t>
            </a:r>
            <a:r>
              <a:rPr lang="en-US" dirty="0"/>
              <a:t> This is why we’ve said error messages matter since Lecture 2</a:t>
            </a:r>
          </a:p>
        </p:txBody>
      </p:sp>
    </p:spTree>
    <p:extLst>
      <p:ext uri="{BB962C8B-B14F-4D97-AF65-F5344CB8AC3E}">
        <p14:creationId xmlns:p14="http://schemas.microsoft.com/office/powerpoint/2010/main" val="815850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B108-8026-AE4F-2946-AAE16A0A6415}"/>
              </a:ext>
            </a:extLst>
          </p:cNvPr>
          <p:cNvSpPr>
            <a:spLocks noGrp="1"/>
          </p:cNvSpPr>
          <p:nvPr>
            <p:ph type="title"/>
          </p:nvPr>
        </p:nvSpPr>
        <p:spPr/>
        <p:txBody>
          <a:bodyPr/>
          <a:lstStyle/>
          <a:p>
            <a:r>
              <a:rPr lang="en-US" dirty="0"/>
              <a:t>Attitude Toward Risk</a:t>
            </a:r>
          </a:p>
        </p:txBody>
      </p:sp>
      <p:sp>
        <p:nvSpPr>
          <p:cNvPr id="3" name="Content Placeholder 2">
            <a:extLst>
              <a:ext uri="{FF2B5EF4-FFF2-40B4-BE49-F238E27FC236}">
                <a16:creationId xmlns:a16="http://schemas.microsoft.com/office/drawing/2014/main" id="{E0605B22-344A-A903-63F0-DB497B07D426}"/>
              </a:ext>
            </a:extLst>
          </p:cNvPr>
          <p:cNvSpPr>
            <a:spLocks noGrp="1"/>
          </p:cNvSpPr>
          <p:nvPr>
            <p:ph idx="1"/>
          </p:nvPr>
        </p:nvSpPr>
        <p:spPr/>
        <p:txBody>
          <a:bodyPr>
            <a:normAutofit fontScale="92500" lnSpcReduction="20000"/>
          </a:bodyPr>
          <a:lstStyle/>
          <a:p>
            <a:r>
              <a:rPr lang="en-US" dirty="0"/>
              <a:t>Risk attitudes range from </a:t>
            </a:r>
            <a:r>
              <a:rPr lang="en-US" b="1" dirty="0"/>
              <a:t>risk-averse</a:t>
            </a:r>
            <a:r>
              <a:rPr lang="en-US" dirty="0"/>
              <a:t> to </a:t>
            </a:r>
            <a:r>
              <a:rPr lang="en-US" b="1" dirty="0"/>
              <a:t>risk-seeking</a:t>
            </a:r>
          </a:p>
          <a:p>
            <a:r>
              <a:rPr lang="en-US" b="1" dirty="0"/>
              <a:t>Risk-averse:</a:t>
            </a:r>
            <a:r>
              <a:rPr lang="en-US" dirty="0"/>
              <a:t> Prefer low-risk choices</a:t>
            </a:r>
          </a:p>
          <a:p>
            <a:r>
              <a:rPr lang="en-US" b="1" dirty="0"/>
              <a:t>Risk-seeking</a:t>
            </a:r>
            <a:r>
              <a:rPr lang="en-US" dirty="0"/>
              <a:t> Prefer high-risk, high-reward choices</a:t>
            </a:r>
          </a:p>
          <a:p>
            <a:r>
              <a:rPr lang="en-US" b="1" dirty="0"/>
              <a:t>Design Considerations:</a:t>
            </a:r>
          </a:p>
          <a:p>
            <a:pPr lvl="1"/>
            <a:r>
              <a:rPr lang="en-US" dirty="0"/>
              <a:t>If runtime errors are understood as risks, then dynamically-typed languages carry additional risk relative to statically-typed languages.</a:t>
            </a:r>
          </a:p>
          <a:p>
            <a:pPr lvl="1"/>
            <a:r>
              <a:rPr lang="en-US" dirty="0"/>
              <a:t>The choice of tools can be understood as a social risk. If a new programming language with a small user base is chosen for a new software project, there is potential risk that it would lack necessary community support, libraries, or tools. For a student, learning less popular programming languages could be viewed as a career risk. When developing new programming language features, these risks could be mitigated by integrating new features in existing languages or tools when possible.</a:t>
            </a:r>
          </a:p>
        </p:txBody>
      </p:sp>
      <p:sp>
        <p:nvSpPr>
          <p:cNvPr id="4" name="Slide Number Placeholder 3">
            <a:extLst>
              <a:ext uri="{FF2B5EF4-FFF2-40B4-BE49-F238E27FC236}">
                <a16:creationId xmlns:a16="http://schemas.microsoft.com/office/drawing/2014/main" id="{CB6567ED-B136-12CC-4222-37024A5A4B5B}"/>
              </a:ext>
            </a:extLst>
          </p:cNvPr>
          <p:cNvSpPr>
            <a:spLocks noGrp="1"/>
          </p:cNvSpPr>
          <p:nvPr>
            <p:ph type="sldNum" sz="quarter" idx="12"/>
          </p:nvPr>
        </p:nvSpPr>
        <p:spPr/>
        <p:txBody>
          <a:bodyPr/>
          <a:lstStyle/>
          <a:p>
            <a:fld id="{9BF27F29-4B64-4A24-936A-FF41C34C242B}" type="slidenum">
              <a:rPr lang="en-US" smtClean="0"/>
              <a:t>27</a:t>
            </a:fld>
            <a:endParaRPr lang="en-US"/>
          </a:p>
        </p:txBody>
      </p:sp>
      <p:sp>
        <p:nvSpPr>
          <p:cNvPr id="5" name="TextBox 4">
            <a:extLst>
              <a:ext uri="{FF2B5EF4-FFF2-40B4-BE49-F238E27FC236}">
                <a16:creationId xmlns:a16="http://schemas.microsoft.com/office/drawing/2014/main" id="{8FB62623-E8CD-BC47-B6CA-701163E65896}"/>
              </a:ext>
            </a:extLst>
          </p:cNvPr>
          <p:cNvSpPr txBox="1"/>
          <p:nvPr/>
        </p:nvSpPr>
        <p:spPr>
          <a:xfrm>
            <a:off x="4687364" y="5792802"/>
            <a:ext cx="5213094" cy="369332"/>
          </a:xfrm>
          <a:prstGeom prst="rect">
            <a:avLst/>
          </a:prstGeom>
          <a:noFill/>
        </p:spPr>
        <p:txBody>
          <a:bodyPr wrap="none" rtlCol="0">
            <a:spAutoFit/>
          </a:bodyPr>
          <a:lstStyle/>
          <a:p>
            <a:r>
              <a:rPr lang="en-US" dirty="0"/>
              <a:t>See EDSLs, adoption research in software engineering</a:t>
            </a:r>
          </a:p>
        </p:txBody>
      </p:sp>
      <p:cxnSp>
        <p:nvCxnSpPr>
          <p:cNvPr id="7" name="Connector: Elbow 6">
            <a:extLst>
              <a:ext uri="{FF2B5EF4-FFF2-40B4-BE49-F238E27FC236}">
                <a16:creationId xmlns:a16="http://schemas.microsoft.com/office/drawing/2014/main" id="{7E964571-3957-EBF7-1F87-503FB4EC6706}"/>
              </a:ext>
            </a:extLst>
          </p:cNvPr>
          <p:cNvCxnSpPr/>
          <p:nvPr/>
        </p:nvCxnSpPr>
        <p:spPr>
          <a:xfrm>
            <a:off x="6458552" y="5563402"/>
            <a:ext cx="519764" cy="305692"/>
          </a:xfrm>
          <a:prstGeom prst="bentConnector3">
            <a:avLst>
              <a:gd name="adj1" fmla="val 96296"/>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4917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3F2C-EE6B-ED22-1DFB-1004B14953F5}"/>
              </a:ext>
            </a:extLst>
          </p:cNvPr>
          <p:cNvSpPr>
            <a:spLocks noGrp="1"/>
          </p:cNvSpPr>
          <p:nvPr>
            <p:ph type="title"/>
          </p:nvPr>
        </p:nvSpPr>
        <p:spPr/>
        <p:txBody>
          <a:bodyPr/>
          <a:lstStyle/>
          <a:p>
            <a:r>
              <a:rPr lang="en-US" dirty="0"/>
              <a:t>Information Processing Style</a:t>
            </a:r>
          </a:p>
        </p:txBody>
      </p:sp>
      <p:sp>
        <p:nvSpPr>
          <p:cNvPr id="3" name="Content Placeholder 2">
            <a:extLst>
              <a:ext uri="{FF2B5EF4-FFF2-40B4-BE49-F238E27FC236}">
                <a16:creationId xmlns:a16="http://schemas.microsoft.com/office/drawing/2014/main" id="{8603EE2F-BF3A-70A5-1C19-94D7395FEA39}"/>
              </a:ext>
            </a:extLst>
          </p:cNvPr>
          <p:cNvSpPr>
            <a:spLocks noGrp="1"/>
          </p:cNvSpPr>
          <p:nvPr>
            <p:ph idx="1"/>
          </p:nvPr>
        </p:nvSpPr>
        <p:spPr/>
        <p:txBody>
          <a:bodyPr>
            <a:normAutofit fontScale="77500" lnSpcReduction="20000"/>
          </a:bodyPr>
          <a:lstStyle/>
          <a:p>
            <a:r>
              <a:rPr lang="en-US" dirty="0"/>
              <a:t>How much information do we collect before we act?</a:t>
            </a:r>
          </a:p>
          <a:p>
            <a:r>
              <a:rPr lang="en-US" b="1" dirty="0"/>
              <a:t>Comprehensive Style: </a:t>
            </a:r>
            <a:r>
              <a:rPr lang="en-US" dirty="0"/>
              <a:t>Attempt to achieve complete knowledge before attempting a task</a:t>
            </a:r>
            <a:endParaRPr lang="en-US" b="1" dirty="0"/>
          </a:p>
          <a:p>
            <a:r>
              <a:rPr lang="en-US" b="1" dirty="0"/>
              <a:t>Selective Style: </a:t>
            </a:r>
            <a:r>
              <a:rPr lang="en-US" dirty="0"/>
              <a:t>Attempt task after first promising information, then backtrack if needed</a:t>
            </a:r>
          </a:p>
          <a:p>
            <a:r>
              <a:rPr lang="en-US" b="1" dirty="0"/>
              <a:t>Design Considerations:</a:t>
            </a:r>
            <a:endParaRPr lang="en-US" dirty="0"/>
          </a:p>
          <a:p>
            <a:pPr lvl="1"/>
            <a:r>
              <a:rPr lang="en-US" dirty="0"/>
              <a:t>Static type systems arguably reflect a comprehensive processing style: the programming language implementation itself comprehensively explores the behavior of every branch of a program, before executing any part of the program. Dynamic type systems reflect selective information processing, where execution proceeds without comprehensive program analysis. If an error occurs in one branch of a program at runtime, it is handled selectively at runtime.</a:t>
            </a:r>
          </a:p>
          <a:p>
            <a:pPr lvl="1"/>
            <a:r>
              <a:rPr lang="en-US" dirty="0"/>
              <a:t>Developer documentation, including documentation, represents a sizeable collection of information which a programmer might process. Designers of documentation browsers could explore supporting both processing styles by allowing programs to either select detailed information on an individual function or object, or collect comprehensive information about a part of a library.</a:t>
            </a:r>
          </a:p>
        </p:txBody>
      </p:sp>
      <p:sp>
        <p:nvSpPr>
          <p:cNvPr id="4" name="Slide Number Placeholder 3">
            <a:extLst>
              <a:ext uri="{FF2B5EF4-FFF2-40B4-BE49-F238E27FC236}">
                <a16:creationId xmlns:a16="http://schemas.microsoft.com/office/drawing/2014/main" id="{311D506D-07BF-0C8D-458B-726907B9E02A}"/>
              </a:ext>
            </a:extLst>
          </p:cNvPr>
          <p:cNvSpPr>
            <a:spLocks noGrp="1"/>
          </p:cNvSpPr>
          <p:nvPr>
            <p:ph type="sldNum" sz="quarter" idx="12"/>
          </p:nvPr>
        </p:nvSpPr>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2377176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3F2C-EE6B-ED22-1DFB-1004B14953F5}"/>
              </a:ext>
            </a:extLst>
          </p:cNvPr>
          <p:cNvSpPr>
            <a:spLocks noGrp="1"/>
          </p:cNvSpPr>
          <p:nvPr>
            <p:ph type="title"/>
          </p:nvPr>
        </p:nvSpPr>
        <p:spPr/>
        <p:txBody>
          <a:bodyPr/>
          <a:lstStyle/>
          <a:p>
            <a:r>
              <a:rPr lang="en-US" dirty="0"/>
              <a:t>Learning by Process vs. Tinkering</a:t>
            </a:r>
          </a:p>
        </p:txBody>
      </p:sp>
      <p:sp>
        <p:nvSpPr>
          <p:cNvPr id="3" name="Content Placeholder 2">
            <a:extLst>
              <a:ext uri="{FF2B5EF4-FFF2-40B4-BE49-F238E27FC236}">
                <a16:creationId xmlns:a16="http://schemas.microsoft.com/office/drawing/2014/main" id="{8603EE2F-BF3A-70A5-1C19-94D7395FEA39}"/>
              </a:ext>
            </a:extLst>
          </p:cNvPr>
          <p:cNvSpPr>
            <a:spLocks noGrp="1"/>
          </p:cNvSpPr>
          <p:nvPr>
            <p:ph idx="1"/>
          </p:nvPr>
        </p:nvSpPr>
        <p:spPr/>
        <p:txBody>
          <a:bodyPr>
            <a:normAutofit/>
          </a:bodyPr>
          <a:lstStyle/>
          <a:p>
            <a:r>
              <a:rPr lang="en-US" dirty="0"/>
              <a:t>How does the programmer prefer to learn new things?</a:t>
            </a:r>
          </a:p>
          <a:p>
            <a:r>
              <a:rPr lang="en-US" b="1" dirty="0"/>
              <a:t>Process: </a:t>
            </a:r>
            <a:r>
              <a:rPr lang="en-US" dirty="0"/>
              <a:t>Follow a systematic process of study</a:t>
            </a:r>
            <a:endParaRPr lang="en-US" b="1" dirty="0"/>
          </a:p>
          <a:p>
            <a:r>
              <a:rPr lang="en-US" b="1" dirty="0"/>
              <a:t>Tinkering: </a:t>
            </a:r>
            <a:r>
              <a:rPr lang="en-US" dirty="0"/>
              <a:t>Play and experiment with the material to learn</a:t>
            </a:r>
          </a:p>
          <a:p>
            <a:r>
              <a:rPr lang="en-US" b="1" dirty="0"/>
              <a:t>Design Considerations:</a:t>
            </a:r>
          </a:p>
          <a:p>
            <a:pPr lvl="1"/>
            <a:r>
              <a:rPr lang="en-US" dirty="0"/>
              <a:t>Tinkerers can be supported by tooling that supports immediate execution of code, such as interactive read-eval-print loops (REPLs).</a:t>
            </a:r>
          </a:p>
          <a:p>
            <a:pPr lvl="1"/>
            <a:r>
              <a:rPr lang="en-US" dirty="0"/>
              <a:t>Systematic learners can be supported by providing exhaustive educational resources, and by linking individual error messages back to systematic concepts.</a:t>
            </a:r>
          </a:p>
        </p:txBody>
      </p:sp>
      <p:sp>
        <p:nvSpPr>
          <p:cNvPr id="4" name="Slide Number Placeholder 3">
            <a:extLst>
              <a:ext uri="{FF2B5EF4-FFF2-40B4-BE49-F238E27FC236}">
                <a16:creationId xmlns:a16="http://schemas.microsoft.com/office/drawing/2014/main" id="{F175D9CD-FB11-08BE-DD37-A53DA668670A}"/>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1637125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9244-C24D-5935-F215-1FBEFDD3C796}"/>
              </a:ext>
            </a:extLst>
          </p:cNvPr>
          <p:cNvSpPr>
            <a:spLocks noGrp="1"/>
          </p:cNvSpPr>
          <p:nvPr>
            <p:ph type="title"/>
          </p:nvPr>
        </p:nvSpPr>
        <p:spPr/>
        <p:txBody>
          <a:bodyPr/>
          <a:lstStyle/>
          <a:p>
            <a:r>
              <a:rPr lang="en-US" dirty="0"/>
              <a:t>Lecture Structure</a:t>
            </a:r>
          </a:p>
        </p:txBody>
      </p:sp>
      <p:sp>
        <p:nvSpPr>
          <p:cNvPr id="3" name="Content Placeholder 2">
            <a:extLst>
              <a:ext uri="{FF2B5EF4-FFF2-40B4-BE49-F238E27FC236}">
                <a16:creationId xmlns:a16="http://schemas.microsoft.com/office/drawing/2014/main" id="{375EF69C-35F3-CF19-99B5-5A542679FFBB}"/>
              </a:ext>
            </a:extLst>
          </p:cNvPr>
          <p:cNvSpPr>
            <a:spLocks noGrp="1"/>
          </p:cNvSpPr>
          <p:nvPr>
            <p:ph idx="1"/>
          </p:nvPr>
        </p:nvSpPr>
        <p:spPr/>
        <p:txBody>
          <a:bodyPr>
            <a:normAutofit/>
          </a:bodyPr>
          <a:lstStyle/>
          <a:p>
            <a:r>
              <a:rPr lang="en-US" dirty="0"/>
              <a:t>This lecture talks about two social issues with significant implications for PL design: gender and disability</a:t>
            </a:r>
          </a:p>
          <a:p>
            <a:r>
              <a:rPr lang="en-US" dirty="0"/>
              <a:t>In CS classrooms, students may have a wide range of comfort level talking about themselves and their identities. We will</a:t>
            </a:r>
          </a:p>
          <a:p>
            <a:pPr lvl="1"/>
            <a:r>
              <a:rPr lang="en-US" dirty="0"/>
              <a:t>Spend much of the lecture covering concepts and case studies</a:t>
            </a:r>
          </a:p>
          <a:p>
            <a:pPr lvl="1"/>
            <a:r>
              <a:rPr lang="en-US" dirty="0"/>
              <a:t>Discuss technical questions surrounding this issues</a:t>
            </a:r>
          </a:p>
          <a:p>
            <a:r>
              <a:rPr lang="en-US" dirty="0"/>
              <a:t>I do not directly ask students to share personal stories</a:t>
            </a:r>
            <a:endParaRPr lang="en-US" b="1" dirty="0"/>
          </a:p>
        </p:txBody>
      </p:sp>
      <p:sp>
        <p:nvSpPr>
          <p:cNvPr id="4" name="Slide Number Placeholder 3">
            <a:extLst>
              <a:ext uri="{FF2B5EF4-FFF2-40B4-BE49-F238E27FC236}">
                <a16:creationId xmlns:a16="http://schemas.microsoft.com/office/drawing/2014/main" id="{3B88928C-0D1D-712A-2D69-DA636F6FC1E0}"/>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3517178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19C5-2BC9-D368-568B-18BB0C5252E6}"/>
              </a:ext>
            </a:extLst>
          </p:cNvPr>
          <p:cNvSpPr>
            <a:spLocks noGrp="1"/>
          </p:cNvSpPr>
          <p:nvPr>
            <p:ph type="title"/>
          </p:nvPr>
        </p:nvSpPr>
        <p:spPr/>
        <p:txBody>
          <a:bodyPr/>
          <a:lstStyle/>
          <a:p>
            <a:r>
              <a:rPr lang="en-US" dirty="0"/>
              <a:t>Do We Care Who Is Who?</a:t>
            </a:r>
          </a:p>
        </p:txBody>
      </p:sp>
      <p:sp>
        <p:nvSpPr>
          <p:cNvPr id="3" name="Content Placeholder 2">
            <a:extLst>
              <a:ext uri="{FF2B5EF4-FFF2-40B4-BE49-F238E27FC236}">
                <a16:creationId xmlns:a16="http://schemas.microsoft.com/office/drawing/2014/main" id="{8684BF35-3E9D-EFDA-7523-E9A1E821F558}"/>
              </a:ext>
            </a:extLst>
          </p:cNvPr>
          <p:cNvSpPr>
            <a:spLocks noGrp="1"/>
          </p:cNvSpPr>
          <p:nvPr>
            <p:ph idx="1"/>
          </p:nvPr>
        </p:nvSpPr>
        <p:spPr>
          <a:xfrm>
            <a:off x="1097280" y="1845734"/>
            <a:ext cx="10299032" cy="4023360"/>
          </a:xfrm>
        </p:spPr>
        <p:txBody>
          <a:bodyPr>
            <a:normAutofit/>
          </a:bodyPr>
          <a:lstStyle/>
          <a:p>
            <a:r>
              <a:rPr lang="en-US" sz="2600" dirty="0"/>
              <a:t>Social science research has determined which traits are more common among which binary* genders, but I did not tell you. Feel free to check later</a:t>
            </a:r>
          </a:p>
          <a:p>
            <a:r>
              <a:rPr lang="en-US" sz="2000" dirty="0"/>
              <a:t>Motivation:                                  Intrinsic                 vs.     Extrinsic</a:t>
            </a:r>
            <a:br>
              <a:rPr lang="en-US" sz="2000" dirty="0"/>
            </a:br>
            <a:r>
              <a:rPr lang="en-US" sz="2000" dirty="0"/>
              <a:t>Computer Self-Efficacy:             High                       vs.     Low</a:t>
            </a:r>
            <a:br>
              <a:rPr lang="en-US" sz="2000" dirty="0"/>
            </a:br>
            <a:r>
              <a:rPr lang="en-US" sz="2000" dirty="0"/>
              <a:t>Attitude Toward Risk:                Averse                    vs.     Seeking</a:t>
            </a:r>
            <a:br>
              <a:rPr lang="en-US" sz="2000" dirty="0"/>
            </a:br>
            <a:r>
              <a:rPr lang="en-US" sz="2000" dirty="0"/>
              <a:t>Information Processing Style:  Comprehensive    vs.     Selective</a:t>
            </a:r>
            <a:br>
              <a:rPr lang="en-US" sz="2000" dirty="0"/>
            </a:br>
            <a:r>
              <a:rPr lang="en-US" sz="2000" dirty="0"/>
              <a:t>Preferred Learning Style:          Process                   vs.     Tinkering</a:t>
            </a:r>
          </a:p>
          <a:p>
            <a:r>
              <a:rPr lang="en-US" sz="2000" dirty="0"/>
              <a:t>*Emphasis on binary genders is due to available datasets</a:t>
            </a:r>
          </a:p>
          <a:p>
            <a:r>
              <a:rPr lang="en-US" dirty="0"/>
              <a:t>Why care who is who?: Provides context, motivation.</a:t>
            </a:r>
            <a:br>
              <a:rPr lang="en-US" dirty="0"/>
            </a:br>
            <a:r>
              <a:rPr lang="en-US" dirty="0"/>
              <a:t>Why not care?: A bug is a bug, no matter who it affects.</a:t>
            </a:r>
          </a:p>
        </p:txBody>
      </p:sp>
      <p:sp>
        <p:nvSpPr>
          <p:cNvPr id="4" name="Slide Number Placeholder 3">
            <a:extLst>
              <a:ext uri="{FF2B5EF4-FFF2-40B4-BE49-F238E27FC236}">
                <a16:creationId xmlns:a16="http://schemas.microsoft.com/office/drawing/2014/main" id="{F8FDB989-9BD9-BCD8-D909-3E01B37DF10E}"/>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3939539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6727-14F6-D3A0-DCA8-71319C42485F}"/>
              </a:ext>
            </a:extLst>
          </p:cNvPr>
          <p:cNvSpPr>
            <a:spLocks noGrp="1"/>
          </p:cNvSpPr>
          <p:nvPr>
            <p:ph type="title"/>
          </p:nvPr>
        </p:nvSpPr>
        <p:spPr/>
        <p:txBody>
          <a:bodyPr/>
          <a:lstStyle/>
          <a:p>
            <a:r>
              <a:rPr lang="en-US" dirty="0"/>
              <a:t>Limitations of </a:t>
            </a:r>
            <a:r>
              <a:rPr lang="en-US" dirty="0" err="1"/>
              <a:t>GenderMag</a:t>
            </a:r>
            <a:endParaRPr lang="en-US" dirty="0"/>
          </a:p>
        </p:txBody>
      </p:sp>
      <p:sp>
        <p:nvSpPr>
          <p:cNvPr id="3" name="Content Placeholder 2">
            <a:extLst>
              <a:ext uri="{FF2B5EF4-FFF2-40B4-BE49-F238E27FC236}">
                <a16:creationId xmlns:a16="http://schemas.microsoft.com/office/drawing/2014/main" id="{F0AD1670-C84B-7DFE-EF72-D3EB916F5EAF}"/>
              </a:ext>
            </a:extLst>
          </p:cNvPr>
          <p:cNvSpPr>
            <a:spLocks noGrp="1"/>
          </p:cNvSpPr>
          <p:nvPr>
            <p:ph idx="1"/>
          </p:nvPr>
        </p:nvSpPr>
        <p:spPr/>
        <p:txBody>
          <a:bodyPr>
            <a:normAutofit/>
          </a:bodyPr>
          <a:lstStyle/>
          <a:p>
            <a:r>
              <a:rPr lang="en-US" b="1" dirty="0"/>
              <a:t>Discuss?</a:t>
            </a:r>
          </a:p>
          <a:p>
            <a:r>
              <a:rPr lang="en-US" b="1" dirty="0"/>
              <a:t>Reductionism:</a:t>
            </a:r>
            <a:r>
              <a:rPr lang="en-US" dirty="0"/>
              <a:t> </a:t>
            </a:r>
            <a:r>
              <a:rPr lang="en-US" dirty="0" err="1"/>
              <a:t>GenderMag</a:t>
            </a:r>
            <a:r>
              <a:rPr lang="en-US" dirty="0"/>
              <a:t> emphasizes traits that can be measured quantitatively, but programmers may care about hard-to-quantify experiences as well</a:t>
            </a:r>
            <a:endParaRPr lang="en-US" b="1" dirty="0"/>
          </a:p>
          <a:p>
            <a:r>
              <a:rPr lang="en-US" b="1" dirty="0"/>
              <a:t>Facet Binarism: </a:t>
            </a:r>
            <a:r>
              <a:rPr lang="en-US" dirty="0"/>
              <a:t>This approach emphasizes comparing two competing extremes, rather than all possible preferences</a:t>
            </a:r>
          </a:p>
          <a:p>
            <a:r>
              <a:rPr lang="en-US" b="1" dirty="0"/>
              <a:t>Gender Binarism?:</a:t>
            </a:r>
            <a:r>
              <a:rPr lang="en-US" dirty="0"/>
              <a:t> Though the </a:t>
            </a:r>
            <a:r>
              <a:rPr lang="en-US" dirty="0" err="1"/>
              <a:t>GenderMag</a:t>
            </a:r>
            <a:r>
              <a:rPr lang="en-US" dirty="0"/>
              <a:t> authors are careful to avoid gender essentialism + binarism, readers may misinterpret </a:t>
            </a:r>
            <a:endParaRPr lang="en-US" b="1" dirty="0"/>
          </a:p>
          <a:p>
            <a:endParaRPr lang="en-US" dirty="0"/>
          </a:p>
        </p:txBody>
      </p:sp>
      <p:sp>
        <p:nvSpPr>
          <p:cNvPr id="4" name="Slide Number Placeholder 3">
            <a:extLst>
              <a:ext uri="{FF2B5EF4-FFF2-40B4-BE49-F238E27FC236}">
                <a16:creationId xmlns:a16="http://schemas.microsoft.com/office/drawing/2014/main" id="{197C6AC9-197A-DB0A-36DF-CC4856523E77}"/>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1318569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F3AD-95A1-D4BD-62BF-1E9837D7D7CA}"/>
              </a:ext>
            </a:extLst>
          </p:cNvPr>
          <p:cNvSpPr>
            <a:spLocks noGrp="1"/>
          </p:cNvSpPr>
          <p:nvPr>
            <p:ph type="title"/>
          </p:nvPr>
        </p:nvSpPr>
        <p:spPr/>
        <p:txBody>
          <a:bodyPr/>
          <a:lstStyle/>
          <a:p>
            <a:r>
              <a:rPr lang="en-US" dirty="0"/>
              <a:t>Part 2: Disability</a:t>
            </a:r>
          </a:p>
        </p:txBody>
      </p:sp>
      <p:sp>
        <p:nvSpPr>
          <p:cNvPr id="3" name="Content Placeholder 2">
            <a:extLst>
              <a:ext uri="{FF2B5EF4-FFF2-40B4-BE49-F238E27FC236}">
                <a16:creationId xmlns:a16="http://schemas.microsoft.com/office/drawing/2014/main" id="{73A3469C-467D-681A-6871-68B3A8758B9F}"/>
              </a:ext>
            </a:extLst>
          </p:cNvPr>
          <p:cNvSpPr>
            <a:spLocks noGrp="1"/>
          </p:cNvSpPr>
          <p:nvPr>
            <p:ph idx="1"/>
          </p:nvPr>
        </p:nvSpPr>
        <p:spPr/>
        <p:txBody>
          <a:bodyPr/>
          <a:lstStyle/>
          <a:p>
            <a:r>
              <a:rPr lang="en-US" b="1" dirty="0"/>
              <a:t>Outline</a:t>
            </a:r>
            <a:endParaRPr lang="en-US" dirty="0"/>
          </a:p>
          <a:p>
            <a:pPr marL="514350" indent="-514350">
              <a:buFont typeface="+mj-lt"/>
              <a:buAutoNum type="arabicPeriod"/>
            </a:pPr>
            <a:r>
              <a:rPr lang="en-US" dirty="0"/>
              <a:t>Motivation – Infrastructure</a:t>
            </a:r>
          </a:p>
          <a:p>
            <a:pPr marL="514350" indent="-514350">
              <a:buFont typeface="+mj-lt"/>
              <a:buAutoNum type="arabicPeriod"/>
            </a:pPr>
            <a:r>
              <a:rPr lang="en-US" dirty="0"/>
              <a:t>Key Concepts</a:t>
            </a:r>
          </a:p>
          <a:p>
            <a:pPr marL="514350" indent="-514350">
              <a:buFont typeface="+mj-lt"/>
              <a:buAutoNum type="arabicPeriod"/>
            </a:pPr>
            <a:r>
              <a:rPr lang="en-US" dirty="0"/>
              <a:t>Issues in PL Design, by Disability Type</a:t>
            </a:r>
          </a:p>
        </p:txBody>
      </p:sp>
      <p:sp>
        <p:nvSpPr>
          <p:cNvPr id="4" name="Slide Number Placeholder 3">
            <a:extLst>
              <a:ext uri="{FF2B5EF4-FFF2-40B4-BE49-F238E27FC236}">
                <a16:creationId xmlns:a16="http://schemas.microsoft.com/office/drawing/2014/main" id="{001603EF-999C-8588-8DD2-9353947AD299}"/>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3347380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AD63-3CBB-950A-5A88-587F11EBDBE1}"/>
              </a:ext>
            </a:extLst>
          </p:cNvPr>
          <p:cNvSpPr>
            <a:spLocks noGrp="1"/>
          </p:cNvSpPr>
          <p:nvPr>
            <p:ph type="title"/>
          </p:nvPr>
        </p:nvSpPr>
        <p:spPr/>
        <p:txBody>
          <a:bodyPr/>
          <a:lstStyle/>
          <a:p>
            <a:r>
              <a:rPr lang="en-US" dirty="0"/>
              <a:t>Section: Foundational Concepts</a:t>
            </a:r>
          </a:p>
        </p:txBody>
      </p:sp>
      <p:sp>
        <p:nvSpPr>
          <p:cNvPr id="3" name="Content Placeholder 2">
            <a:extLst>
              <a:ext uri="{FF2B5EF4-FFF2-40B4-BE49-F238E27FC236}">
                <a16:creationId xmlns:a16="http://schemas.microsoft.com/office/drawing/2014/main" id="{5494395A-82B6-4912-32B1-47931DD9C84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5606810-CEED-7AA7-0C13-114ED661CEC7}"/>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567013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CE23-541C-4CF9-FB47-00F9B6C4B272}"/>
              </a:ext>
            </a:extLst>
          </p:cNvPr>
          <p:cNvSpPr>
            <a:spLocks noGrp="1"/>
          </p:cNvSpPr>
          <p:nvPr>
            <p:ph type="title"/>
          </p:nvPr>
        </p:nvSpPr>
        <p:spPr/>
        <p:txBody>
          <a:bodyPr/>
          <a:lstStyle/>
          <a:p>
            <a:r>
              <a:rPr lang="en-US" dirty="0"/>
              <a:t>Infrastructure</a:t>
            </a:r>
          </a:p>
        </p:txBody>
      </p:sp>
      <p:sp>
        <p:nvSpPr>
          <p:cNvPr id="3" name="Content Placeholder 2">
            <a:extLst>
              <a:ext uri="{FF2B5EF4-FFF2-40B4-BE49-F238E27FC236}">
                <a16:creationId xmlns:a16="http://schemas.microsoft.com/office/drawing/2014/main" id="{7DD29B47-BB08-1E5F-5DE7-3E95B9635B44}"/>
              </a:ext>
            </a:extLst>
          </p:cNvPr>
          <p:cNvSpPr>
            <a:spLocks noGrp="1"/>
          </p:cNvSpPr>
          <p:nvPr>
            <p:ph idx="1"/>
          </p:nvPr>
        </p:nvSpPr>
        <p:spPr/>
        <p:txBody>
          <a:bodyPr>
            <a:normAutofit fontScale="92500" lnSpcReduction="10000"/>
          </a:bodyPr>
          <a:lstStyle/>
          <a:p>
            <a:r>
              <a:rPr lang="en-US" dirty="0"/>
              <a:t>Accessible PLs matter because PLs are the </a:t>
            </a:r>
            <a:r>
              <a:rPr lang="en-US" b="1" dirty="0"/>
              <a:t>infrastructure</a:t>
            </a:r>
            <a:r>
              <a:rPr lang="en-US" dirty="0"/>
              <a:t> of computing</a:t>
            </a:r>
          </a:p>
          <a:p>
            <a:pPr lvl="1"/>
            <a:r>
              <a:rPr lang="en-US" dirty="0"/>
              <a:t>Like transportation infrastructure, PLs are used by multiple people with multiple destinations and starting points</a:t>
            </a:r>
          </a:p>
          <a:p>
            <a:pPr marL="0" indent="0">
              <a:buNone/>
            </a:pPr>
            <a:r>
              <a:rPr lang="en-US" dirty="0"/>
              <a:t>Three kinds of equity are key in infrastructure and PLs:</a:t>
            </a:r>
          </a:p>
          <a:p>
            <a:pPr lvl="1"/>
            <a:r>
              <a:rPr lang="en-US" b="1" dirty="0"/>
              <a:t>Access same destinations</a:t>
            </a:r>
            <a:r>
              <a:rPr lang="en-US" dirty="0"/>
              <a:t>: </a:t>
            </a:r>
          </a:p>
          <a:p>
            <a:pPr lvl="2"/>
            <a:r>
              <a:rPr lang="en-US" dirty="0"/>
              <a:t>Buildings should have wheelchair-accessible entrances</a:t>
            </a:r>
          </a:p>
          <a:p>
            <a:pPr lvl="2"/>
            <a:r>
              <a:rPr lang="en-US" dirty="0"/>
              <a:t>Visually-disabled programmers should be able to extract same info as sighted</a:t>
            </a:r>
          </a:p>
          <a:p>
            <a:pPr lvl="1"/>
            <a:r>
              <a:rPr lang="en-US" b="1" dirty="0"/>
              <a:t>Access different destinations: </a:t>
            </a:r>
            <a:r>
              <a:rPr lang="en-US" dirty="0"/>
              <a:t>Disabled programmers may have different development priorities than abled programmers</a:t>
            </a:r>
            <a:endParaRPr lang="en-US" b="1" dirty="0"/>
          </a:p>
          <a:p>
            <a:pPr lvl="1"/>
            <a:r>
              <a:rPr lang="en-US" b="1" dirty="0"/>
              <a:t>Equitable travel experience: </a:t>
            </a:r>
            <a:r>
              <a:rPr lang="en-US" dirty="0"/>
              <a:t>Disabled programmers should have comparable level of comfort and respect throughout the experience</a:t>
            </a:r>
            <a:endParaRPr lang="en-US" b="1" dirty="0"/>
          </a:p>
          <a:p>
            <a:pPr lvl="1"/>
            <a:endParaRPr lang="en-US" b="1" dirty="0"/>
          </a:p>
          <a:p>
            <a:endParaRPr lang="en-US" dirty="0"/>
          </a:p>
        </p:txBody>
      </p:sp>
      <p:sp>
        <p:nvSpPr>
          <p:cNvPr id="4" name="Slide Number Placeholder 3">
            <a:extLst>
              <a:ext uri="{FF2B5EF4-FFF2-40B4-BE49-F238E27FC236}">
                <a16:creationId xmlns:a16="http://schemas.microsoft.com/office/drawing/2014/main" id="{47D259A6-AA80-CFE3-6432-7973493A206E}"/>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2412680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EF80-8BEB-DB0D-B7D0-9DBD1FA13C6B}"/>
              </a:ext>
            </a:extLst>
          </p:cNvPr>
          <p:cNvSpPr>
            <a:spLocks noGrp="1"/>
          </p:cNvSpPr>
          <p:nvPr>
            <p:ph type="title"/>
          </p:nvPr>
        </p:nvSpPr>
        <p:spPr/>
        <p:txBody>
          <a:bodyPr/>
          <a:lstStyle/>
          <a:p>
            <a:r>
              <a:rPr lang="en-US" dirty="0"/>
              <a:t>Material Impacts</a:t>
            </a:r>
          </a:p>
        </p:txBody>
      </p:sp>
      <p:sp>
        <p:nvSpPr>
          <p:cNvPr id="3" name="Content Placeholder 2">
            <a:extLst>
              <a:ext uri="{FF2B5EF4-FFF2-40B4-BE49-F238E27FC236}">
                <a16:creationId xmlns:a16="http://schemas.microsoft.com/office/drawing/2014/main" id="{DEA789D7-2888-984F-AD9F-200552B64FB6}"/>
              </a:ext>
            </a:extLst>
          </p:cNvPr>
          <p:cNvSpPr>
            <a:spLocks noGrp="1"/>
          </p:cNvSpPr>
          <p:nvPr>
            <p:ph idx="1"/>
          </p:nvPr>
        </p:nvSpPr>
        <p:spPr/>
        <p:txBody>
          <a:bodyPr>
            <a:normAutofit lnSpcReduction="10000"/>
          </a:bodyPr>
          <a:lstStyle/>
          <a:p>
            <a:r>
              <a:rPr lang="en-US" b="1" dirty="0"/>
              <a:t>Transportation infrastructure</a:t>
            </a:r>
            <a:r>
              <a:rPr lang="en-US" dirty="0"/>
              <a:t> is a defining factor in economic access</a:t>
            </a:r>
          </a:p>
          <a:p>
            <a:pPr lvl="1"/>
            <a:r>
              <a:rPr lang="en-US" dirty="0"/>
              <a:t>Jobs, services, food, education</a:t>
            </a:r>
          </a:p>
          <a:p>
            <a:r>
              <a:rPr lang="en-US" dirty="0"/>
              <a:t>Full access to computing, including PL, has economic implications</a:t>
            </a:r>
          </a:p>
          <a:p>
            <a:r>
              <a:rPr lang="en-US" b="1" dirty="0"/>
              <a:t>Career prospects </a:t>
            </a:r>
            <a:r>
              <a:rPr lang="en-US" dirty="0"/>
              <a:t>are a common motivation for learning to code. If programming languages are not accessible, disabled programmers are cut off from career opportunities</a:t>
            </a:r>
          </a:p>
          <a:p>
            <a:r>
              <a:rPr lang="en-US" dirty="0"/>
              <a:t>Without equitable access to programming, disabled programmers are also less-equipped to make computing </a:t>
            </a:r>
            <a:r>
              <a:rPr lang="en-US" b="1" dirty="0"/>
              <a:t>in other careers</a:t>
            </a:r>
            <a:r>
              <a:rPr lang="en-US" dirty="0"/>
              <a:t> accessible for them, as workers</a:t>
            </a:r>
          </a:p>
        </p:txBody>
      </p:sp>
      <p:sp>
        <p:nvSpPr>
          <p:cNvPr id="4" name="Slide Number Placeholder 3">
            <a:extLst>
              <a:ext uri="{FF2B5EF4-FFF2-40B4-BE49-F238E27FC236}">
                <a16:creationId xmlns:a16="http://schemas.microsoft.com/office/drawing/2014/main" id="{67CA86E3-8DE1-7C5F-4527-4485B008245A}"/>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827834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3D05-988C-EA51-9906-A34BF5CA1EB8}"/>
              </a:ext>
            </a:extLst>
          </p:cNvPr>
          <p:cNvSpPr>
            <a:spLocks noGrp="1"/>
          </p:cNvSpPr>
          <p:nvPr>
            <p:ph type="title"/>
          </p:nvPr>
        </p:nvSpPr>
        <p:spPr/>
        <p:txBody>
          <a:bodyPr/>
          <a:lstStyle/>
          <a:p>
            <a:r>
              <a:rPr lang="en-US" dirty="0"/>
              <a:t>Visibility</a:t>
            </a:r>
          </a:p>
        </p:txBody>
      </p:sp>
      <p:sp>
        <p:nvSpPr>
          <p:cNvPr id="3" name="Content Placeholder 2">
            <a:extLst>
              <a:ext uri="{FF2B5EF4-FFF2-40B4-BE49-F238E27FC236}">
                <a16:creationId xmlns:a16="http://schemas.microsoft.com/office/drawing/2014/main" id="{349F7F4A-EC77-6DA5-8F64-574773DDA111}"/>
              </a:ext>
            </a:extLst>
          </p:cNvPr>
          <p:cNvSpPr>
            <a:spLocks noGrp="1"/>
          </p:cNvSpPr>
          <p:nvPr>
            <p:ph idx="1"/>
          </p:nvPr>
        </p:nvSpPr>
        <p:spPr/>
        <p:txBody>
          <a:bodyPr/>
          <a:lstStyle/>
          <a:p>
            <a:r>
              <a:rPr lang="en-US" dirty="0"/>
              <a:t>Disabled life has an inherent tension between invisibility/visibility</a:t>
            </a:r>
          </a:p>
          <a:p>
            <a:r>
              <a:rPr lang="en-US" b="1" dirty="0"/>
              <a:t>Why Visibility?</a:t>
            </a:r>
            <a:endParaRPr lang="en-US" dirty="0"/>
          </a:p>
          <a:p>
            <a:pPr lvl="1"/>
            <a:r>
              <a:rPr lang="en-US" dirty="0"/>
              <a:t>Enables </a:t>
            </a:r>
            <a:r>
              <a:rPr lang="en-US" b="1" dirty="0"/>
              <a:t>self-advocacy</a:t>
            </a:r>
            <a:r>
              <a:rPr lang="en-US" dirty="0"/>
              <a:t>, which increases chances of needed accommodations</a:t>
            </a:r>
          </a:p>
          <a:p>
            <a:pPr lvl="1"/>
            <a:r>
              <a:rPr lang="en-US" dirty="0"/>
              <a:t>Enables </a:t>
            </a:r>
            <a:r>
              <a:rPr lang="en-US" b="1" dirty="0"/>
              <a:t>community-building</a:t>
            </a:r>
            <a:r>
              <a:rPr lang="en-US" dirty="0"/>
              <a:t>, reducing social isolation</a:t>
            </a:r>
          </a:p>
          <a:p>
            <a:r>
              <a:rPr lang="en-US" b="1" dirty="0"/>
              <a:t>Why Invisibility?</a:t>
            </a:r>
            <a:endParaRPr lang="en-US" dirty="0"/>
          </a:p>
          <a:p>
            <a:pPr lvl="1"/>
            <a:r>
              <a:rPr lang="en-US" dirty="0"/>
              <a:t>Increased visibility means increased risk of visible discrimination, e.g., in housing, education, employment, and in street interactions</a:t>
            </a:r>
          </a:p>
          <a:p>
            <a:pPr lvl="1"/>
            <a:r>
              <a:rPr lang="en-US" dirty="0"/>
              <a:t>Invisibility is often an intentional measure to minimize these risks</a:t>
            </a:r>
          </a:p>
        </p:txBody>
      </p:sp>
      <p:sp>
        <p:nvSpPr>
          <p:cNvPr id="4" name="Slide Number Placeholder 3">
            <a:extLst>
              <a:ext uri="{FF2B5EF4-FFF2-40B4-BE49-F238E27FC236}">
                <a16:creationId xmlns:a16="http://schemas.microsoft.com/office/drawing/2014/main" id="{C2EDBF5D-5A41-EF21-A69E-D94E992EF91C}"/>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2953507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F215-31FE-B551-FF46-4EC5FE8288E9}"/>
              </a:ext>
            </a:extLst>
          </p:cNvPr>
          <p:cNvSpPr>
            <a:spLocks noGrp="1"/>
          </p:cNvSpPr>
          <p:nvPr>
            <p:ph type="title"/>
          </p:nvPr>
        </p:nvSpPr>
        <p:spPr/>
        <p:txBody>
          <a:bodyPr/>
          <a:lstStyle/>
          <a:p>
            <a:r>
              <a:rPr lang="en-US" dirty="0"/>
              <a:t>Disability Spectrum</a:t>
            </a:r>
          </a:p>
        </p:txBody>
      </p:sp>
      <p:sp>
        <p:nvSpPr>
          <p:cNvPr id="3" name="Content Placeholder 2">
            <a:extLst>
              <a:ext uri="{FF2B5EF4-FFF2-40B4-BE49-F238E27FC236}">
                <a16:creationId xmlns:a16="http://schemas.microsoft.com/office/drawing/2014/main" id="{BAF39113-8C7F-41C2-D553-279F4E1C3897}"/>
              </a:ext>
            </a:extLst>
          </p:cNvPr>
          <p:cNvSpPr>
            <a:spLocks noGrp="1"/>
          </p:cNvSpPr>
          <p:nvPr>
            <p:ph idx="1"/>
          </p:nvPr>
        </p:nvSpPr>
        <p:spPr/>
        <p:txBody>
          <a:bodyPr>
            <a:normAutofit lnSpcReduction="10000"/>
          </a:bodyPr>
          <a:lstStyle/>
          <a:p>
            <a:r>
              <a:rPr lang="en-US" dirty="0"/>
              <a:t>A key concept in disability studies is that of disability as a spectrum</a:t>
            </a:r>
          </a:p>
          <a:p>
            <a:pPr lvl="1"/>
            <a:r>
              <a:rPr lang="en-US" dirty="0"/>
              <a:t>A spectrum is not a one-dimensional line between least and most-disabled</a:t>
            </a:r>
          </a:p>
          <a:p>
            <a:pPr lvl="1"/>
            <a:r>
              <a:rPr lang="en-US" i="1" dirty="0"/>
              <a:t>Dynamic disabilities</a:t>
            </a:r>
            <a:r>
              <a:rPr lang="en-US" dirty="0"/>
              <a:t> feature movement across the spectrum depending on time, luck, and circumstance</a:t>
            </a:r>
          </a:p>
          <a:p>
            <a:pPr lvl="1"/>
            <a:r>
              <a:rPr lang="en-US" dirty="0"/>
              <a:t>Spectrum is multidimensional: disability can include physical, sensory, neurodevelopmental, intellectual, and other components</a:t>
            </a:r>
            <a:endParaRPr lang="en-US" b="1" dirty="0"/>
          </a:p>
          <a:p>
            <a:r>
              <a:rPr lang="en-US" b="1" dirty="0"/>
              <a:t>Design Implications: </a:t>
            </a:r>
            <a:r>
              <a:rPr lang="en-US" dirty="0"/>
              <a:t>This fluidity can be used to argue for designs that promote </a:t>
            </a:r>
            <a:r>
              <a:rPr lang="en-US" b="1" dirty="0"/>
              <a:t>social integration</a:t>
            </a:r>
            <a:r>
              <a:rPr lang="en-US" dirty="0"/>
              <a:t> between disabled and abled users. Such approaches need not be</a:t>
            </a:r>
            <a:r>
              <a:rPr lang="en-US" b="1" dirty="0"/>
              <a:t> assimilationist, </a:t>
            </a:r>
            <a:r>
              <a:rPr lang="en-US" dirty="0"/>
              <a:t>i.e., disabled users can retain distinct identity and usage patterns</a:t>
            </a:r>
            <a:endParaRPr lang="en-US" b="1" dirty="0"/>
          </a:p>
        </p:txBody>
      </p:sp>
      <p:sp>
        <p:nvSpPr>
          <p:cNvPr id="4" name="Slide Number Placeholder 3">
            <a:extLst>
              <a:ext uri="{FF2B5EF4-FFF2-40B4-BE49-F238E27FC236}">
                <a16:creationId xmlns:a16="http://schemas.microsoft.com/office/drawing/2014/main" id="{6EACC8E3-676E-CF5F-7888-F3AA49F52D78}"/>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1985934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8310-4B56-36EB-1EA1-69DD765A5E09}"/>
              </a:ext>
            </a:extLst>
          </p:cNvPr>
          <p:cNvSpPr>
            <a:spLocks noGrp="1"/>
          </p:cNvSpPr>
          <p:nvPr>
            <p:ph type="title"/>
          </p:nvPr>
        </p:nvSpPr>
        <p:spPr/>
        <p:txBody>
          <a:bodyPr/>
          <a:lstStyle/>
          <a:p>
            <a:r>
              <a:rPr lang="en-US" dirty="0"/>
              <a:t>Global South Perspectives</a:t>
            </a:r>
          </a:p>
        </p:txBody>
      </p:sp>
      <p:sp>
        <p:nvSpPr>
          <p:cNvPr id="3" name="Content Placeholder 2">
            <a:extLst>
              <a:ext uri="{FF2B5EF4-FFF2-40B4-BE49-F238E27FC236}">
                <a16:creationId xmlns:a16="http://schemas.microsoft.com/office/drawing/2014/main" id="{21232610-D0FE-6B55-C51F-1EBA56210959}"/>
              </a:ext>
            </a:extLst>
          </p:cNvPr>
          <p:cNvSpPr>
            <a:spLocks noGrp="1"/>
          </p:cNvSpPr>
          <p:nvPr>
            <p:ph idx="1"/>
          </p:nvPr>
        </p:nvSpPr>
        <p:spPr/>
        <p:txBody>
          <a:bodyPr/>
          <a:lstStyle/>
          <a:p>
            <a:r>
              <a:rPr lang="en-US" dirty="0"/>
              <a:t>Studies in HCI (but outside PL) have explored differences in design priorities between disabled people of the Global South vs. North</a:t>
            </a:r>
          </a:p>
          <a:p>
            <a:r>
              <a:rPr lang="en-US" b="1" dirty="0"/>
              <a:t>Kenya: </a:t>
            </a:r>
            <a:r>
              <a:rPr lang="en-US" dirty="0"/>
              <a:t>Visually impaired users suggested intelligent traffic lights that blend </a:t>
            </a:r>
            <a:r>
              <a:rPr lang="en-US" i="1" dirty="0"/>
              <a:t>community education </a:t>
            </a:r>
            <a:r>
              <a:rPr lang="en-US" dirty="0"/>
              <a:t>with functional accommodations</a:t>
            </a:r>
          </a:p>
          <a:p>
            <a:r>
              <a:rPr lang="en-US" b="1" dirty="0" err="1"/>
              <a:t>Jordan+Uganda</a:t>
            </a:r>
            <a:r>
              <a:rPr lang="en-US" b="1" dirty="0"/>
              <a:t>:</a:t>
            </a:r>
            <a:r>
              <a:rPr lang="en-US" dirty="0"/>
              <a:t> Prosthetic users highlighted the need to control their visibility to evade social stigma. In particular, it was essential for prosthetics to match wearers’ skin tones</a:t>
            </a:r>
            <a:endParaRPr lang="en-US" b="1" dirty="0"/>
          </a:p>
        </p:txBody>
      </p:sp>
      <p:sp>
        <p:nvSpPr>
          <p:cNvPr id="4" name="Slide Number Placeholder 3">
            <a:extLst>
              <a:ext uri="{FF2B5EF4-FFF2-40B4-BE49-F238E27FC236}">
                <a16:creationId xmlns:a16="http://schemas.microsoft.com/office/drawing/2014/main" id="{892A79F1-D81B-4CC5-CF6D-8BDE14B31B0B}"/>
              </a:ext>
            </a:extLst>
          </p:cNvPr>
          <p:cNvSpPr>
            <a:spLocks noGrp="1"/>
          </p:cNvSpPr>
          <p:nvPr>
            <p:ph type="sldNum" sz="quarter" idx="12"/>
          </p:nvPr>
        </p:nvSpPr>
        <p:spPr/>
        <p:txBody>
          <a:bodyPr/>
          <a:lstStyle/>
          <a:p>
            <a:fld id="{9BF27F29-4B64-4A24-936A-FF41C34C242B}" type="slidenum">
              <a:rPr lang="en-US" smtClean="0"/>
              <a:t>38</a:t>
            </a:fld>
            <a:endParaRPr lang="en-US"/>
          </a:p>
        </p:txBody>
      </p:sp>
      <p:sp>
        <p:nvSpPr>
          <p:cNvPr id="6" name="TextBox 5">
            <a:extLst>
              <a:ext uri="{FF2B5EF4-FFF2-40B4-BE49-F238E27FC236}">
                <a16:creationId xmlns:a16="http://schemas.microsoft.com/office/drawing/2014/main" id="{B03E2E72-A3C9-016B-330F-CCD2C15227DC}"/>
              </a:ext>
            </a:extLst>
          </p:cNvPr>
          <p:cNvSpPr txBox="1"/>
          <p:nvPr/>
        </p:nvSpPr>
        <p:spPr>
          <a:xfrm>
            <a:off x="1154083" y="5869094"/>
            <a:ext cx="10058400" cy="369332"/>
          </a:xfrm>
          <a:prstGeom prst="rect">
            <a:avLst/>
          </a:prstGeom>
          <a:noFill/>
        </p:spPr>
        <p:txBody>
          <a:bodyPr wrap="square">
            <a:spAutoFit/>
          </a:bodyPr>
          <a:lstStyle/>
          <a:p>
            <a:r>
              <a:rPr lang="en-US" b="1" dirty="0"/>
              <a:t>Source: </a:t>
            </a:r>
            <a:r>
              <a:rPr lang="en-US" dirty="0"/>
              <a:t>http://katta.mere.st/wp-content/uploads/2020/03/Individuality-over-function_revised.pdf</a:t>
            </a:r>
          </a:p>
        </p:txBody>
      </p:sp>
    </p:spTree>
    <p:extLst>
      <p:ext uri="{BB962C8B-B14F-4D97-AF65-F5344CB8AC3E}">
        <p14:creationId xmlns:p14="http://schemas.microsoft.com/office/powerpoint/2010/main" val="2439551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D446-3C06-23C1-5CEE-A262F379D94C}"/>
              </a:ext>
            </a:extLst>
          </p:cNvPr>
          <p:cNvSpPr>
            <a:spLocks noGrp="1"/>
          </p:cNvSpPr>
          <p:nvPr>
            <p:ph type="title"/>
          </p:nvPr>
        </p:nvSpPr>
        <p:spPr/>
        <p:txBody>
          <a:bodyPr/>
          <a:lstStyle/>
          <a:p>
            <a:r>
              <a:rPr lang="en-US" dirty="0"/>
              <a:t>Section: Survey of Design Issues</a:t>
            </a:r>
          </a:p>
        </p:txBody>
      </p:sp>
      <p:sp>
        <p:nvSpPr>
          <p:cNvPr id="3" name="Content Placeholder 2">
            <a:extLst>
              <a:ext uri="{FF2B5EF4-FFF2-40B4-BE49-F238E27FC236}">
                <a16:creationId xmlns:a16="http://schemas.microsoft.com/office/drawing/2014/main" id="{B7ED15C5-9FB5-E091-C736-2CFDECD5933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B93533B-7757-827F-3CF3-6309D07E78EB}"/>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89062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0DE6-51B8-AF1A-3EA3-8937632492E5}"/>
              </a:ext>
            </a:extLst>
          </p:cNvPr>
          <p:cNvSpPr>
            <a:spLocks noGrp="1"/>
          </p:cNvSpPr>
          <p:nvPr>
            <p:ph type="title"/>
          </p:nvPr>
        </p:nvSpPr>
        <p:spPr/>
        <p:txBody>
          <a:bodyPr/>
          <a:lstStyle/>
          <a:p>
            <a:r>
              <a:rPr lang="en-US" dirty="0"/>
              <a:t>Ground Rules for Classroom Interactions</a:t>
            </a:r>
          </a:p>
        </p:txBody>
      </p:sp>
      <p:sp>
        <p:nvSpPr>
          <p:cNvPr id="3" name="Content Placeholder 2">
            <a:extLst>
              <a:ext uri="{FF2B5EF4-FFF2-40B4-BE49-F238E27FC236}">
                <a16:creationId xmlns:a16="http://schemas.microsoft.com/office/drawing/2014/main" id="{54115377-216E-9206-35EE-29C4FA4257E0}"/>
              </a:ext>
            </a:extLst>
          </p:cNvPr>
          <p:cNvSpPr>
            <a:spLocks noGrp="1"/>
          </p:cNvSpPr>
          <p:nvPr>
            <p:ph idx="1"/>
          </p:nvPr>
        </p:nvSpPr>
        <p:spPr/>
        <p:txBody>
          <a:bodyPr>
            <a:normAutofit/>
          </a:bodyPr>
          <a:lstStyle/>
          <a:p>
            <a:r>
              <a:rPr lang="en-US" dirty="0"/>
              <a:t>1. If somebody shares a vulnerable personal story, we should respond in a respectful way</a:t>
            </a:r>
          </a:p>
          <a:p>
            <a:r>
              <a:rPr lang="en-US" dirty="0"/>
              <a:t>2. If somebody asks a question that comes off the wrong way, we should assume they are trying to learn</a:t>
            </a:r>
          </a:p>
          <a:p>
            <a:pPr lvl="1"/>
            <a:r>
              <a:rPr lang="en-US" dirty="0"/>
              <a:t>I say this because I notice some students are anxious about asking good, honest questions. This is a learning space where questions are good. </a:t>
            </a:r>
          </a:p>
          <a:p>
            <a:r>
              <a:rPr lang="en-US" b="1" dirty="0"/>
              <a:t>Content note:</a:t>
            </a:r>
            <a:r>
              <a:rPr lang="en-US" dirty="0"/>
              <a:t> I am about to show misogynistic and transphobic content for 1 slide to make a point. The remaining lecture content is unlikely to be triggering, e.g., no direct discussion of traumatic topics</a:t>
            </a:r>
            <a:endParaRPr lang="en-US" b="1" dirty="0"/>
          </a:p>
          <a:p>
            <a:endParaRPr lang="en-US" dirty="0"/>
          </a:p>
        </p:txBody>
      </p:sp>
      <p:sp>
        <p:nvSpPr>
          <p:cNvPr id="4" name="Slide Number Placeholder 3">
            <a:extLst>
              <a:ext uri="{FF2B5EF4-FFF2-40B4-BE49-F238E27FC236}">
                <a16:creationId xmlns:a16="http://schemas.microsoft.com/office/drawing/2014/main" id="{F8096E76-6554-8B6F-DAFB-F6479C83A94B}"/>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3504948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6C28-8803-2C53-230B-7EB735C1E750}"/>
              </a:ext>
            </a:extLst>
          </p:cNvPr>
          <p:cNvSpPr>
            <a:spLocks noGrp="1"/>
          </p:cNvSpPr>
          <p:nvPr>
            <p:ph type="title"/>
          </p:nvPr>
        </p:nvSpPr>
        <p:spPr/>
        <p:txBody>
          <a:bodyPr/>
          <a:lstStyle/>
          <a:p>
            <a:r>
              <a:rPr lang="en-US" dirty="0"/>
              <a:t>Musculoskeletal Issues</a:t>
            </a:r>
          </a:p>
        </p:txBody>
      </p:sp>
      <p:sp>
        <p:nvSpPr>
          <p:cNvPr id="3" name="Content Placeholder 2">
            <a:extLst>
              <a:ext uri="{FF2B5EF4-FFF2-40B4-BE49-F238E27FC236}">
                <a16:creationId xmlns:a16="http://schemas.microsoft.com/office/drawing/2014/main" id="{82A1C695-9A76-4602-F190-EAC5CCC2373D}"/>
              </a:ext>
            </a:extLst>
          </p:cNvPr>
          <p:cNvSpPr>
            <a:spLocks noGrp="1"/>
          </p:cNvSpPr>
          <p:nvPr>
            <p:ph idx="1"/>
          </p:nvPr>
        </p:nvSpPr>
        <p:spPr/>
        <p:txBody>
          <a:bodyPr/>
          <a:lstStyle/>
          <a:p>
            <a:r>
              <a:rPr lang="en-US" b="1" dirty="0"/>
              <a:t>Question: </a:t>
            </a:r>
            <a:r>
              <a:rPr lang="en-US" dirty="0"/>
              <a:t>What is programmers’ greatest occupational hazard for injury and potentially disability?</a:t>
            </a:r>
            <a:endParaRPr lang="en-US" b="1" dirty="0"/>
          </a:p>
        </p:txBody>
      </p:sp>
      <p:sp>
        <p:nvSpPr>
          <p:cNvPr id="4" name="Slide Number Placeholder 3">
            <a:extLst>
              <a:ext uri="{FF2B5EF4-FFF2-40B4-BE49-F238E27FC236}">
                <a16:creationId xmlns:a16="http://schemas.microsoft.com/office/drawing/2014/main" id="{385438FB-CDB6-6D00-ABB4-995AD9178807}"/>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4121607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6C28-8803-2C53-230B-7EB735C1E750}"/>
              </a:ext>
            </a:extLst>
          </p:cNvPr>
          <p:cNvSpPr>
            <a:spLocks noGrp="1"/>
          </p:cNvSpPr>
          <p:nvPr>
            <p:ph type="title"/>
          </p:nvPr>
        </p:nvSpPr>
        <p:spPr/>
        <p:txBody>
          <a:bodyPr/>
          <a:lstStyle/>
          <a:p>
            <a:r>
              <a:rPr lang="en-US" dirty="0"/>
              <a:t>Musculoskeletal Issues</a:t>
            </a:r>
          </a:p>
        </p:txBody>
      </p:sp>
      <p:sp>
        <p:nvSpPr>
          <p:cNvPr id="3" name="Content Placeholder 2">
            <a:extLst>
              <a:ext uri="{FF2B5EF4-FFF2-40B4-BE49-F238E27FC236}">
                <a16:creationId xmlns:a16="http://schemas.microsoft.com/office/drawing/2014/main" id="{82A1C695-9A76-4602-F190-EAC5CCC2373D}"/>
              </a:ext>
            </a:extLst>
          </p:cNvPr>
          <p:cNvSpPr>
            <a:spLocks noGrp="1"/>
          </p:cNvSpPr>
          <p:nvPr>
            <p:ph idx="1"/>
          </p:nvPr>
        </p:nvSpPr>
        <p:spPr/>
        <p:txBody>
          <a:bodyPr/>
          <a:lstStyle/>
          <a:p>
            <a:r>
              <a:rPr lang="en-US" b="1" dirty="0"/>
              <a:t>Question: </a:t>
            </a:r>
            <a:r>
              <a:rPr lang="en-US" dirty="0"/>
              <a:t>What is programmers’ greatest occupational hazard for injury and potentially disability?</a:t>
            </a:r>
          </a:p>
          <a:p>
            <a:r>
              <a:rPr lang="en-US" b="1" dirty="0"/>
              <a:t>Answer: </a:t>
            </a:r>
            <a:r>
              <a:rPr lang="en-US" dirty="0"/>
              <a:t>Repetitive-strain injuries (RSI) including tendinitis, carpal-tunnel syndrome, and others</a:t>
            </a:r>
          </a:p>
          <a:p>
            <a:r>
              <a:rPr lang="en-US" dirty="0"/>
              <a:t>These are injuries to the </a:t>
            </a:r>
            <a:r>
              <a:rPr lang="en-US" b="1" dirty="0"/>
              <a:t>musculoskeletal</a:t>
            </a:r>
            <a:r>
              <a:rPr lang="en-US" dirty="0"/>
              <a:t> system, i.e., the combination of muscles and the skeleton</a:t>
            </a:r>
          </a:p>
          <a:p>
            <a:r>
              <a:rPr lang="en-US" dirty="0"/>
              <a:t>RSIs </a:t>
            </a:r>
            <a:r>
              <a:rPr lang="en-US" b="1" dirty="0"/>
              <a:t>can be</a:t>
            </a:r>
            <a:r>
              <a:rPr lang="en-US" dirty="0"/>
              <a:t> disabilities, and share many design implications with connective-tissue disabilities like Ehlers-Danlos and Marfan</a:t>
            </a:r>
          </a:p>
        </p:txBody>
      </p:sp>
      <p:sp>
        <p:nvSpPr>
          <p:cNvPr id="4" name="Slide Number Placeholder 3">
            <a:extLst>
              <a:ext uri="{FF2B5EF4-FFF2-40B4-BE49-F238E27FC236}">
                <a16:creationId xmlns:a16="http://schemas.microsoft.com/office/drawing/2014/main" id="{1C050C7B-D322-EF91-6D51-ACF43B98D91A}"/>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1133099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B516-82CC-67B7-6A05-3D0246CFE4A4}"/>
              </a:ext>
            </a:extLst>
          </p:cNvPr>
          <p:cNvSpPr>
            <a:spLocks noGrp="1"/>
          </p:cNvSpPr>
          <p:nvPr>
            <p:ph type="title"/>
          </p:nvPr>
        </p:nvSpPr>
        <p:spPr/>
        <p:txBody>
          <a:bodyPr>
            <a:normAutofit/>
          </a:bodyPr>
          <a:lstStyle/>
          <a:p>
            <a:r>
              <a:rPr lang="en-US" sz="4600" dirty="0"/>
              <a:t>Interfaces and Musculoskeletal Conditions</a:t>
            </a:r>
          </a:p>
        </p:txBody>
      </p:sp>
      <p:sp>
        <p:nvSpPr>
          <p:cNvPr id="3" name="Content Placeholder 2">
            <a:extLst>
              <a:ext uri="{FF2B5EF4-FFF2-40B4-BE49-F238E27FC236}">
                <a16:creationId xmlns:a16="http://schemas.microsoft.com/office/drawing/2014/main" id="{9958DA8F-8E71-6466-CF13-C2728AAF7ECB}"/>
              </a:ext>
            </a:extLst>
          </p:cNvPr>
          <p:cNvSpPr>
            <a:spLocks noGrp="1"/>
          </p:cNvSpPr>
          <p:nvPr>
            <p:ph idx="1"/>
          </p:nvPr>
        </p:nvSpPr>
        <p:spPr/>
        <p:txBody>
          <a:bodyPr>
            <a:normAutofit lnSpcReduction="10000"/>
          </a:bodyPr>
          <a:lstStyle/>
          <a:p>
            <a:r>
              <a:rPr lang="en-US" dirty="0"/>
              <a:t>Recall the interface of PLs (input = keyboard, display = editor)</a:t>
            </a:r>
          </a:p>
          <a:p>
            <a:r>
              <a:rPr lang="en-US" dirty="0"/>
              <a:t>Accessibility for musculoskeletal conditions primarily means developing accessible input mechanisms</a:t>
            </a:r>
          </a:p>
          <a:p>
            <a:r>
              <a:rPr lang="en-US" b="1" dirty="0"/>
              <a:t>Keyboard: </a:t>
            </a:r>
            <a:r>
              <a:rPr lang="en-US" dirty="0"/>
              <a:t>Design syntax based on ergonomics of typing</a:t>
            </a:r>
          </a:p>
          <a:p>
            <a:r>
              <a:rPr lang="en-US" b="1" dirty="0"/>
              <a:t>Speech: </a:t>
            </a:r>
            <a:r>
              <a:rPr lang="en-US" dirty="0"/>
              <a:t>Programmers with severe RSI may need to rely entirely on speech-to-text for programming</a:t>
            </a:r>
          </a:p>
          <a:p>
            <a:r>
              <a:rPr lang="en-US" b="1" dirty="0"/>
              <a:t>Mechanical: </a:t>
            </a:r>
            <a:r>
              <a:rPr lang="en-US" dirty="0"/>
              <a:t>Non-speaking programmers with musculoskeletal issues (seen, e.g., in muscular dystrophy) may need custom, low-bandwidth mechanical input devices</a:t>
            </a:r>
            <a:endParaRPr lang="en-US" b="1" dirty="0"/>
          </a:p>
        </p:txBody>
      </p:sp>
      <p:sp>
        <p:nvSpPr>
          <p:cNvPr id="4" name="Slide Number Placeholder 3">
            <a:extLst>
              <a:ext uri="{FF2B5EF4-FFF2-40B4-BE49-F238E27FC236}">
                <a16:creationId xmlns:a16="http://schemas.microsoft.com/office/drawing/2014/main" id="{D67C7A5A-7970-393B-D006-EB1500B217EA}"/>
              </a:ext>
            </a:extLst>
          </p:cNvPr>
          <p:cNvSpPr>
            <a:spLocks noGrp="1"/>
          </p:cNvSpPr>
          <p:nvPr>
            <p:ph type="sldNum" sz="quarter" idx="12"/>
          </p:nvPr>
        </p:nvSpPr>
        <p:spPr/>
        <p:txBody>
          <a:bodyPr/>
          <a:lstStyle/>
          <a:p>
            <a:fld id="{9BF27F29-4B64-4A24-936A-FF41C34C242B}" type="slidenum">
              <a:rPr lang="en-US" smtClean="0"/>
              <a:t>42</a:t>
            </a:fld>
            <a:endParaRPr lang="en-US"/>
          </a:p>
        </p:txBody>
      </p:sp>
      <p:cxnSp>
        <p:nvCxnSpPr>
          <p:cNvPr id="5" name="Connector: Elbow 4">
            <a:extLst>
              <a:ext uri="{FF2B5EF4-FFF2-40B4-BE49-F238E27FC236}">
                <a16:creationId xmlns:a16="http://schemas.microsoft.com/office/drawing/2014/main" id="{994E1A62-275C-F005-2389-796ED28958B2}"/>
              </a:ext>
            </a:extLst>
          </p:cNvPr>
          <p:cNvCxnSpPr>
            <a:cxnSpLocks/>
          </p:cNvCxnSpPr>
          <p:nvPr/>
        </p:nvCxnSpPr>
        <p:spPr>
          <a:xfrm rot="16200000" flipH="1">
            <a:off x="946484" y="4122821"/>
            <a:ext cx="1732548" cy="1552876"/>
          </a:xfrm>
          <a:prstGeom prst="bentConnector3">
            <a:avLst>
              <a:gd name="adj1" fmla="val 95556"/>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927C25C4-DC00-7830-6D9F-536FF670C678}"/>
              </a:ext>
            </a:extLst>
          </p:cNvPr>
          <p:cNvSpPr txBox="1"/>
          <p:nvPr/>
        </p:nvSpPr>
        <p:spPr>
          <a:xfrm>
            <a:off x="1114322" y="5736209"/>
            <a:ext cx="8855053" cy="523220"/>
          </a:xfrm>
          <a:prstGeom prst="rect">
            <a:avLst/>
          </a:prstGeom>
          <a:noFill/>
        </p:spPr>
        <p:txBody>
          <a:bodyPr wrap="none" rtlCol="0">
            <a:spAutoFit/>
          </a:bodyPr>
          <a:lstStyle/>
          <a:p>
            <a:r>
              <a:rPr lang="en-US" sz="2800" b="1" dirty="0"/>
              <a:t>Source:</a:t>
            </a:r>
            <a:r>
              <a:rPr lang="en-US" sz="2800" dirty="0"/>
              <a:t> Researchers in PL Theory who rely on these devices</a:t>
            </a:r>
          </a:p>
        </p:txBody>
      </p:sp>
    </p:spTree>
    <p:extLst>
      <p:ext uri="{BB962C8B-B14F-4D97-AF65-F5344CB8AC3E}">
        <p14:creationId xmlns:p14="http://schemas.microsoft.com/office/powerpoint/2010/main" val="519783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0E55-794A-4B70-CADE-CAA7EFEB90DE}"/>
              </a:ext>
            </a:extLst>
          </p:cNvPr>
          <p:cNvSpPr>
            <a:spLocks noGrp="1"/>
          </p:cNvSpPr>
          <p:nvPr>
            <p:ph type="title"/>
          </p:nvPr>
        </p:nvSpPr>
        <p:spPr/>
        <p:txBody>
          <a:bodyPr/>
          <a:lstStyle/>
          <a:p>
            <a:r>
              <a:rPr lang="en-US" dirty="0"/>
              <a:t>How Does Programming Differ?</a:t>
            </a:r>
          </a:p>
        </p:txBody>
      </p:sp>
      <p:sp>
        <p:nvSpPr>
          <p:cNvPr id="3" name="Content Placeholder 2">
            <a:extLst>
              <a:ext uri="{FF2B5EF4-FFF2-40B4-BE49-F238E27FC236}">
                <a16:creationId xmlns:a16="http://schemas.microsoft.com/office/drawing/2014/main" id="{443FFE3D-DA68-E9B6-3CAA-68CB401DE211}"/>
              </a:ext>
            </a:extLst>
          </p:cNvPr>
          <p:cNvSpPr>
            <a:spLocks noGrp="1"/>
          </p:cNvSpPr>
          <p:nvPr>
            <p:ph idx="1"/>
          </p:nvPr>
        </p:nvSpPr>
        <p:spPr>
          <a:xfrm>
            <a:off x="1097280" y="1845734"/>
            <a:ext cx="10519756" cy="1718348"/>
          </a:xfrm>
        </p:spPr>
        <p:txBody>
          <a:bodyPr/>
          <a:lstStyle/>
          <a:p>
            <a:r>
              <a:rPr lang="en-US" b="1" dirty="0"/>
              <a:t>Discuss:</a:t>
            </a:r>
            <a:r>
              <a:rPr lang="en-US" dirty="0"/>
              <a:t> You are a designer and you want to make programming as ergonomic as possible. For your purposes, how does programming differ from other kinds of typing?</a:t>
            </a:r>
            <a:endParaRPr lang="en-US" b="1" dirty="0"/>
          </a:p>
        </p:txBody>
      </p:sp>
      <p:sp>
        <p:nvSpPr>
          <p:cNvPr id="5" name="TextBox 4">
            <a:extLst>
              <a:ext uri="{FF2B5EF4-FFF2-40B4-BE49-F238E27FC236}">
                <a16:creationId xmlns:a16="http://schemas.microsoft.com/office/drawing/2014/main" id="{339B2E7C-CECC-1706-3596-A25FEC7E1869}"/>
              </a:ext>
            </a:extLst>
          </p:cNvPr>
          <p:cNvSpPr txBox="1"/>
          <p:nvPr/>
        </p:nvSpPr>
        <p:spPr>
          <a:xfrm>
            <a:off x="2305050" y="6431518"/>
            <a:ext cx="8439150" cy="369332"/>
          </a:xfrm>
          <a:prstGeom prst="rect">
            <a:avLst/>
          </a:prstGeom>
          <a:noFill/>
        </p:spPr>
        <p:txBody>
          <a:bodyPr wrap="square">
            <a:spAutoFit/>
          </a:bodyPr>
          <a:lstStyle/>
          <a:p>
            <a:r>
              <a:rPr lang="en-US" dirty="0"/>
              <a:t>https://commons.wikimedia.org/wiki/File:QWERTY_keyboard_diagram.svg</a:t>
            </a:r>
          </a:p>
        </p:txBody>
      </p:sp>
      <p:pic>
        <p:nvPicPr>
          <p:cNvPr id="1026" name="Picture 2">
            <a:extLst>
              <a:ext uri="{FF2B5EF4-FFF2-40B4-BE49-F238E27FC236}">
                <a16:creationId xmlns:a16="http://schemas.microsoft.com/office/drawing/2014/main" id="{7B3F2988-1F15-56FC-A03A-F3FC7E832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25" y="3730956"/>
            <a:ext cx="7620000" cy="24193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F80843B-A6EC-2416-0E96-A784A9F74B61}"/>
              </a:ext>
            </a:extLst>
          </p:cNvPr>
          <p:cNvSpPr>
            <a:spLocks noGrp="1"/>
          </p:cNvSpPr>
          <p:nvPr>
            <p:ph type="sldNum" sz="quarter" idx="12"/>
          </p:nvPr>
        </p:nvSpPr>
        <p:spPr/>
        <p:txBody>
          <a:bodyPr/>
          <a:lstStyle/>
          <a:p>
            <a:fld id="{9BF27F29-4B64-4A24-936A-FF41C34C242B}" type="slidenum">
              <a:rPr lang="en-US" smtClean="0"/>
              <a:t>43</a:t>
            </a:fld>
            <a:endParaRPr lang="en-US"/>
          </a:p>
        </p:txBody>
      </p:sp>
    </p:spTree>
    <p:extLst>
      <p:ext uri="{BB962C8B-B14F-4D97-AF65-F5344CB8AC3E}">
        <p14:creationId xmlns:p14="http://schemas.microsoft.com/office/powerpoint/2010/main" val="4041382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870C2-D63C-CA4C-A551-F085118EE853}"/>
              </a:ext>
            </a:extLst>
          </p:cNvPr>
          <p:cNvSpPr>
            <a:spLocks noGrp="1"/>
          </p:cNvSpPr>
          <p:nvPr>
            <p:ph type="title"/>
          </p:nvPr>
        </p:nvSpPr>
        <p:spPr/>
        <p:txBody>
          <a:bodyPr/>
          <a:lstStyle/>
          <a:p>
            <a:r>
              <a:rPr lang="en-US" dirty="0"/>
              <a:t>Visual Disability and Accessible Output</a:t>
            </a:r>
          </a:p>
        </p:txBody>
      </p:sp>
      <p:sp>
        <p:nvSpPr>
          <p:cNvPr id="3" name="Content Placeholder 2">
            <a:extLst>
              <a:ext uri="{FF2B5EF4-FFF2-40B4-BE49-F238E27FC236}">
                <a16:creationId xmlns:a16="http://schemas.microsoft.com/office/drawing/2014/main" id="{E8597CBD-B2F2-0F0B-72B4-B164CC8E35BD}"/>
              </a:ext>
            </a:extLst>
          </p:cNvPr>
          <p:cNvSpPr>
            <a:spLocks noGrp="1"/>
          </p:cNvSpPr>
          <p:nvPr>
            <p:ph idx="1"/>
          </p:nvPr>
        </p:nvSpPr>
        <p:spPr/>
        <p:txBody>
          <a:bodyPr/>
          <a:lstStyle/>
          <a:p>
            <a:r>
              <a:rPr lang="en-US" dirty="0"/>
              <a:t>In contrast to musculoskeletal disabilities, accessibility support for visually-disabled programmers typically focuses on output</a:t>
            </a:r>
          </a:p>
          <a:p>
            <a:r>
              <a:rPr lang="en-US" b="1" dirty="0"/>
              <a:t>Screen magnifiers </a:t>
            </a:r>
            <a:r>
              <a:rPr lang="en-US" dirty="0"/>
              <a:t>and </a:t>
            </a:r>
            <a:r>
              <a:rPr lang="en-US" b="1" dirty="0"/>
              <a:t>large fonts</a:t>
            </a:r>
            <a:r>
              <a:rPr lang="en-US" dirty="0"/>
              <a:t> are often used within standard UIs for low-sight programmers</a:t>
            </a:r>
          </a:p>
          <a:p>
            <a:r>
              <a:rPr lang="en-US" b="1" dirty="0"/>
              <a:t>Screen readers </a:t>
            </a:r>
            <a:r>
              <a:rPr lang="en-US" dirty="0"/>
              <a:t>convert program text to speech</a:t>
            </a:r>
          </a:p>
          <a:p>
            <a:r>
              <a:rPr lang="en-US" b="1" dirty="0"/>
              <a:t>Tactile syntax</a:t>
            </a:r>
            <a:r>
              <a:rPr lang="en-US" dirty="0"/>
              <a:t> is useful not only for deafblind programmers but for children in mixed-disability environments</a:t>
            </a:r>
          </a:p>
          <a:p>
            <a:r>
              <a:rPr lang="en-US" b="1" dirty="0"/>
              <a:t>Visual </a:t>
            </a:r>
            <a:r>
              <a:rPr lang="en-US" dirty="0"/>
              <a:t>and hybrid-visual syntax need not exclude low-sight coders</a:t>
            </a:r>
          </a:p>
        </p:txBody>
      </p:sp>
      <p:sp>
        <p:nvSpPr>
          <p:cNvPr id="4" name="Slide Number Placeholder 3">
            <a:extLst>
              <a:ext uri="{FF2B5EF4-FFF2-40B4-BE49-F238E27FC236}">
                <a16:creationId xmlns:a16="http://schemas.microsoft.com/office/drawing/2014/main" id="{64336E22-86B8-958C-7E77-C77E5DAF488D}"/>
              </a:ext>
            </a:extLst>
          </p:cNvPr>
          <p:cNvSpPr>
            <a:spLocks noGrp="1"/>
          </p:cNvSpPr>
          <p:nvPr>
            <p:ph type="sldNum" sz="quarter" idx="12"/>
          </p:nvPr>
        </p:nvSpPr>
        <p:spPr/>
        <p:txBody>
          <a:bodyPr/>
          <a:lstStyle/>
          <a:p>
            <a:fld id="{9BF27F29-4B64-4A24-936A-FF41C34C242B}" type="slidenum">
              <a:rPr lang="en-US" smtClean="0"/>
              <a:t>44</a:t>
            </a:fld>
            <a:endParaRPr lang="en-US"/>
          </a:p>
        </p:txBody>
      </p:sp>
    </p:spTree>
    <p:extLst>
      <p:ext uri="{BB962C8B-B14F-4D97-AF65-F5344CB8AC3E}">
        <p14:creationId xmlns:p14="http://schemas.microsoft.com/office/powerpoint/2010/main" val="28790359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Activity: </a:t>
            </a:r>
            <a:r>
              <a:rPr lang="en-US" dirty="0"/>
              <a:t>All students except two, close your eyes. </a:t>
            </a:r>
            <a:br>
              <a:rPr lang="en-US" dirty="0"/>
            </a:br>
            <a:r>
              <a:rPr lang="en-US" dirty="0"/>
              <a:t>Two students: read code aloud</a:t>
            </a:r>
            <a:endParaRPr lang="en-US" b="1" dirty="0"/>
          </a:p>
        </p:txBody>
      </p:sp>
      <p:sp>
        <p:nvSpPr>
          <p:cNvPr id="4" name="Slide Number Placeholder 3">
            <a:extLst>
              <a:ext uri="{FF2B5EF4-FFF2-40B4-BE49-F238E27FC236}">
                <a16:creationId xmlns:a16="http://schemas.microsoft.com/office/drawing/2014/main" id="{05457A10-C687-37D4-3319-E6F2EBC364E3}"/>
              </a:ext>
            </a:extLst>
          </p:cNvPr>
          <p:cNvSpPr>
            <a:spLocks noGrp="1"/>
          </p:cNvSpPr>
          <p:nvPr>
            <p:ph type="sldNum" sz="quarter" idx="12"/>
          </p:nvPr>
        </p:nvSpPr>
        <p:spPr/>
        <p:txBody>
          <a:bodyPr/>
          <a:lstStyle/>
          <a:p>
            <a:fld id="{9BF27F29-4B64-4A24-936A-FF41C34C242B}" type="slidenum">
              <a:rPr lang="en-US" smtClean="0"/>
              <a:t>45</a:t>
            </a:fld>
            <a:endParaRPr lang="en-US"/>
          </a:p>
        </p:txBody>
      </p:sp>
    </p:spTree>
    <p:extLst>
      <p:ext uri="{BB962C8B-B14F-4D97-AF65-F5344CB8AC3E}">
        <p14:creationId xmlns:p14="http://schemas.microsoft.com/office/powerpoint/2010/main" val="18075385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Activity: </a:t>
            </a:r>
            <a:r>
              <a:rPr lang="en-US" dirty="0"/>
              <a:t>All students except two, close your eyes. </a:t>
            </a:r>
            <a:br>
              <a:rPr lang="en-US" dirty="0"/>
            </a:br>
            <a:r>
              <a:rPr lang="en-US" dirty="0"/>
              <a:t>Two students: read code aloud</a:t>
            </a:r>
            <a:endParaRPr lang="en-US" b="1" dirty="0"/>
          </a:p>
        </p:txBody>
      </p:sp>
      <p:sp>
        <p:nvSpPr>
          <p:cNvPr id="7" name="TextBox 6">
            <a:extLst>
              <a:ext uri="{FF2B5EF4-FFF2-40B4-BE49-F238E27FC236}">
                <a16:creationId xmlns:a16="http://schemas.microsoft.com/office/drawing/2014/main" id="{B8B994DB-EFB3-B2F9-809B-D0437835C90F}"/>
              </a:ext>
            </a:extLst>
          </p:cNvPr>
          <p:cNvSpPr txBox="1"/>
          <p:nvPr/>
        </p:nvSpPr>
        <p:spPr>
          <a:xfrm>
            <a:off x="3552825" y="2633230"/>
            <a:ext cx="2543175"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a:latin typeface="Consolas" panose="020B0609020204030204" pitchFamily="49" charset="0"/>
              </a:rPr>
              <a:t>      S2</a:t>
            </a:r>
            <a:endParaRPr lang="en-US" sz="2800" dirty="0">
              <a:latin typeface="Consolas" panose="020B0609020204030204" pitchFamily="49" charset="0"/>
            </a:endParaRPr>
          </a:p>
          <a:p>
            <a:r>
              <a:rPr lang="en-US" sz="2800" dirty="0">
                <a:latin typeface="Consolas" panose="020B0609020204030204" pitchFamily="49" charset="0"/>
              </a:rPr>
              <a:t>    else: </a:t>
            </a:r>
          </a:p>
          <a:p>
            <a:r>
              <a:rPr lang="en-US" sz="2800" dirty="0">
                <a:latin typeface="Consolas" panose="020B0609020204030204" pitchFamily="49" charset="0"/>
              </a:rPr>
              <a:t>      S3</a:t>
            </a:r>
          </a:p>
        </p:txBody>
      </p:sp>
      <p:sp>
        <p:nvSpPr>
          <p:cNvPr id="9" name="TextBox 8">
            <a:extLst>
              <a:ext uri="{FF2B5EF4-FFF2-40B4-BE49-F238E27FC236}">
                <a16:creationId xmlns:a16="http://schemas.microsoft.com/office/drawing/2014/main" id="{9B3CB1EB-3A29-C69A-FAA2-A28D8370B260}"/>
              </a:ext>
            </a:extLst>
          </p:cNvPr>
          <p:cNvSpPr txBox="1"/>
          <p:nvPr/>
        </p:nvSpPr>
        <p:spPr>
          <a:xfrm>
            <a:off x="7158039" y="2633230"/>
            <a:ext cx="2424111"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dirty="0">
                <a:latin typeface="Consolas" panose="020B0609020204030204" pitchFamily="49" charset="0"/>
              </a:rPr>
              <a:t>    S2</a:t>
            </a:r>
          </a:p>
          <a:p>
            <a:r>
              <a:rPr lang="en-US" sz="2800" dirty="0">
                <a:latin typeface="Consolas" panose="020B0609020204030204" pitchFamily="49" charset="0"/>
              </a:rPr>
              <a:t>else:</a:t>
            </a:r>
          </a:p>
          <a:p>
            <a:r>
              <a:rPr lang="en-US" sz="2800" dirty="0">
                <a:latin typeface="Consolas" panose="020B0609020204030204" pitchFamily="49" charset="0"/>
              </a:rPr>
              <a:t>  S3</a:t>
            </a:r>
          </a:p>
        </p:txBody>
      </p:sp>
      <p:sp>
        <p:nvSpPr>
          <p:cNvPr id="10" name="Content Placeholder 2">
            <a:extLst>
              <a:ext uri="{FF2B5EF4-FFF2-40B4-BE49-F238E27FC236}">
                <a16:creationId xmlns:a16="http://schemas.microsoft.com/office/drawing/2014/main" id="{12F4BB14-1E24-BFC0-6B00-56D692CE5AE3}"/>
              </a:ext>
            </a:extLst>
          </p:cNvPr>
          <p:cNvSpPr txBox="1">
            <a:spLocks/>
          </p:cNvSpPr>
          <p:nvPr/>
        </p:nvSpPr>
        <p:spPr>
          <a:xfrm>
            <a:off x="1097279" y="5310886"/>
            <a:ext cx="10875645" cy="6065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Discuss: </a:t>
            </a:r>
            <a:r>
              <a:rPr lang="en-US" dirty="0"/>
              <a:t>What did you notice?</a:t>
            </a:r>
            <a:endParaRPr lang="en-US" b="1" dirty="0"/>
          </a:p>
        </p:txBody>
      </p:sp>
      <p:sp>
        <p:nvSpPr>
          <p:cNvPr id="4" name="Slide Number Placeholder 3">
            <a:extLst>
              <a:ext uri="{FF2B5EF4-FFF2-40B4-BE49-F238E27FC236}">
                <a16:creationId xmlns:a16="http://schemas.microsoft.com/office/drawing/2014/main" id="{C496C1A9-95AE-F120-00A3-E6559EE2DAB6}"/>
              </a:ext>
            </a:extLst>
          </p:cNvPr>
          <p:cNvSpPr>
            <a:spLocks noGrp="1"/>
          </p:cNvSpPr>
          <p:nvPr>
            <p:ph type="sldNum" sz="quarter" idx="12"/>
          </p:nvPr>
        </p:nvSpPr>
        <p:spPr/>
        <p:txBody>
          <a:bodyPr/>
          <a:lstStyle/>
          <a:p>
            <a:fld id="{9BF27F29-4B64-4A24-936A-FF41C34C242B}" type="slidenum">
              <a:rPr lang="en-US" smtClean="0"/>
              <a:t>46</a:t>
            </a:fld>
            <a:endParaRPr lang="en-US"/>
          </a:p>
        </p:txBody>
      </p:sp>
    </p:spTree>
    <p:extLst>
      <p:ext uri="{BB962C8B-B14F-4D97-AF65-F5344CB8AC3E}">
        <p14:creationId xmlns:p14="http://schemas.microsoft.com/office/powerpoint/2010/main" val="1425866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Discuss: </a:t>
            </a:r>
            <a:r>
              <a:rPr lang="en-US" dirty="0"/>
              <a:t>What are the limitations of the following solution?</a:t>
            </a:r>
            <a:endParaRPr lang="en-US" b="1" dirty="0"/>
          </a:p>
        </p:txBody>
      </p:sp>
      <p:sp>
        <p:nvSpPr>
          <p:cNvPr id="7" name="TextBox 6">
            <a:extLst>
              <a:ext uri="{FF2B5EF4-FFF2-40B4-BE49-F238E27FC236}">
                <a16:creationId xmlns:a16="http://schemas.microsoft.com/office/drawing/2014/main" id="{B8B994DB-EFB3-B2F9-809B-D0437835C90F}"/>
              </a:ext>
            </a:extLst>
          </p:cNvPr>
          <p:cNvSpPr txBox="1"/>
          <p:nvPr/>
        </p:nvSpPr>
        <p:spPr>
          <a:xfrm>
            <a:off x="1821179" y="2852305"/>
            <a:ext cx="2543175"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dirty="0">
                <a:latin typeface="Consolas" panose="020B0609020204030204" pitchFamily="49" charset="0"/>
              </a:rPr>
              <a:t>      S2</a:t>
            </a:r>
          </a:p>
          <a:p>
            <a:r>
              <a:rPr lang="en-US" sz="2800" dirty="0">
                <a:latin typeface="Consolas" panose="020B0609020204030204" pitchFamily="49" charset="0"/>
              </a:rPr>
              <a:t>    else: </a:t>
            </a:r>
          </a:p>
          <a:p>
            <a:r>
              <a:rPr lang="en-US" sz="2800" dirty="0">
                <a:latin typeface="Consolas" panose="020B0609020204030204" pitchFamily="49" charset="0"/>
              </a:rPr>
              <a:t>      S3</a:t>
            </a:r>
          </a:p>
        </p:txBody>
      </p:sp>
      <p:sp>
        <p:nvSpPr>
          <p:cNvPr id="4" name="TextBox 3">
            <a:extLst>
              <a:ext uri="{FF2B5EF4-FFF2-40B4-BE49-F238E27FC236}">
                <a16:creationId xmlns:a16="http://schemas.microsoft.com/office/drawing/2014/main" id="{ABB57972-5BA7-4A93-9978-660EB314401B}"/>
              </a:ext>
            </a:extLst>
          </p:cNvPr>
          <p:cNvSpPr txBox="1"/>
          <p:nvPr/>
        </p:nvSpPr>
        <p:spPr>
          <a:xfrm>
            <a:off x="6821804" y="2852305"/>
            <a:ext cx="3549017" cy="3539430"/>
          </a:xfrm>
          <a:prstGeom prst="rect">
            <a:avLst/>
          </a:prstGeom>
          <a:noFill/>
        </p:spPr>
        <p:txBody>
          <a:bodyPr wrap="square">
            <a:spAutoFit/>
          </a:bodyPr>
          <a:lstStyle/>
          <a:p>
            <a:r>
              <a:rPr lang="en-US" sz="2800" dirty="0">
                <a:latin typeface="Consolas" panose="020B0609020204030204" pitchFamily="49" charset="0"/>
              </a:rPr>
              <a:t>if B1 begin</a:t>
            </a:r>
          </a:p>
          <a:p>
            <a:r>
              <a:rPr lang="en-US" sz="2800" dirty="0">
                <a:latin typeface="Consolas" panose="020B0609020204030204" pitchFamily="49" charset="0"/>
              </a:rPr>
              <a:t>    S1</a:t>
            </a:r>
          </a:p>
          <a:p>
            <a:r>
              <a:rPr lang="en-US" sz="2800" dirty="0">
                <a:latin typeface="Consolas" panose="020B0609020204030204" pitchFamily="49" charset="0"/>
              </a:rPr>
              <a:t>    if B2 begin</a:t>
            </a:r>
          </a:p>
          <a:p>
            <a:r>
              <a:rPr lang="en-US" sz="2800" dirty="0">
                <a:latin typeface="Consolas" panose="020B0609020204030204" pitchFamily="49" charset="0"/>
              </a:rPr>
              <a:t>      S2</a:t>
            </a:r>
          </a:p>
          <a:p>
            <a:r>
              <a:rPr lang="en-US" sz="2800" dirty="0">
                <a:latin typeface="Consolas" panose="020B0609020204030204" pitchFamily="49" charset="0"/>
              </a:rPr>
              <a:t>    else </a:t>
            </a:r>
          </a:p>
          <a:p>
            <a:r>
              <a:rPr lang="en-US" sz="2800" dirty="0">
                <a:latin typeface="Consolas" panose="020B0609020204030204" pitchFamily="49" charset="0"/>
              </a:rPr>
              <a:t>      S3</a:t>
            </a:r>
          </a:p>
          <a:p>
            <a:r>
              <a:rPr lang="en-US" sz="2800" dirty="0">
                <a:latin typeface="Consolas" panose="020B0609020204030204" pitchFamily="49" charset="0"/>
              </a:rPr>
              <a:t>    end</a:t>
            </a:r>
          </a:p>
          <a:p>
            <a:r>
              <a:rPr lang="en-US" sz="2800" dirty="0">
                <a:latin typeface="Consolas" panose="020B0609020204030204" pitchFamily="49" charset="0"/>
              </a:rPr>
              <a:t>end</a:t>
            </a:r>
          </a:p>
        </p:txBody>
      </p:sp>
      <p:cxnSp>
        <p:nvCxnSpPr>
          <p:cNvPr id="6" name="Straight Arrow Connector 5">
            <a:extLst>
              <a:ext uri="{FF2B5EF4-FFF2-40B4-BE49-F238E27FC236}">
                <a16:creationId xmlns:a16="http://schemas.microsoft.com/office/drawing/2014/main" id="{D3649C6B-C2D2-BA8F-3B5D-67FED677D32D}"/>
              </a:ext>
            </a:extLst>
          </p:cNvPr>
          <p:cNvCxnSpPr/>
          <p:nvPr/>
        </p:nvCxnSpPr>
        <p:spPr>
          <a:xfrm>
            <a:off x="4438650" y="4067175"/>
            <a:ext cx="209645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 name="Slide Number Placeholder 4">
            <a:extLst>
              <a:ext uri="{FF2B5EF4-FFF2-40B4-BE49-F238E27FC236}">
                <a16:creationId xmlns:a16="http://schemas.microsoft.com/office/drawing/2014/main" id="{ED4B3567-CA92-9D5E-F422-0CE344EB55BF}"/>
              </a:ext>
            </a:extLst>
          </p:cNvPr>
          <p:cNvSpPr>
            <a:spLocks noGrp="1"/>
          </p:cNvSpPr>
          <p:nvPr>
            <p:ph type="sldNum" sz="quarter" idx="12"/>
          </p:nvPr>
        </p:nvSpPr>
        <p:spPr/>
        <p:txBody>
          <a:bodyPr/>
          <a:lstStyle/>
          <a:p>
            <a:fld id="{9BF27F29-4B64-4A24-936A-FF41C34C242B}" type="slidenum">
              <a:rPr lang="en-US" smtClean="0"/>
              <a:t>47</a:t>
            </a:fld>
            <a:endParaRPr lang="en-US"/>
          </a:p>
        </p:txBody>
      </p:sp>
    </p:spTree>
    <p:extLst>
      <p:ext uri="{BB962C8B-B14F-4D97-AF65-F5344CB8AC3E}">
        <p14:creationId xmlns:p14="http://schemas.microsoft.com/office/powerpoint/2010/main" val="10139348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2E07-960C-3553-AF0E-65FB5C27E906}"/>
              </a:ext>
            </a:extLst>
          </p:cNvPr>
          <p:cNvSpPr>
            <a:spLocks noGrp="1"/>
          </p:cNvSpPr>
          <p:nvPr>
            <p:ph type="title"/>
          </p:nvPr>
        </p:nvSpPr>
        <p:spPr/>
        <p:txBody>
          <a:bodyPr/>
          <a:lstStyle/>
          <a:p>
            <a:r>
              <a:rPr lang="en-US" b="1" dirty="0"/>
              <a:t>Issue 2: </a:t>
            </a:r>
            <a:r>
              <a:rPr lang="en-US" dirty="0"/>
              <a:t>Text-to-Speech Ambiguity</a:t>
            </a:r>
            <a:endParaRPr lang="en-US" b="1" dirty="0"/>
          </a:p>
        </p:txBody>
      </p:sp>
      <p:sp>
        <p:nvSpPr>
          <p:cNvPr id="3" name="Content Placeholder 2">
            <a:extLst>
              <a:ext uri="{FF2B5EF4-FFF2-40B4-BE49-F238E27FC236}">
                <a16:creationId xmlns:a16="http://schemas.microsoft.com/office/drawing/2014/main" id="{C258A966-52CC-D116-7700-7C8C0FA778B6}"/>
              </a:ext>
            </a:extLst>
          </p:cNvPr>
          <p:cNvSpPr>
            <a:spLocks noGrp="1"/>
          </p:cNvSpPr>
          <p:nvPr>
            <p:ph idx="1"/>
          </p:nvPr>
        </p:nvSpPr>
        <p:spPr/>
        <p:txBody>
          <a:bodyPr/>
          <a:lstStyle/>
          <a:p>
            <a:r>
              <a:rPr lang="en-US" b="1" dirty="0"/>
              <a:t>Question:</a:t>
            </a:r>
            <a:r>
              <a:rPr lang="en-US" dirty="0"/>
              <a:t> If I am reading a program aloud to you and I make the sound “too,” what program am I speaking of? </a:t>
            </a:r>
            <a:endParaRPr lang="en-US" b="1" dirty="0"/>
          </a:p>
        </p:txBody>
      </p:sp>
      <p:sp>
        <p:nvSpPr>
          <p:cNvPr id="4" name="Slide Number Placeholder 3">
            <a:extLst>
              <a:ext uri="{FF2B5EF4-FFF2-40B4-BE49-F238E27FC236}">
                <a16:creationId xmlns:a16="http://schemas.microsoft.com/office/drawing/2014/main" id="{A990E9A9-358E-3213-C0B0-EA5D8A294D37}"/>
              </a:ext>
            </a:extLst>
          </p:cNvPr>
          <p:cNvSpPr>
            <a:spLocks noGrp="1"/>
          </p:cNvSpPr>
          <p:nvPr>
            <p:ph type="sldNum" sz="quarter" idx="12"/>
          </p:nvPr>
        </p:nvSpPr>
        <p:spPr/>
        <p:txBody>
          <a:bodyPr/>
          <a:lstStyle/>
          <a:p>
            <a:fld id="{9BF27F29-4B64-4A24-936A-FF41C34C242B}" type="slidenum">
              <a:rPr lang="en-US" smtClean="0"/>
              <a:t>48</a:t>
            </a:fld>
            <a:endParaRPr lang="en-US"/>
          </a:p>
        </p:txBody>
      </p:sp>
    </p:spTree>
    <p:extLst>
      <p:ext uri="{BB962C8B-B14F-4D97-AF65-F5344CB8AC3E}">
        <p14:creationId xmlns:p14="http://schemas.microsoft.com/office/powerpoint/2010/main" val="18227373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2E07-960C-3553-AF0E-65FB5C27E906}"/>
              </a:ext>
            </a:extLst>
          </p:cNvPr>
          <p:cNvSpPr>
            <a:spLocks noGrp="1"/>
          </p:cNvSpPr>
          <p:nvPr>
            <p:ph type="title"/>
          </p:nvPr>
        </p:nvSpPr>
        <p:spPr/>
        <p:txBody>
          <a:bodyPr/>
          <a:lstStyle/>
          <a:p>
            <a:r>
              <a:rPr lang="en-US" b="1" dirty="0"/>
              <a:t>Issue 2: </a:t>
            </a:r>
            <a:r>
              <a:rPr lang="en-US" dirty="0"/>
              <a:t>Text-to-Speech Ambiguity</a:t>
            </a:r>
            <a:endParaRPr lang="en-US" b="1" dirty="0"/>
          </a:p>
        </p:txBody>
      </p:sp>
      <p:sp>
        <p:nvSpPr>
          <p:cNvPr id="3" name="Content Placeholder 2">
            <a:extLst>
              <a:ext uri="{FF2B5EF4-FFF2-40B4-BE49-F238E27FC236}">
                <a16:creationId xmlns:a16="http://schemas.microsoft.com/office/drawing/2014/main" id="{C258A966-52CC-D116-7700-7C8C0FA778B6}"/>
              </a:ext>
            </a:extLst>
          </p:cNvPr>
          <p:cNvSpPr>
            <a:spLocks noGrp="1"/>
          </p:cNvSpPr>
          <p:nvPr>
            <p:ph idx="1"/>
          </p:nvPr>
        </p:nvSpPr>
        <p:spPr/>
        <p:txBody>
          <a:bodyPr>
            <a:normAutofit/>
          </a:bodyPr>
          <a:lstStyle/>
          <a:p>
            <a:r>
              <a:rPr lang="en-US" b="1" dirty="0"/>
              <a:t>Question:</a:t>
            </a:r>
            <a:r>
              <a:rPr lang="en-US" dirty="0"/>
              <a:t> If I am reading a program aloud to you and I make the sound “too,” what program am I speaking of? </a:t>
            </a:r>
          </a:p>
          <a:p>
            <a:r>
              <a:rPr lang="en-US" b="1" dirty="0"/>
              <a:t>Answers:</a:t>
            </a:r>
            <a:endParaRPr lang="en-US" dirty="0"/>
          </a:p>
          <a:p>
            <a:pPr lvl="1"/>
            <a:r>
              <a:rPr lang="en-US" dirty="0"/>
              <a:t>2</a:t>
            </a:r>
          </a:p>
          <a:p>
            <a:pPr lvl="1"/>
            <a:r>
              <a:rPr lang="en-US" dirty="0"/>
              <a:t>2.0</a:t>
            </a:r>
          </a:p>
          <a:p>
            <a:pPr lvl="1"/>
            <a:r>
              <a:rPr lang="en-US" dirty="0"/>
              <a:t>“2”</a:t>
            </a:r>
          </a:p>
          <a:p>
            <a:pPr lvl="1"/>
            <a:r>
              <a:rPr lang="en-US" dirty="0"/>
              <a:t>‘2’</a:t>
            </a:r>
          </a:p>
          <a:p>
            <a:pPr lvl="1"/>
            <a:endParaRPr lang="en-US" dirty="0"/>
          </a:p>
          <a:p>
            <a:pPr lvl="1"/>
            <a:endParaRPr lang="en-US" dirty="0"/>
          </a:p>
        </p:txBody>
      </p:sp>
      <p:sp>
        <p:nvSpPr>
          <p:cNvPr id="5" name="Content Placeholder 2">
            <a:extLst>
              <a:ext uri="{FF2B5EF4-FFF2-40B4-BE49-F238E27FC236}">
                <a16:creationId xmlns:a16="http://schemas.microsoft.com/office/drawing/2014/main" id="{18D8D7BB-C581-DD8F-6C43-BD5B070E2C7A}"/>
              </a:ext>
            </a:extLst>
          </p:cNvPr>
          <p:cNvSpPr txBox="1">
            <a:spLocks/>
          </p:cNvSpPr>
          <p:nvPr/>
        </p:nvSpPr>
        <p:spPr>
          <a:xfrm>
            <a:off x="4078605"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too</a:t>
            </a:r>
          </a:p>
          <a:p>
            <a:pPr lvl="1"/>
            <a:r>
              <a:rPr lang="en-US" dirty="0"/>
              <a:t>“too” </a:t>
            </a:r>
          </a:p>
          <a:p>
            <a:pPr lvl="1"/>
            <a:r>
              <a:rPr lang="en-US" dirty="0"/>
              <a:t>Too</a:t>
            </a:r>
          </a:p>
          <a:p>
            <a:pPr lvl="1"/>
            <a:r>
              <a:rPr lang="en-US" dirty="0"/>
              <a:t>“Too”</a:t>
            </a:r>
          </a:p>
          <a:p>
            <a:pPr lvl="1"/>
            <a:endParaRPr lang="en-US" dirty="0"/>
          </a:p>
        </p:txBody>
      </p:sp>
      <p:sp>
        <p:nvSpPr>
          <p:cNvPr id="6" name="Content Placeholder 2">
            <a:extLst>
              <a:ext uri="{FF2B5EF4-FFF2-40B4-BE49-F238E27FC236}">
                <a16:creationId xmlns:a16="http://schemas.microsoft.com/office/drawing/2014/main" id="{45732E5A-A78E-95A4-2971-E69E8D722E89}"/>
              </a:ext>
            </a:extLst>
          </p:cNvPr>
          <p:cNvSpPr txBox="1">
            <a:spLocks/>
          </p:cNvSpPr>
          <p:nvPr/>
        </p:nvSpPr>
        <p:spPr>
          <a:xfrm>
            <a:off x="545973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to</a:t>
            </a:r>
          </a:p>
          <a:p>
            <a:pPr lvl="1"/>
            <a:r>
              <a:rPr lang="en-US" dirty="0"/>
              <a:t>“to” </a:t>
            </a:r>
          </a:p>
          <a:p>
            <a:pPr lvl="1"/>
            <a:r>
              <a:rPr lang="en-US" dirty="0"/>
              <a:t>To</a:t>
            </a:r>
          </a:p>
          <a:p>
            <a:pPr lvl="1"/>
            <a:r>
              <a:rPr lang="en-US" dirty="0"/>
              <a:t>“To”</a:t>
            </a:r>
          </a:p>
          <a:p>
            <a:pPr lvl="1"/>
            <a:endParaRPr lang="en-US" dirty="0"/>
          </a:p>
        </p:txBody>
      </p:sp>
      <p:sp>
        <p:nvSpPr>
          <p:cNvPr id="7" name="Content Placeholder 2">
            <a:extLst>
              <a:ext uri="{FF2B5EF4-FFF2-40B4-BE49-F238E27FC236}">
                <a16:creationId xmlns:a16="http://schemas.microsoft.com/office/drawing/2014/main" id="{03C490DC-00FF-30C5-03C6-E9ADBE4485D6}"/>
              </a:ext>
            </a:extLst>
          </p:cNvPr>
          <p:cNvSpPr txBox="1">
            <a:spLocks/>
          </p:cNvSpPr>
          <p:nvPr/>
        </p:nvSpPr>
        <p:spPr>
          <a:xfrm>
            <a:off x="655701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err="1"/>
              <a:t>tu</a:t>
            </a:r>
            <a:endParaRPr lang="en-US" dirty="0"/>
          </a:p>
          <a:p>
            <a:pPr lvl="1"/>
            <a:r>
              <a:rPr lang="en-US" dirty="0"/>
              <a:t>“</a:t>
            </a:r>
            <a:r>
              <a:rPr lang="en-US" dirty="0" err="1"/>
              <a:t>tu</a:t>
            </a:r>
            <a:r>
              <a:rPr lang="en-US" dirty="0"/>
              <a:t>” </a:t>
            </a:r>
          </a:p>
          <a:p>
            <a:pPr lvl="1"/>
            <a:r>
              <a:rPr lang="en-US" dirty="0"/>
              <a:t>Tu</a:t>
            </a:r>
          </a:p>
          <a:p>
            <a:pPr lvl="1"/>
            <a:r>
              <a:rPr lang="en-US" dirty="0"/>
              <a:t>“Tu”</a:t>
            </a:r>
          </a:p>
          <a:p>
            <a:pPr lvl="1"/>
            <a:endParaRPr lang="en-US" dirty="0"/>
          </a:p>
        </p:txBody>
      </p:sp>
      <p:sp>
        <p:nvSpPr>
          <p:cNvPr id="8" name="Content Placeholder 2">
            <a:extLst>
              <a:ext uri="{FF2B5EF4-FFF2-40B4-BE49-F238E27FC236}">
                <a16:creationId xmlns:a16="http://schemas.microsoft.com/office/drawing/2014/main" id="{3708FBAF-E217-4898-5F8C-C6F257041795}"/>
              </a:ext>
            </a:extLst>
          </p:cNvPr>
          <p:cNvSpPr txBox="1">
            <a:spLocks/>
          </p:cNvSpPr>
          <p:nvPr/>
        </p:nvSpPr>
        <p:spPr>
          <a:xfrm>
            <a:off x="7907655" y="3248025"/>
            <a:ext cx="1503045" cy="189547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-&gt;</a:t>
            </a:r>
          </a:p>
          <a:p>
            <a:pPr lvl="1"/>
            <a:r>
              <a:rPr lang="en-US" dirty="0"/>
              <a:t>..</a:t>
            </a:r>
          </a:p>
          <a:p>
            <a:pPr lvl="1"/>
            <a:r>
              <a:rPr lang="en-US" dirty="0"/>
              <a:t>..=</a:t>
            </a:r>
          </a:p>
          <a:p>
            <a:pPr lvl="1"/>
            <a:r>
              <a:rPr lang="en-US" dirty="0"/>
              <a:t>,</a:t>
            </a:r>
          </a:p>
          <a:p>
            <a:pPr lvl="1"/>
            <a:r>
              <a:rPr lang="en-US" dirty="0"/>
              <a:t>-- </a:t>
            </a:r>
          </a:p>
        </p:txBody>
      </p:sp>
      <p:sp>
        <p:nvSpPr>
          <p:cNvPr id="15" name="Content Placeholder 2">
            <a:extLst>
              <a:ext uri="{FF2B5EF4-FFF2-40B4-BE49-F238E27FC236}">
                <a16:creationId xmlns:a16="http://schemas.microsoft.com/office/drawing/2014/main" id="{43560BBD-D4B6-7C24-94BE-F33CC1DD015D}"/>
              </a:ext>
            </a:extLst>
          </p:cNvPr>
          <p:cNvSpPr txBox="1">
            <a:spLocks/>
          </p:cNvSpPr>
          <p:nvPr/>
        </p:nvSpPr>
        <p:spPr>
          <a:xfrm>
            <a:off x="265176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two</a:t>
            </a:r>
          </a:p>
          <a:p>
            <a:pPr lvl="1"/>
            <a:r>
              <a:rPr lang="en-US" dirty="0"/>
              <a:t>“two” </a:t>
            </a:r>
          </a:p>
          <a:p>
            <a:pPr lvl="1"/>
            <a:r>
              <a:rPr lang="en-US" dirty="0"/>
              <a:t>Two</a:t>
            </a:r>
          </a:p>
          <a:p>
            <a:pPr lvl="1"/>
            <a:r>
              <a:rPr lang="en-US" dirty="0"/>
              <a:t>“Two”</a:t>
            </a:r>
          </a:p>
          <a:p>
            <a:pPr lvl="1"/>
            <a:endParaRPr lang="en-US" dirty="0"/>
          </a:p>
        </p:txBody>
      </p:sp>
      <p:sp>
        <p:nvSpPr>
          <p:cNvPr id="16" name="TextBox 15">
            <a:extLst>
              <a:ext uri="{FF2B5EF4-FFF2-40B4-BE49-F238E27FC236}">
                <a16:creationId xmlns:a16="http://schemas.microsoft.com/office/drawing/2014/main" id="{89B3649C-E67D-4C95-54D1-32EFC1241215}"/>
              </a:ext>
            </a:extLst>
          </p:cNvPr>
          <p:cNvSpPr txBox="1"/>
          <p:nvPr/>
        </p:nvSpPr>
        <p:spPr>
          <a:xfrm>
            <a:off x="952500" y="5143500"/>
            <a:ext cx="10058400" cy="830997"/>
          </a:xfrm>
          <a:prstGeom prst="rect">
            <a:avLst/>
          </a:prstGeom>
          <a:noFill/>
        </p:spPr>
        <p:txBody>
          <a:bodyPr wrap="square" rtlCol="0">
            <a:spAutoFit/>
          </a:bodyPr>
          <a:lstStyle/>
          <a:p>
            <a:r>
              <a:rPr lang="en-US" sz="2400" b="1" dirty="0"/>
              <a:t>Note: </a:t>
            </a:r>
            <a:r>
              <a:rPr lang="en-US" sz="2400" dirty="0"/>
              <a:t>There are many other correct answers not listed among these 25.</a:t>
            </a:r>
          </a:p>
          <a:p>
            <a:r>
              <a:rPr lang="en-US" sz="2400" dirty="0"/>
              <a:t>There are </a:t>
            </a:r>
            <a:r>
              <a:rPr lang="en-US" sz="2400" b="1" dirty="0"/>
              <a:t>too</a:t>
            </a:r>
            <a:r>
              <a:rPr lang="en-US" sz="2400" dirty="0"/>
              <a:t> many!</a:t>
            </a:r>
          </a:p>
        </p:txBody>
      </p:sp>
      <p:sp>
        <p:nvSpPr>
          <p:cNvPr id="4" name="Slide Number Placeholder 3">
            <a:extLst>
              <a:ext uri="{FF2B5EF4-FFF2-40B4-BE49-F238E27FC236}">
                <a16:creationId xmlns:a16="http://schemas.microsoft.com/office/drawing/2014/main" id="{A40B56EE-D5EC-4826-1838-A4D0705FACFC}"/>
              </a:ext>
            </a:extLst>
          </p:cNvPr>
          <p:cNvSpPr>
            <a:spLocks noGrp="1"/>
          </p:cNvSpPr>
          <p:nvPr>
            <p:ph type="sldNum" sz="quarter" idx="12"/>
          </p:nvPr>
        </p:nvSpPr>
        <p:spPr/>
        <p:txBody>
          <a:bodyPr/>
          <a:lstStyle/>
          <a:p>
            <a:fld id="{9BF27F29-4B64-4A24-936A-FF41C34C242B}" type="slidenum">
              <a:rPr lang="en-US" smtClean="0"/>
              <a:t>49</a:t>
            </a:fld>
            <a:endParaRPr lang="en-US"/>
          </a:p>
        </p:txBody>
      </p:sp>
    </p:spTree>
    <p:extLst>
      <p:ext uri="{BB962C8B-B14F-4D97-AF65-F5344CB8AC3E}">
        <p14:creationId xmlns:p14="http://schemas.microsoft.com/office/powerpoint/2010/main" val="2363627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Can a PL Spread Misogyny?</a:t>
            </a:r>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p:txBody>
          <a:bodyPr/>
          <a:lstStyle/>
          <a:p>
            <a:r>
              <a:rPr lang="en-US" dirty="0"/>
              <a:t>Though the discussion of PL design is rarely framed in these terms, it worth considering programs as media. Questions of this nature are frequently discussed for media </a:t>
            </a:r>
          </a:p>
          <a:p>
            <a:pPr marL="0" indent="0">
              <a:buNone/>
            </a:pPr>
            <a:r>
              <a:rPr lang="en-US" b="1" dirty="0"/>
              <a:t>Citation:</a:t>
            </a:r>
            <a:r>
              <a:rPr lang="en-US" dirty="0"/>
              <a:t> The instructor publishes research both in PL theory and in media-studies-for-HCI</a:t>
            </a:r>
            <a:endParaRPr lang="en-US" b="1" dirty="0"/>
          </a:p>
        </p:txBody>
      </p:sp>
      <p:sp>
        <p:nvSpPr>
          <p:cNvPr id="4" name="Slide Number Placeholder 3">
            <a:extLst>
              <a:ext uri="{FF2B5EF4-FFF2-40B4-BE49-F238E27FC236}">
                <a16:creationId xmlns:a16="http://schemas.microsoft.com/office/drawing/2014/main" id="{D5910987-08CE-49C5-4D65-60113292A78B}"/>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30021254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7E72-0B0D-C7D0-2383-021A9CA4380B}"/>
              </a:ext>
            </a:extLst>
          </p:cNvPr>
          <p:cNvSpPr>
            <a:spLocks noGrp="1"/>
          </p:cNvSpPr>
          <p:nvPr>
            <p:ph type="title"/>
          </p:nvPr>
        </p:nvSpPr>
        <p:spPr/>
        <p:txBody>
          <a:bodyPr/>
          <a:lstStyle/>
          <a:p>
            <a:r>
              <a:rPr lang="en-US" b="1" dirty="0"/>
              <a:t>Issue 2: </a:t>
            </a:r>
            <a:r>
              <a:rPr lang="en-US" dirty="0"/>
              <a:t>Text-to-Speech Ambiguity</a:t>
            </a:r>
          </a:p>
        </p:txBody>
      </p:sp>
      <p:sp>
        <p:nvSpPr>
          <p:cNvPr id="3" name="Content Placeholder 2">
            <a:extLst>
              <a:ext uri="{FF2B5EF4-FFF2-40B4-BE49-F238E27FC236}">
                <a16:creationId xmlns:a16="http://schemas.microsoft.com/office/drawing/2014/main" id="{2A3A9E46-F6F2-62D0-3132-EF737F0740B5}"/>
              </a:ext>
            </a:extLst>
          </p:cNvPr>
          <p:cNvSpPr>
            <a:spLocks noGrp="1"/>
          </p:cNvSpPr>
          <p:nvPr>
            <p:ph idx="1"/>
          </p:nvPr>
        </p:nvSpPr>
        <p:spPr/>
        <p:txBody>
          <a:bodyPr/>
          <a:lstStyle/>
          <a:p>
            <a:r>
              <a:rPr lang="en-US" dirty="0"/>
              <a:t>Text-to-speech should make the following a theorem:</a:t>
            </a:r>
          </a:p>
          <a:p>
            <a:r>
              <a:rPr lang="en-US" b="1" i="1" dirty="0"/>
              <a:t>Injectivity: </a:t>
            </a:r>
            <a:r>
              <a:rPr lang="en-US" dirty="0"/>
              <a:t>Let f : text -&gt; speech be the text-to-speech function.</a:t>
            </a:r>
            <a:br>
              <a:rPr lang="en-US" b="1" i="1" dirty="0"/>
            </a:br>
            <a:r>
              <a:rPr lang="en-US" dirty="0"/>
              <a:t>For all x, y : text, if f(x) = f(y) then x = y.</a:t>
            </a:r>
          </a:p>
          <a:p>
            <a:r>
              <a:rPr lang="en-US" dirty="0"/>
              <a:t>The </a:t>
            </a:r>
            <a:r>
              <a:rPr lang="en-US" dirty="0" err="1"/>
              <a:t>WeScheme</a:t>
            </a:r>
            <a:r>
              <a:rPr lang="en-US" dirty="0"/>
              <a:t> editor for the PL Scheme supports this property</a:t>
            </a:r>
          </a:p>
          <a:p>
            <a:r>
              <a:rPr lang="en-US" b="1" dirty="0"/>
              <a:t>Examples:</a:t>
            </a:r>
          </a:p>
        </p:txBody>
      </p:sp>
      <p:grpSp>
        <p:nvGrpSpPr>
          <p:cNvPr id="17" name="Group 16">
            <a:extLst>
              <a:ext uri="{FF2B5EF4-FFF2-40B4-BE49-F238E27FC236}">
                <a16:creationId xmlns:a16="http://schemas.microsoft.com/office/drawing/2014/main" id="{08F132BD-192A-FF6C-F732-D1039DE63BE2}"/>
              </a:ext>
            </a:extLst>
          </p:cNvPr>
          <p:cNvGrpSpPr/>
          <p:nvPr/>
        </p:nvGrpSpPr>
        <p:grpSpPr>
          <a:xfrm>
            <a:off x="2465041" y="3771689"/>
            <a:ext cx="7469533" cy="1857586"/>
            <a:chOff x="4284317" y="3991658"/>
            <a:chExt cx="6643936" cy="2476418"/>
          </a:xfrm>
        </p:grpSpPr>
        <p:cxnSp>
          <p:nvCxnSpPr>
            <p:cNvPr id="5" name="Straight Arrow Connector 4">
              <a:extLst>
                <a:ext uri="{FF2B5EF4-FFF2-40B4-BE49-F238E27FC236}">
                  <a16:creationId xmlns:a16="http://schemas.microsoft.com/office/drawing/2014/main" id="{F057ECD0-02CC-4EAE-0903-0A2D02B2863B}"/>
                </a:ext>
              </a:extLst>
            </p:cNvPr>
            <p:cNvCxnSpPr/>
            <p:nvPr/>
          </p:nvCxnSpPr>
          <p:spPr>
            <a:xfrm>
              <a:off x="5534025" y="4314825"/>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1B7AE0BA-C4ED-744C-1732-ED7755BF86E3}"/>
                </a:ext>
              </a:extLst>
            </p:cNvPr>
            <p:cNvSpPr txBox="1"/>
            <p:nvPr/>
          </p:nvSpPr>
          <p:spPr>
            <a:xfrm>
              <a:off x="4991496" y="3991658"/>
              <a:ext cx="418704" cy="646331"/>
            </a:xfrm>
            <a:prstGeom prst="rect">
              <a:avLst/>
            </a:prstGeom>
            <a:noFill/>
          </p:spPr>
          <p:txBody>
            <a:bodyPr wrap="none" rtlCol="0">
              <a:spAutoFit/>
            </a:bodyPr>
            <a:lstStyle/>
            <a:p>
              <a:r>
                <a:rPr lang="en-US" sz="3600" dirty="0"/>
                <a:t>2</a:t>
              </a:r>
            </a:p>
          </p:txBody>
        </p:sp>
        <p:sp>
          <p:nvSpPr>
            <p:cNvPr id="7" name="TextBox 6">
              <a:extLst>
                <a:ext uri="{FF2B5EF4-FFF2-40B4-BE49-F238E27FC236}">
                  <a16:creationId xmlns:a16="http://schemas.microsoft.com/office/drawing/2014/main" id="{9CE8C0F3-6622-68AC-8DB4-65A76EE03A2B}"/>
                </a:ext>
              </a:extLst>
            </p:cNvPr>
            <p:cNvSpPr txBox="1"/>
            <p:nvPr/>
          </p:nvSpPr>
          <p:spPr>
            <a:xfrm>
              <a:off x="6677025" y="3991658"/>
              <a:ext cx="1888081" cy="646331"/>
            </a:xfrm>
            <a:prstGeom prst="rect">
              <a:avLst/>
            </a:prstGeom>
            <a:noFill/>
          </p:spPr>
          <p:txBody>
            <a:bodyPr wrap="none" rtlCol="0">
              <a:spAutoFit/>
            </a:bodyPr>
            <a:lstStyle/>
            <a:p>
              <a:r>
                <a:rPr lang="en-US" sz="3600" dirty="0"/>
                <a:t>“int two”</a:t>
              </a:r>
            </a:p>
          </p:txBody>
        </p:sp>
        <p:cxnSp>
          <p:nvCxnSpPr>
            <p:cNvPr id="8" name="Straight Arrow Connector 7">
              <a:extLst>
                <a:ext uri="{FF2B5EF4-FFF2-40B4-BE49-F238E27FC236}">
                  <a16:creationId xmlns:a16="http://schemas.microsoft.com/office/drawing/2014/main" id="{3B7AE68C-C5CB-A753-E0E7-E9B992E5C1C7}"/>
                </a:ext>
              </a:extLst>
            </p:cNvPr>
            <p:cNvCxnSpPr/>
            <p:nvPr/>
          </p:nvCxnSpPr>
          <p:spPr>
            <a:xfrm>
              <a:off x="5534025" y="4916444"/>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36A825FA-20D3-FC64-1C09-990FA83CAD67}"/>
                </a:ext>
              </a:extLst>
            </p:cNvPr>
            <p:cNvSpPr txBox="1"/>
            <p:nvPr/>
          </p:nvSpPr>
          <p:spPr>
            <a:xfrm>
              <a:off x="4800996" y="4593277"/>
              <a:ext cx="769763" cy="646331"/>
            </a:xfrm>
            <a:prstGeom prst="rect">
              <a:avLst/>
            </a:prstGeom>
            <a:noFill/>
          </p:spPr>
          <p:txBody>
            <a:bodyPr wrap="none" rtlCol="0">
              <a:spAutoFit/>
            </a:bodyPr>
            <a:lstStyle/>
            <a:p>
              <a:r>
                <a:rPr lang="en-US" sz="3600" dirty="0"/>
                <a:t>2.0</a:t>
              </a:r>
            </a:p>
          </p:txBody>
        </p:sp>
        <p:sp>
          <p:nvSpPr>
            <p:cNvPr id="10" name="TextBox 9">
              <a:extLst>
                <a:ext uri="{FF2B5EF4-FFF2-40B4-BE49-F238E27FC236}">
                  <a16:creationId xmlns:a16="http://schemas.microsoft.com/office/drawing/2014/main" id="{B0A7B8D3-2299-19E9-B6FD-A78F2506DE71}"/>
                </a:ext>
              </a:extLst>
            </p:cNvPr>
            <p:cNvSpPr txBox="1"/>
            <p:nvPr/>
          </p:nvSpPr>
          <p:spPr>
            <a:xfrm>
              <a:off x="6677025" y="4593277"/>
              <a:ext cx="4251228" cy="646331"/>
            </a:xfrm>
            <a:prstGeom prst="rect">
              <a:avLst/>
            </a:prstGeom>
            <a:noFill/>
          </p:spPr>
          <p:txBody>
            <a:bodyPr wrap="none" rtlCol="0">
              <a:spAutoFit/>
            </a:bodyPr>
            <a:lstStyle/>
            <a:p>
              <a:r>
                <a:rPr lang="en-US" sz="3600" dirty="0"/>
                <a:t>“float two point zero”</a:t>
              </a:r>
            </a:p>
          </p:txBody>
        </p:sp>
        <p:cxnSp>
          <p:nvCxnSpPr>
            <p:cNvPr id="11" name="Straight Arrow Connector 10">
              <a:extLst>
                <a:ext uri="{FF2B5EF4-FFF2-40B4-BE49-F238E27FC236}">
                  <a16:creationId xmlns:a16="http://schemas.microsoft.com/office/drawing/2014/main" id="{1281CAF4-E706-9E8A-1F91-E15AD6749686}"/>
                </a:ext>
              </a:extLst>
            </p:cNvPr>
            <p:cNvCxnSpPr/>
            <p:nvPr/>
          </p:nvCxnSpPr>
          <p:spPr>
            <a:xfrm>
              <a:off x="5534025" y="5554353"/>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3E36267-43E1-7352-6674-81A3E56F74F4}"/>
                </a:ext>
              </a:extLst>
            </p:cNvPr>
            <p:cNvSpPr txBox="1"/>
            <p:nvPr/>
          </p:nvSpPr>
          <p:spPr>
            <a:xfrm>
              <a:off x="4625891" y="5222253"/>
              <a:ext cx="908134" cy="646331"/>
            </a:xfrm>
            <a:prstGeom prst="rect">
              <a:avLst/>
            </a:prstGeom>
            <a:noFill/>
          </p:spPr>
          <p:txBody>
            <a:bodyPr wrap="none" rtlCol="0">
              <a:spAutoFit/>
            </a:bodyPr>
            <a:lstStyle/>
            <a:p>
              <a:r>
                <a:rPr lang="en-US" sz="3600" dirty="0"/>
                <a:t>two</a:t>
              </a:r>
            </a:p>
          </p:txBody>
        </p:sp>
        <p:sp>
          <p:nvSpPr>
            <p:cNvPr id="13" name="TextBox 12">
              <a:extLst>
                <a:ext uri="{FF2B5EF4-FFF2-40B4-BE49-F238E27FC236}">
                  <a16:creationId xmlns:a16="http://schemas.microsoft.com/office/drawing/2014/main" id="{FB19D74F-6D63-7A1C-5DBE-3C353A02B02A}"/>
                </a:ext>
              </a:extLst>
            </p:cNvPr>
            <p:cNvSpPr txBox="1"/>
            <p:nvPr/>
          </p:nvSpPr>
          <p:spPr>
            <a:xfrm>
              <a:off x="6677025" y="5231186"/>
              <a:ext cx="2887522" cy="646331"/>
            </a:xfrm>
            <a:prstGeom prst="rect">
              <a:avLst/>
            </a:prstGeom>
            <a:noFill/>
          </p:spPr>
          <p:txBody>
            <a:bodyPr wrap="none" rtlCol="0">
              <a:spAutoFit/>
            </a:bodyPr>
            <a:lstStyle/>
            <a:p>
              <a:r>
                <a:rPr lang="en-US" sz="3600" dirty="0"/>
                <a:t>“variable two”</a:t>
              </a:r>
            </a:p>
          </p:txBody>
        </p:sp>
        <p:cxnSp>
          <p:nvCxnSpPr>
            <p:cNvPr id="14" name="Straight Arrow Connector 13">
              <a:extLst>
                <a:ext uri="{FF2B5EF4-FFF2-40B4-BE49-F238E27FC236}">
                  <a16:creationId xmlns:a16="http://schemas.microsoft.com/office/drawing/2014/main" id="{E7E103C1-64A1-68D3-6D23-C07EA6407BE4}"/>
                </a:ext>
              </a:extLst>
            </p:cNvPr>
            <p:cNvCxnSpPr/>
            <p:nvPr/>
          </p:nvCxnSpPr>
          <p:spPr>
            <a:xfrm>
              <a:off x="5542228" y="6144912"/>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F72BE09-E1C6-BCC0-6237-53D580180B5C}"/>
                </a:ext>
              </a:extLst>
            </p:cNvPr>
            <p:cNvSpPr txBox="1"/>
            <p:nvPr/>
          </p:nvSpPr>
          <p:spPr>
            <a:xfrm>
              <a:off x="4284317" y="5821745"/>
              <a:ext cx="1286442" cy="646331"/>
            </a:xfrm>
            <a:prstGeom prst="rect">
              <a:avLst/>
            </a:prstGeom>
            <a:noFill/>
          </p:spPr>
          <p:txBody>
            <a:bodyPr wrap="none" rtlCol="0">
              <a:spAutoFit/>
            </a:bodyPr>
            <a:lstStyle/>
            <a:p>
              <a:r>
                <a:rPr lang="en-US" sz="3600" dirty="0"/>
                <a:t>“two”</a:t>
              </a:r>
            </a:p>
          </p:txBody>
        </p:sp>
        <p:sp>
          <p:nvSpPr>
            <p:cNvPr id="16" name="TextBox 15">
              <a:extLst>
                <a:ext uri="{FF2B5EF4-FFF2-40B4-BE49-F238E27FC236}">
                  <a16:creationId xmlns:a16="http://schemas.microsoft.com/office/drawing/2014/main" id="{7C2C9AF3-A53D-EB7C-45E4-ABC72EE8B74A}"/>
                </a:ext>
              </a:extLst>
            </p:cNvPr>
            <p:cNvSpPr txBox="1"/>
            <p:nvPr/>
          </p:nvSpPr>
          <p:spPr>
            <a:xfrm>
              <a:off x="6685228" y="5821745"/>
              <a:ext cx="2445670" cy="646331"/>
            </a:xfrm>
            <a:prstGeom prst="rect">
              <a:avLst/>
            </a:prstGeom>
            <a:noFill/>
          </p:spPr>
          <p:txBody>
            <a:bodyPr wrap="none" rtlCol="0">
              <a:spAutoFit/>
            </a:bodyPr>
            <a:lstStyle/>
            <a:p>
              <a:r>
                <a:rPr lang="en-US" sz="3600" dirty="0"/>
                <a:t>“string two”</a:t>
              </a:r>
            </a:p>
          </p:txBody>
        </p:sp>
      </p:grpSp>
      <p:sp>
        <p:nvSpPr>
          <p:cNvPr id="18" name="TextBox 17">
            <a:extLst>
              <a:ext uri="{FF2B5EF4-FFF2-40B4-BE49-F238E27FC236}">
                <a16:creationId xmlns:a16="http://schemas.microsoft.com/office/drawing/2014/main" id="{4C72AF45-4B94-7E1F-9FDB-BFBB6801EDCB}"/>
              </a:ext>
            </a:extLst>
          </p:cNvPr>
          <p:cNvSpPr txBox="1"/>
          <p:nvPr/>
        </p:nvSpPr>
        <p:spPr>
          <a:xfrm>
            <a:off x="1097280" y="5829848"/>
            <a:ext cx="10209975" cy="523220"/>
          </a:xfrm>
          <a:prstGeom prst="rect">
            <a:avLst/>
          </a:prstGeom>
          <a:noFill/>
        </p:spPr>
        <p:txBody>
          <a:bodyPr wrap="none" rtlCol="0">
            <a:spAutoFit/>
          </a:bodyPr>
          <a:lstStyle/>
          <a:p>
            <a:r>
              <a:rPr lang="en-US" sz="2800" b="1" dirty="0"/>
              <a:t>Question: </a:t>
            </a:r>
            <a:r>
              <a:rPr lang="en-US" sz="2800" dirty="0"/>
              <a:t>Can you find two example programs that break injectivity?</a:t>
            </a:r>
            <a:endParaRPr lang="en-US" sz="2800" b="1" dirty="0"/>
          </a:p>
        </p:txBody>
      </p:sp>
      <p:sp>
        <p:nvSpPr>
          <p:cNvPr id="4" name="Slide Number Placeholder 3">
            <a:extLst>
              <a:ext uri="{FF2B5EF4-FFF2-40B4-BE49-F238E27FC236}">
                <a16:creationId xmlns:a16="http://schemas.microsoft.com/office/drawing/2014/main" id="{0E76E2B3-F336-4E9C-C82E-A2B42DACC574}"/>
              </a:ext>
            </a:extLst>
          </p:cNvPr>
          <p:cNvSpPr>
            <a:spLocks noGrp="1"/>
          </p:cNvSpPr>
          <p:nvPr>
            <p:ph type="sldNum" sz="quarter" idx="12"/>
          </p:nvPr>
        </p:nvSpPr>
        <p:spPr/>
        <p:txBody>
          <a:bodyPr/>
          <a:lstStyle/>
          <a:p>
            <a:fld id="{9BF27F29-4B64-4A24-936A-FF41C34C242B}" type="slidenum">
              <a:rPr lang="en-US" smtClean="0"/>
              <a:t>50</a:t>
            </a:fld>
            <a:endParaRPr lang="en-US"/>
          </a:p>
        </p:txBody>
      </p:sp>
    </p:spTree>
    <p:extLst>
      <p:ext uri="{BB962C8B-B14F-4D97-AF65-F5344CB8AC3E}">
        <p14:creationId xmlns:p14="http://schemas.microsoft.com/office/powerpoint/2010/main" val="15221004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171F-F4B8-B07D-03B6-C93259722B91}"/>
              </a:ext>
            </a:extLst>
          </p:cNvPr>
          <p:cNvSpPr>
            <a:spLocks noGrp="1"/>
          </p:cNvSpPr>
          <p:nvPr>
            <p:ph type="title"/>
          </p:nvPr>
        </p:nvSpPr>
        <p:spPr>
          <a:xfrm>
            <a:off x="1097280" y="286603"/>
            <a:ext cx="10467802" cy="1450757"/>
          </a:xfrm>
        </p:spPr>
        <p:txBody>
          <a:bodyPr/>
          <a:lstStyle/>
          <a:p>
            <a:r>
              <a:rPr lang="en-US" b="1" dirty="0"/>
              <a:t>Issue 3: </a:t>
            </a:r>
            <a:r>
              <a:rPr lang="en-US" dirty="0"/>
              <a:t>Social Integration Across Spectrum</a:t>
            </a:r>
            <a:endParaRPr lang="en-US" b="1" dirty="0"/>
          </a:p>
        </p:txBody>
      </p:sp>
      <p:sp>
        <p:nvSpPr>
          <p:cNvPr id="3" name="Content Placeholder 2">
            <a:extLst>
              <a:ext uri="{FF2B5EF4-FFF2-40B4-BE49-F238E27FC236}">
                <a16:creationId xmlns:a16="http://schemas.microsoft.com/office/drawing/2014/main" id="{C5DCFEB0-6FB7-A78F-CBCE-B8A930BF9355}"/>
              </a:ext>
            </a:extLst>
          </p:cNvPr>
          <p:cNvSpPr>
            <a:spLocks noGrp="1"/>
          </p:cNvSpPr>
          <p:nvPr>
            <p:ph idx="1"/>
          </p:nvPr>
        </p:nvSpPr>
        <p:spPr>
          <a:xfrm>
            <a:off x="1097280" y="1845733"/>
            <a:ext cx="6301047" cy="4471939"/>
          </a:xfrm>
        </p:spPr>
        <p:txBody>
          <a:bodyPr/>
          <a:lstStyle/>
          <a:p>
            <a:r>
              <a:rPr lang="en-US" dirty="0"/>
              <a:t>The Torino programming language uses a </a:t>
            </a:r>
            <a:r>
              <a:rPr lang="en-US" b="1" dirty="0"/>
              <a:t>tactile interface </a:t>
            </a:r>
            <a:r>
              <a:rPr lang="en-US" dirty="0"/>
              <a:t>to help children with different levels of disability code together</a:t>
            </a:r>
          </a:p>
          <a:p>
            <a:r>
              <a:rPr lang="en-US" dirty="0"/>
              <a:t>Each bead performs one operation, such as producing sound, looping, taking input</a:t>
            </a:r>
          </a:p>
          <a:p>
            <a:pPr lvl="1"/>
            <a:r>
              <a:rPr lang="en-US" dirty="0"/>
              <a:t>Distinct shapes help children tell them apart</a:t>
            </a:r>
          </a:p>
          <a:p>
            <a:r>
              <a:rPr lang="en-US" dirty="0"/>
              <a:t>High-vision and low-vision children manipulated the beads in different ways, but could collaborate on a shared program</a:t>
            </a:r>
          </a:p>
        </p:txBody>
      </p:sp>
      <p:pic>
        <p:nvPicPr>
          <p:cNvPr id="5" name="Picture 4">
            <a:extLst>
              <a:ext uri="{FF2B5EF4-FFF2-40B4-BE49-F238E27FC236}">
                <a16:creationId xmlns:a16="http://schemas.microsoft.com/office/drawing/2014/main" id="{8A2A95B7-521F-86F1-6592-C22F43BB3535}"/>
              </a:ext>
            </a:extLst>
          </p:cNvPr>
          <p:cNvPicPr>
            <a:picLocks noChangeAspect="1"/>
          </p:cNvPicPr>
          <p:nvPr/>
        </p:nvPicPr>
        <p:blipFill>
          <a:blip r:embed="rId2"/>
          <a:stretch>
            <a:fillRect/>
          </a:stretch>
        </p:blipFill>
        <p:spPr>
          <a:xfrm>
            <a:off x="7511846" y="2526709"/>
            <a:ext cx="4670538" cy="2928518"/>
          </a:xfrm>
          <a:prstGeom prst="rect">
            <a:avLst/>
          </a:prstGeom>
        </p:spPr>
      </p:pic>
      <p:sp>
        <p:nvSpPr>
          <p:cNvPr id="7" name="TextBox 6">
            <a:extLst>
              <a:ext uri="{FF2B5EF4-FFF2-40B4-BE49-F238E27FC236}">
                <a16:creationId xmlns:a16="http://schemas.microsoft.com/office/drawing/2014/main" id="{E34177B8-C2F4-1DB0-A4C2-149027EF69D7}"/>
              </a:ext>
            </a:extLst>
          </p:cNvPr>
          <p:cNvSpPr txBox="1"/>
          <p:nvPr/>
        </p:nvSpPr>
        <p:spPr>
          <a:xfrm>
            <a:off x="2163041" y="6426045"/>
            <a:ext cx="9402041" cy="369332"/>
          </a:xfrm>
          <a:prstGeom prst="rect">
            <a:avLst/>
          </a:prstGeom>
          <a:noFill/>
        </p:spPr>
        <p:txBody>
          <a:bodyPr wrap="square">
            <a:spAutoFit/>
          </a:bodyPr>
          <a:lstStyle/>
          <a:p>
            <a:r>
              <a:rPr lang="en-US" dirty="0"/>
              <a:t>https://www.tandfonline.com/doi/full/10.1080/07370024.2018.1512413</a:t>
            </a:r>
          </a:p>
        </p:txBody>
      </p:sp>
      <p:sp>
        <p:nvSpPr>
          <p:cNvPr id="4" name="Slide Number Placeholder 3">
            <a:extLst>
              <a:ext uri="{FF2B5EF4-FFF2-40B4-BE49-F238E27FC236}">
                <a16:creationId xmlns:a16="http://schemas.microsoft.com/office/drawing/2014/main" id="{44519A64-6281-A70F-45AB-1883B06D3AAA}"/>
              </a:ext>
            </a:extLst>
          </p:cNvPr>
          <p:cNvSpPr>
            <a:spLocks noGrp="1"/>
          </p:cNvSpPr>
          <p:nvPr>
            <p:ph type="sldNum" sz="quarter" idx="12"/>
          </p:nvPr>
        </p:nvSpPr>
        <p:spPr/>
        <p:txBody>
          <a:bodyPr/>
          <a:lstStyle/>
          <a:p>
            <a:fld id="{9BF27F29-4B64-4A24-936A-FF41C34C242B}" type="slidenum">
              <a:rPr lang="en-US" smtClean="0"/>
              <a:t>51</a:t>
            </a:fld>
            <a:endParaRPr lang="en-US"/>
          </a:p>
        </p:txBody>
      </p:sp>
    </p:spTree>
    <p:extLst>
      <p:ext uri="{BB962C8B-B14F-4D97-AF65-F5344CB8AC3E}">
        <p14:creationId xmlns:p14="http://schemas.microsoft.com/office/powerpoint/2010/main" val="830970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171F-F4B8-B07D-03B6-C93259722B91}"/>
              </a:ext>
            </a:extLst>
          </p:cNvPr>
          <p:cNvSpPr>
            <a:spLocks noGrp="1"/>
          </p:cNvSpPr>
          <p:nvPr>
            <p:ph type="title"/>
          </p:nvPr>
        </p:nvSpPr>
        <p:spPr>
          <a:xfrm>
            <a:off x="1097280" y="286603"/>
            <a:ext cx="10467802" cy="1450757"/>
          </a:xfrm>
        </p:spPr>
        <p:txBody>
          <a:bodyPr/>
          <a:lstStyle/>
          <a:p>
            <a:r>
              <a:rPr lang="en-US" b="1" dirty="0"/>
              <a:t>Issue 3: </a:t>
            </a:r>
            <a:r>
              <a:rPr lang="en-US" dirty="0"/>
              <a:t>Social Integration Across Spectrum</a:t>
            </a:r>
            <a:endParaRPr lang="en-US" b="1" dirty="0"/>
          </a:p>
        </p:txBody>
      </p:sp>
      <p:sp>
        <p:nvSpPr>
          <p:cNvPr id="3" name="Content Placeholder 2">
            <a:extLst>
              <a:ext uri="{FF2B5EF4-FFF2-40B4-BE49-F238E27FC236}">
                <a16:creationId xmlns:a16="http://schemas.microsoft.com/office/drawing/2014/main" id="{C5DCFEB0-6FB7-A78F-CBCE-B8A930BF9355}"/>
              </a:ext>
            </a:extLst>
          </p:cNvPr>
          <p:cNvSpPr>
            <a:spLocks noGrp="1"/>
          </p:cNvSpPr>
          <p:nvPr>
            <p:ph idx="1"/>
          </p:nvPr>
        </p:nvSpPr>
        <p:spPr>
          <a:xfrm>
            <a:off x="1097280" y="1845733"/>
            <a:ext cx="6301047" cy="4471939"/>
          </a:xfrm>
        </p:spPr>
        <p:txBody>
          <a:bodyPr/>
          <a:lstStyle/>
          <a:p>
            <a:r>
              <a:rPr lang="en-US" b="1" dirty="0"/>
              <a:t>Visual</a:t>
            </a:r>
            <a:r>
              <a:rPr lang="en-US" dirty="0"/>
              <a:t> PL syntax is frequently used in educational and newcomer-focused PL design projects for accessibility (to them)</a:t>
            </a:r>
          </a:p>
          <a:p>
            <a:r>
              <a:rPr lang="en-US" dirty="0"/>
              <a:t>In isolation, visual syntax can be a barrier for accessibility for visual disability</a:t>
            </a:r>
          </a:p>
          <a:p>
            <a:r>
              <a:rPr lang="en-US" b="1" dirty="0"/>
              <a:t>Hybrid </a:t>
            </a:r>
            <a:r>
              <a:rPr lang="en-US" dirty="0"/>
              <a:t>visual syntax, invented by a visually disabled PL researcher, allows the best of both words by freely converting between visual and textual program representation</a:t>
            </a:r>
            <a:endParaRPr lang="en-US" b="1" dirty="0"/>
          </a:p>
        </p:txBody>
      </p:sp>
      <p:sp>
        <p:nvSpPr>
          <p:cNvPr id="6" name="TextBox 5">
            <a:extLst>
              <a:ext uri="{FF2B5EF4-FFF2-40B4-BE49-F238E27FC236}">
                <a16:creationId xmlns:a16="http://schemas.microsoft.com/office/drawing/2014/main" id="{E8FF2DFA-2A0E-CB84-1620-F214EAD98D1F}"/>
              </a:ext>
            </a:extLst>
          </p:cNvPr>
          <p:cNvSpPr txBox="1"/>
          <p:nvPr/>
        </p:nvSpPr>
        <p:spPr>
          <a:xfrm>
            <a:off x="3200400" y="6426045"/>
            <a:ext cx="6096000" cy="369332"/>
          </a:xfrm>
          <a:prstGeom prst="rect">
            <a:avLst/>
          </a:prstGeom>
          <a:noFill/>
        </p:spPr>
        <p:txBody>
          <a:bodyPr wrap="square">
            <a:spAutoFit/>
          </a:bodyPr>
          <a:lstStyle/>
          <a:p>
            <a:r>
              <a:rPr lang="en-US" dirty="0"/>
              <a:t>https://www.proquest.com/docview/2719410129</a:t>
            </a:r>
          </a:p>
        </p:txBody>
      </p:sp>
      <p:pic>
        <p:nvPicPr>
          <p:cNvPr id="11" name="Picture 10">
            <a:extLst>
              <a:ext uri="{FF2B5EF4-FFF2-40B4-BE49-F238E27FC236}">
                <a16:creationId xmlns:a16="http://schemas.microsoft.com/office/drawing/2014/main" id="{80B0B817-DE15-03EB-327D-2EC4F76D8818}"/>
              </a:ext>
            </a:extLst>
          </p:cNvPr>
          <p:cNvPicPr>
            <a:picLocks noChangeAspect="1"/>
          </p:cNvPicPr>
          <p:nvPr/>
        </p:nvPicPr>
        <p:blipFill>
          <a:blip r:embed="rId2"/>
          <a:stretch>
            <a:fillRect/>
          </a:stretch>
        </p:blipFill>
        <p:spPr>
          <a:xfrm>
            <a:off x="8390806" y="4368643"/>
            <a:ext cx="3174276" cy="2057402"/>
          </a:xfrm>
          <a:prstGeom prst="rect">
            <a:avLst/>
          </a:prstGeom>
        </p:spPr>
      </p:pic>
      <p:pic>
        <p:nvPicPr>
          <p:cNvPr id="13" name="Picture 12">
            <a:extLst>
              <a:ext uri="{FF2B5EF4-FFF2-40B4-BE49-F238E27FC236}">
                <a16:creationId xmlns:a16="http://schemas.microsoft.com/office/drawing/2014/main" id="{4200BF7E-2EB0-31DA-8C20-12C9CDA15144}"/>
              </a:ext>
            </a:extLst>
          </p:cNvPr>
          <p:cNvPicPr>
            <a:picLocks noChangeAspect="1"/>
          </p:cNvPicPr>
          <p:nvPr/>
        </p:nvPicPr>
        <p:blipFill>
          <a:blip r:embed="rId3"/>
          <a:stretch>
            <a:fillRect/>
          </a:stretch>
        </p:blipFill>
        <p:spPr>
          <a:xfrm>
            <a:off x="8034843" y="2200427"/>
            <a:ext cx="3886202" cy="935832"/>
          </a:xfrm>
          <a:prstGeom prst="rect">
            <a:avLst/>
          </a:prstGeom>
        </p:spPr>
      </p:pic>
      <p:cxnSp>
        <p:nvCxnSpPr>
          <p:cNvPr id="15" name="Straight Arrow Connector 14">
            <a:extLst>
              <a:ext uri="{FF2B5EF4-FFF2-40B4-BE49-F238E27FC236}">
                <a16:creationId xmlns:a16="http://schemas.microsoft.com/office/drawing/2014/main" id="{80E1B84B-C977-5B11-A630-A182F28CB524}"/>
              </a:ext>
            </a:extLst>
          </p:cNvPr>
          <p:cNvCxnSpPr>
            <a:stCxn id="11" idx="0"/>
          </p:cNvCxnSpPr>
          <p:nvPr/>
        </p:nvCxnSpPr>
        <p:spPr>
          <a:xfrm flipV="1">
            <a:off x="9977944" y="3257550"/>
            <a:ext cx="0" cy="1111093"/>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9F6AF2D8-09CD-5960-528C-D8318C389BB7}"/>
              </a:ext>
            </a:extLst>
          </p:cNvPr>
          <p:cNvSpPr>
            <a:spLocks noGrp="1"/>
          </p:cNvSpPr>
          <p:nvPr>
            <p:ph type="sldNum" sz="quarter" idx="12"/>
          </p:nvPr>
        </p:nvSpPr>
        <p:spPr/>
        <p:txBody>
          <a:bodyPr/>
          <a:lstStyle/>
          <a:p>
            <a:fld id="{9BF27F29-4B64-4A24-936A-FF41C34C242B}" type="slidenum">
              <a:rPr lang="en-US" smtClean="0"/>
              <a:t>52</a:t>
            </a:fld>
            <a:endParaRPr lang="en-US"/>
          </a:p>
        </p:txBody>
      </p:sp>
    </p:spTree>
    <p:extLst>
      <p:ext uri="{BB962C8B-B14F-4D97-AF65-F5344CB8AC3E}">
        <p14:creationId xmlns:p14="http://schemas.microsoft.com/office/powerpoint/2010/main" val="26979565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C411-0463-977B-ADC2-D1A1A3B77736}"/>
              </a:ext>
            </a:extLst>
          </p:cNvPr>
          <p:cNvSpPr>
            <a:spLocks noGrp="1"/>
          </p:cNvSpPr>
          <p:nvPr>
            <p:ph type="title"/>
          </p:nvPr>
        </p:nvSpPr>
        <p:spPr/>
        <p:txBody>
          <a:bodyPr/>
          <a:lstStyle/>
          <a:p>
            <a:r>
              <a:rPr lang="en-US" dirty="0"/>
              <a:t>Find Study Practice Partners</a:t>
            </a:r>
          </a:p>
        </p:txBody>
      </p:sp>
      <p:sp>
        <p:nvSpPr>
          <p:cNvPr id="3" name="Content Placeholder 2">
            <a:extLst>
              <a:ext uri="{FF2B5EF4-FFF2-40B4-BE49-F238E27FC236}">
                <a16:creationId xmlns:a16="http://schemas.microsoft.com/office/drawing/2014/main" id="{A8DDBCCA-7553-3674-9731-E0C871D1F6B7}"/>
              </a:ext>
            </a:extLst>
          </p:cNvPr>
          <p:cNvSpPr>
            <a:spLocks noGrp="1"/>
          </p:cNvSpPr>
          <p:nvPr>
            <p:ph idx="1"/>
          </p:nvPr>
        </p:nvSpPr>
        <p:spPr>
          <a:xfrm>
            <a:off x="1097279" y="1845734"/>
            <a:ext cx="10851705" cy="4023360"/>
          </a:xfrm>
        </p:spPr>
        <p:txBody>
          <a:bodyPr/>
          <a:lstStyle/>
          <a:p>
            <a:r>
              <a:rPr lang="en-US" dirty="0"/>
              <a:t>User studies are on Tuesday:</a:t>
            </a:r>
          </a:p>
          <a:p>
            <a:r>
              <a:rPr lang="en-US" dirty="0"/>
              <a:t>End of Today: Find 1 partner for test run (don’t need to submit results yet)</a:t>
            </a:r>
          </a:p>
          <a:p>
            <a:r>
              <a:rPr lang="en-US" dirty="0"/>
              <a:t>HW4 Written: Do not need to submit test run results, need to submit plan/materials that have been revised at least 1-2 times</a:t>
            </a:r>
          </a:p>
          <a:p>
            <a:r>
              <a:rPr lang="en-US" dirty="0"/>
              <a:t>HW5 Written: Submit analysis of all results</a:t>
            </a:r>
          </a:p>
          <a:p>
            <a:endParaRPr lang="en-US" dirty="0"/>
          </a:p>
        </p:txBody>
      </p:sp>
      <p:sp>
        <p:nvSpPr>
          <p:cNvPr id="4" name="Slide Number Placeholder 3">
            <a:extLst>
              <a:ext uri="{FF2B5EF4-FFF2-40B4-BE49-F238E27FC236}">
                <a16:creationId xmlns:a16="http://schemas.microsoft.com/office/drawing/2014/main" id="{29592C58-A7C6-30BA-5002-382799CF38E9}"/>
              </a:ext>
            </a:extLst>
          </p:cNvPr>
          <p:cNvSpPr>
            <a:spLocks noGrp="1"/>
          </p:cNvSpPr>
          <p:nvPr>
            <p:ph type="sldNum" sz="quarter" idx="12"/>
          </p:nvPr>
        </p:nvSpPr>
        <p:spPr/>
        <p:txBody>
          <a:bodyPr/>
          <a:lstStyle/>
          <a:p>
            <a:fld id="{9BF27F29-4B64-4A24-936A-FF41C34C242B}" type="slidenum">
              <a:rPr lang="en-US" smtClean="0"/>
              <a:t>53</a:t>
            </a:fld>
            <a:endParaRPr lang="en-US"/>
          </a:p>
        </p:txBody>
      </p:sp>
    </p:spTree>
    <p:extLst>
      <p:ext uri="{BB962C8B-B14F-4D97-AF65-F5344CB8AC3E}">
        <p14:creationId xmlns:p14="http://schemas.microsoft.com/office/powerpoint/2010/main" val="2406643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Misogynist PL: </a:t>
            </a:r>
            <a:r>
              <a:rPr lang="en-US" dirty="0" err="1"/>
              <a:t>CPlusEquality</a:t>
            </a:r>
            <a:endParaRPr lang="en-US" dirty="0"/>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a:xfrm>
            <a:off x="428625" y="1845734"/>
            <a:ext cx="5413837" cy="4023360"/>
          </a:xfrm>
        </p:spPr>
        <p:txBody>
          <a:bodyPr/>
          <a:lstStyle/>
          <a:p>
            <a:r>
              <a:rPr lang="en-US" dirty="0"/>
              <a:t>C+= is a PL design proposal by misogynistic 4chan trolls. Excerpts:</a:t>
            </a:r>
          </a:p>
        </p:txBody>
      </p:sp>
      <p:pic>
        <p:nvPicPr>
          <p:cNvPr id="5" name="Picture 4">
            <a:extLst>
              <a:ext uri="{FF2B5EF4-FFF2-40B4-BE49-F238E27FC236}">
                <a16:creationId xmlns:a16="http://schemas.microsoft.com/office/drawing/2014/main" id="{19269FCB-AA30-EFB5-BF19-CF13D655D1CA}"/>
              </a:ext>
            </a:extLst>
          </p:cNvPr>
          <p:cNvPicPr>
            <a:picLocks noChangeAspect="1"/>
          </p:cNvPicPr>
          <p:nvPr/>
        </p:nvPicPr>
        <p:blipFill>
          <a:blip r:embed="rId2"/>
          <a:stretch>
            <a:fillRect/>
          </a:stretch>
        </p:blipFill>
        <p:spPr>
          <a:xfrm>
            <a:off x="7319529" y="1663420"/>
            <a:ext cx="4745182" cy="1527244"/>
          </a:xfrm>
          <a:prstGeom prst="rect">
            <a:avLst/>
          </a:prstGeom>
        </p:spPr>
      </p:pic>
      <p:sp>
        <p:nvSpPr>
          <p:cNvPr id="7" name="TextBox 6">
            <a:extLst>
              <a:ext uri="{FF2B5EF4-FFF2-40B4-BE49-F238E27FC236}">
                <a16:creationId xmlns:a16="http://schemas.microsoft.com/office/drawing/2014/main" id="{CF57213F-3377-6065-E1F8-2AE948E617B9}"/>
              </a:ext>
            </a:extLst>
          </p:cNvPr>
          <p:cNvSpPr txBox="1"/>
          <p:nvPr/>
        </p:nvSpPr>
        <p:spPr>
          <a:xfrm>
            <a:off x="1097280" y="6414279"/>
            <a:ext cx="7931727" cy="369332"/>
          </a:xfrm>
          <a:prstGeom prst="rect">
            <a:avLst/>
          </a:prstGeom>
          <a:noFill/>
        </p:spPr>
        <p:txBody>
          <a:bodyPr wrap="square">
            <a:spAutoFit/>
          </a:bodyPr>
          <a:lstStyle/>
          <a:p>
            <a:r>
              <a:rPr lang="en-US" dirty="0"/>
              <a:t>https://github.com/TheFeministSoftwareFoundation/C-plus-Equality</a:t>
            </a:r>
          </a:p>
        </p:txBody>
      </p:sp>
      <p:sp>
        <p:nvSpPr>
          <p:cNvPr id="9" name="TextBox 8">
            <a:extLst>
              <a:ext uri="{FF2B5EF4-FFF2-40B4-BE49-F238E27FC236}">
                <a16:creationId xmlns:a16="http://schemas.microsoft.com/office/drawing/2014/main" id="{706C9F70-3A91-ED8B-EA1B-973E85C58881}"/>
              </a:ext>
            </a:extLst>
          </p:cNvPr>
          <p:cNvSpPr txBox="1"/>
          <p:nvPr/>
        </p:nvSpPr>
        <p:spPr>
          <a:xfrm>
            <a:off x="424297" y="2939147"/>
            <a:ext cx="6728978" cy="3416320"/>
          </a:xfrm>
          <a:prstGeom prst="rect">
            <a:avLst/>
          </a:prstGeom>
          <a:noFill/>
        </p:spPr>
        <p:txBody>
          <a:bodyPr wrap="square">
            <a:spAutoFit/>
          </a:bodyPr>
          <a:lstStyle/>
          <a:p>
            <a:r>
              <a:rPr lang="en-US" b="1" i="0" dirty="0">
                <a:solidFill>
                  <a:srgbClr val="1F2328"/>
                </a:solidFill>
                <a:effectLst/>
                <a:latin typeface="-apple-system"/>
              </a:rPr>
              <a:t>Constants are not allowed</a:t>
            </a:r>
            <a:r>
              <a:rPr lang="en-US" b="0" i="0" dirty="0">
                <a:solidFill>
                  <a:srgbClr val="1F2328"/>
                </a:solidFill>
                <a:effectLst/>
                <a:latin typeface="-apple-system"/>
              </a:rPr>
              <a:t>, as the idea of a lack of identity fluidity is problematic. … any numeric value is a variable, and is required to take on at least 2 values over the course of the program, or the </a:t>
            </a:r>
            <a:r>
              <a:rPr lang="en-US" b="0" i="0" dirty="0" err="1">
                <a:solidFill>
                  <a:srgbClr val="1F2328"/>
                </a:solidFill>
                <a:effectLst/>
                <a:latin typeface="-apple-system"/>
              </a:rPr>
              <a:t>inHERpreter</a:t>
            </a:r>
            <a:r>
              <a:rPr lang="en-US" b="0" i="0" dirty="0">
                <a:solidFill>
                  <a:srgbClr val="1F2328"/>
                </a:solidFill>
                <a:effectLst/>
                <a:latin typeface="-apple-system"/>
              </a:rPr>
              <a:t> will throw a </a:t>
            </a:r>
            <a:r>
              <a:rPr lang="en-US" b="1" i="0" dirty="0">
                <a:solidFill>
                  <a:srgbClr val="1F2328"/>
                </a:solidFill>
                <a:effectLst/>
                <a:latin typeface="-apple-system"/>
              </a:rPr>
              <a:t>Trigger Warning</a:t>
            </a:r>
            <a:r>
              <a:rPr lang="en-US" b="0" i="0" dirty="0">
                <a:solidFill>
                  <a:srgbClr val="1F2328"/>
                </a:solidFill>
                <a:effectLst/>
                <a:latin typeface="-apple-system"/>
              </a:rPr>
              <a:t>.</a:t>
            </a:r>
          </a:p>
          <a:p>
            <a:endParaRPr lang="en-US" b="0" i="0" dirty="0">
              <a:solidFill>
                <a:srgbClr val="1F2328"/>
              </a:solidFill>
              <a:effectLst/>
              <a:latin typeface="-apple-system"/>
            </a:endParaRPr>
          </a:p>
          <a:p>
            <a:r>
              <a:rPr lang="en-US" b="0" i="0" dirty="0">
                <a:solidFill>
                  <a:srgbClr val="1F2328"/>
                </a:solidFill>
                <a:effectLst/>
                <a:latin typeface="-apple-system"/>
              </a:rPr>
              <a:t>A number can be an integer or a double or a long if </a:t>
            </a:r>
            <a:r>
              <a:rPr lang="en-US" b="0" i="0" dirty="0" err="1">
                <a:solidFill>
                  <a:srgbClr val="1F2328"/>
                </a:solidFill>
                <a:effectLst/>
                <a:latin typeface="-apple-system"/>
              </a:rPr>
              <a:t>xir</a:t>
            </a:r>
            <a:r>
              <a:rPr lang="en-US" b="0" i="0" dirty="0">
                <a:solidFill>
                  <a:srgbClr val="1F2328"/>
                </a:solidFill>
                <a:effectLst/>
                <a:latin typeface="-apple-system"/>
              </a:rPr>
              <a:t> so identifies </a:t>
            </a:r>
            <a:r>
              <a:rPr lang="en-US" b="0" i="0" dirty="0" err="1">
                <a:solidFill>
                  <a:srgbClr val="1F2328"/>
                </a:solidFill>
                <a:effectLst/>
                <a:latin typeface="-apple-system"/>
              </a:rPr>
              <a:t>xirself</a:t>
            </a:r>
            <a:r>
              <a:rPr lang="en-US" b="0" i="0" dirty="0">
                <a:solidFill>
                  <a:srgbClr val="1F2328"/>
                </a:solidFill>
                <a:effectLst/>
                <a:latin typeface="-apple-system"/>
              </a:rPr>
              <a:t>.</a:t>
            </a:r>
          </a:p>
          <a:p>
            <a:endParaRPr lang="en-US" dirty="0"/>
          </a:p>
          <a:p>
            <a:r>
              <a:rPr lang="en-US" b="1" i="0" dirty="0">
                <a:solidFill>
                  <a:srgbClr val="1F2328"/>
                </a:solidFill>
                <a:effectLst/>
                <a:latin typeface="-apple-system"/>
              </a:rPr>
              <a:t>Booleans</a:t>
            </a:r>
            <a:r>
              <a:rPr lang="en-US" b="0" i="0" dirty="0">
                <a:solidFill>
                  <a:srgbClr val="1F2328"/>
                </a:solidFill>
                <a:effectLst/>
                <a:latin typeface="-apple-system"/>
              </a:rPr>
              <a:t> are </a:t>
            </a:r>
            <a:r>
              <a:rPr lang="en-US" b="1" i="0" dirty="0">
                <a:solidFill>
                  <a:srgbClr val="1F2328"/>
                </a:solidFill>
                <a:effectLst/>
                <a:latin typeface="-apple-system"/>
              </a:rPr>
              <a:t>banned</a:t>
            </a:r>
            <a:r>
              <a:rPr lang="en-US" b="0" i="0" dirty="0">
                <a:solidFill>
                  <a:srgbClr val="1F2328"/>
                </a:solidFill>
                <a:effectLst/>
                <a:latin typeface="-apple-system"/>
              </a:rPr>
              <a:t> for imposing a binary view of true and false. </a:t>
            </a:r>
            <a:r>
              <a:rPr lang="en-US" b="1" i="0" dirty="0">
                <a:solidFill>
                  <a:srgbClr val="1F2328"/>
                </a:solidFill>
                <a:effectLst/>
                <a:latin typeface="-apple-system"/>
              </a:rPr>
              <a:t>C+=</a:t>
            </a:r>
            <a:r>
              <a:rPr lang="en-US" b="0" i="0" dirty="0">
                <a:solidFill>
                  <a:srgbClr val="1F2328"/>
                </a:solidFill>
                <a:effectLst/>
                <a:latin typeface="-apple-system"/>
              </a:rPr>
              <a:t> operates </a:t>
            </a:r>
            <a:r>
              <a:rPr lang="en-US" b="0" i="0" dirty="0" err="1">
                <a:solidFill>
                  <a:srgbClr val="1F2328"/>
                </a:solidFill>
                <a:effectLst/>
                <a:latin typeface="-apple-system"/>
              </a:rPr>
              <a:t>paralogically</a:t>
            </a:r>
            <a:r>
              <a:rPr lang="en-US" b="0" i="0" dirty="0">
                <a:solidFill>
                  <a:srgbClr val="1F2328"/>
                </a:solidFill>
                <a:effectLst/>
                <a:latin typeface="-apple-system"/>
              </a:rPr>
              <a:t> and transcends the trappings of Patriarchal binary logic. </a:t>
            </a:r>
            <a:r>
              <a:rPr lang="en-US" b="1" i="0" dirty="0">
                <a:solidFill>
                  <a:srgbClr val="1F2328"/>
                </a:solidFill>
                <a:effectLst/>
                <a:latin typeface="-apple-system"/>
              </a:rPr>
              <a:t>No means no, and yes could mean no as well.</a:t>
            </a:r>
            <a:endParaRPr lang="en-US" b="0" i="0" dirty="0">
              <a:solidFill>
                <a:srgbClr val="1F2328"/>
              </a:solidFill>
              <a:effectLst/>
              <a:latin typeface="-apple-system"/>
            </a:endParaRPr>
          </a:p>
          <a:p>
            <a:endParaRPr lang="en-US" dirty="0"/>
          </a:p>
        </p:txBody>
      </p:sp>
      <p:sp>
        <p:nvSpPr>
          <p:cNvPr id="11" name="TextBox 10">
            <a:extLst>
              <a:ext uri="{FF2B5EF4-FFF2-40B4-BE49-F238E27FC236}">
                <a16:creationId xmlns:a16="http://schemas.microsoft.com/office/drawing/2014/main" id="{BB79FE21-272E-400F-9625-F6BEF575AB17}"/>
              </a:ext>
            </a:extLst>
          </p:cNvPr>
          <p:cNvSpPr txBox="1"/>
          <p:nvPr/>
        </p:nvSpPr>
        <p:spPr>
          <a:xfrm>
            <a:off x="7529079" y="5120641"/>
            <a:ext cx="6096000" cy="923330"/>
          </a:xfrm>
          <a:prstGeom prst="rect">
            <a:avLst/>
          </a:prstGeom>
          <a:noFill/>
        </p:spPr>
        <p:txBody>
          <a:bodyPr wrap="square">
            <a:spAutoFit/>
          </a:bodyPr>
          <a:lstStyle/>
          <a:p>
            <a:pPr algn="l">
              <a:buFont typeface="Arial" panose="020B0604020202020204" pitchFamily="34" charset="0"/>
              <a:buChar char="•"/>
            </a:pPr>
            <a:r>
              <a:rPr lang="en-US" b="0" i="0" dirty="0">
                <a:solidFill>
                  <a:srgbClr val="1F2328"/>
                </a:solidFill>
                <a:effectLst/>
                <a:latin typeface="-apple-system"/>
              </a:rPr>
              <a:t>private == privileged</a:t>
            </a:r>
          </a:p>
          <a:p>
            <a:pPr algn="l">
              <a:buFont typeface="Arial" panose="020B0604020202020204" pitchFamily="34" charset="0"/>
              <a:buChar char="•"/>
            </a:pPr>
            <a:r>
              <a:rPr lang="en-US" b="0" i="0" dirty="0" err="1">
                <a:solidFill>
                  <a:srgbClr val="1F2328"/>
                </a:solidFill>
                <a:effectLst/>
                <a:latin typeface="-apple-system"/>
              </a:rPr>
              <a:t>printf</a:t>
            </a:r>
            <a:r>
              <a:rPr lang="en-US" b="0" i="0" dirty="0">
                <a:solidFill>
                  <a:srgbClr val="1F2328"/>
                </a:solidFill>
                <a:effectLst/>
                <a:latin typeface="-apple-system"/>
              </a:rPr>
              <a:t>(); == yell();</a:t>
            </a:r>
          </a:p>
          <a:p>
            <a:pPr algn="l">
              <a:buFont typeface="Arial" panose="020B0604020202020204" pitchFamily="34" charset="0"/>
              <a:buChar char="•"/>
            </a:pPr>
            <a:r>
              <a:rPr lang="en-US" b="0" i="0" dirty="0">
                <a:solidFill>
                  <a:srgbClr val="1F2328"/>
                </a:solidFill>
                <a:effectLst/>
                <a:latin typeface="-apple-system"/>
              </a:rPr>
              <a:t>class Foo{}; == </a:t>
            </a:r>
            <a:r>
              <a:rPr lang="en-US" b="0" i="0" dirty="0" err="1">
                <a:solidFill>
                  <a:srgbClr val="1F2328"/>
                </a:solidFill>
                <a:effectLst/>
                <a:latin typeface="-apple-system"/>
              </a:rPr>
              <a:t>social_construct</a:t>
            </a:r>
            <a:r>
              <a:rPr lang="en-US" b="0" i="0" dirty="0">
                <a:solidFill>
                  <a:srgbClr val="1F2328"/>
                </a:solidFill>
                <a:effectLst/>
                <a:latin typeface="-apple-system"/>
              </a:rPr>
              <a:t> Foo{};</a:t>
            </a:r>
          </a:p>
        </p:txBody>
      </p:sp>
      <p:sp>
        <p:nvSpPr>
          <p:cNvPr id="4" name="Slide Number Placeholder 3">
            <a:extLst>
              <a:ext uri="{FF2B5EF4-FFF2-40B4-BE49-F238E27FC236}">
                <a16:creationId xmlns:a16="http://schemas.microsoft.com/office/drawing/2014/main" id="{10B5A901-FA96-A393-8096-9C5925EFF667}"/>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141825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Misogynist PL: </a:t>
            </a:r>
            <a:r>
              <a:rPr lang="en-US" dirty="0" err="1"/>
              <a:t>CPlusEquality</a:t>
            </a:r>
            <a:endParaRPr lang="en-US" dirty="0"/>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a:xfrm>
            <a:off x="428625" y="1845734"/>
            <a:ext cx="5413837" cy="4023360"/>
          </a:xfrm>
        </p:spPr>
        <p:txBody>
          <a:bodyPr/>
          <a:lstStyle/>
          <a:p>
            <a:r>
              <a:rPr lang="en-US" dirty="0"/>
              <a:t>C+= is a PL design proposal by misogynistic 4chan trolls. Excerpts:</a:t>
            </a:r>
          </a:p>
        </p:txBody>
      </p:sp>
      <p:pic>
        <p:nvPicPr>
          <p:cNvPr id="5" name="Picture 4">
            <a:extLst>
              <a:ext uri="{FF2B5EF4-FFF2-40B4-BE49-F238E27FC236}">
                <a16:creationId xmlns:a16="http://schemas.microsoft.com/office/drawing/2014/main" id="{19269FCB-AA30-EFB5-BF19-CF13D655D1CA}"/>
              </a:ext>
            </a:extLst>
          </p:cNvPr>
          <p:cNvPicPr>
            <a:picLocks noChangeAspect="1"/>
          </p:cNvPicPr>
          <p:nvPr/>
        </p:nvPicPr>
        <p:blipFill>
          <a:blip r:embed="rId2"/>
          <a:stretch>
            <a:fillRect/>
          </a:stretch>
        </p:blipFill>
        <p:spPr>
          <a:xfrm>
            <a:off x="7319529" y="1663420"/>
            <a:ext cx="4745182" cy="1527244"/>
          </a:xfrm>
          <a:prstGeom prst="rect">
            <a:avLst/>
          </a:prstGeom>
        </p:spPr>
      </p:pic>
      <p:sp>
        <p:nvSpPr>
          <p:cNvPr id="7" name="TextBox 6">
            <a:extLst>
              <a:ext uri="{FF2B5EF4-FFF2-40B4-BE49-F238E27FC236}">
                <a16:creationId xmlns:a16="http://schemas.microsoft.com/office/drawing/2014/main" id="{CF57213F-3377-6065-E1F8-2AE948E617B9}"/>
              </a:ext>
            </a:extLst>
          </p:cNvPr>
          <p:cNvSpPr txBox="1"/>
          <p:nvPr/>
        </p:nvSpPr>
        <p:spPr>
          <a:xfrm>
            <a:off x="1097280" y="6414279"/>
            <a:ext cx="7931727" cy="369332"/>
          </a:xfrm>
          <a:prstGeom prst="rect">
            <a:avLst/>
          </a:prstGeom>
          <a:noFill/>
        </p:spPr>
        <p:txBody>
          <a:bodyPr wrap="square">
            <a:spAutoFit/>
          </a:bodyPr>
          <a:lstStyle/>
          <a:p>
            <a:r>
              <a:rPr lang="en-US" dirty="0"/>
              <a:t>https://github.com/TheFeministSoftwareFoundation/C-plus-Equality</a:t>
            </a:r>
          </a:p>
        </p:txBody>
      </p:sp>
      <p:sp>
        <p:nvSpPr>
          <p:cNvPr id="9" name="TextBox 8">
            <a:extLst>
              <a:ext uri="{FF2B5EF4-FFF2-40B4-BE49-F238E27FC236}">
                <a16:creationId xmlns:a16="http://schemas.microsoft.com/office/drawing/2014/main" id="{706C9F70-3A91-ED8B-EA1B-973E85C58881}"/>
              </a:ext>
            </a:extLst>
          </p:cNvPr>
          <p:cNvSpPr txBox="1"/>
          <p:nvPr/>
        </p:nvSpPr>
        <p:spPr>
          <a:xfrm>
            <a:off x="424297" y="2939147"/>
            <a:ext cx="6728978" cy="2031325"/>
          </a:xfrm>
          <a:prstGeom prst="rect">
            <a:avLst/>
          </a:prstGeom>
          <a:noFill/>
        </p:spPr>
        <p:txBody>
          <a:bodyPr wrap="square">
            <a:spAutoFit/>
          </a:bodyPr>
          <a:lstStyle/>
          <a:p>
            <a:r>
              <a:rPr lang="en-US" b="1" i="0" dirty="0">
                <a:solidFill>
                  <a:srgbClr val="1F2328"/>
                </a:solidFill>
                <a:effectLst/>
                <a:latin typeface="-apple-system"/>
              </a:rPr>
              <a:t>Constants are not allowed</a:t>
            </a:r>
            <a:r>
              <a:rPr lang="en-US" b="0" i="0" dirty="0">
                <a:solidFill>
                  <a:srgbClr val="1F2328"/>
                </a:solidFill>
                <a:effectLst/>
                <a:latin typeface="-apple-system"/>
              </a:rPr>
              <a:t>, as the idea of a lack of identity fluidity is problematic. … any numeric value is a variable, and is required to take on at least 2 values over the course of the program, or the </a:t>
            </a:r>
            <a:r>
              <a:rPr lang="en-US" b="0" i="0" dirty="0" err="1">
                <a:solidFill>
                  <a:srgbClr val="1F2328"/>
                </a:solidFill>
                <a:effectLst/>
                <a:latin typeface="-apple-system"/>
              </a:rPr>
              <a:t>inHERpreter</a:t>
            </a:r>
            <a:r>
              <a:rPr lang="en-US" b="0" i="0" dirty="0">
                <a:solidFill>
                  <a:srgbClr val="1F2328"/>
                </a:solidFill>
                <a:effectLst/>
                <a:latin typeface="-apple-system"/>
              </a:rPr>
              <a:t> will throw a </a:t>
            </a:r>
            <a:r>
              <a:rPr lang="en-US" b="1" i="0" dirty="0">
                <a:solidFill>
                  <a:srgbClr val="1F2328"/>
                </a:solidFill>
                <a:effectLst/>
                <a:latin typeface="-apple-system"/>
              </a:rPr>
              <a:t>Trigger Warning</a:t>
            </a:r>
            <a:r>
              <a:rPr lang="en-US" b="0" i="0" dirty="0">
                <a:solidFill>
                  <a:srgbClr val="1F2328"/>
                </a:solidFill>
                <a:effectLst/>
                <a:latin typeface="-apple-system"/>
              </a:rPr>
              <a:t>.</a:t>
            </a:r>
          </a:p>
          <a:p>
            <a:endParaRPr lang="en-US" b="0" i="0" dirty="0">
              <a:solidFill>
                <a:srgbClr val="1F2328"/>
              </a:solidFill>
              <a:effectLst/>
              <a:latin typeface="-apple-system"/>
            </a:endParaRPr>
          </a:p>
          <a:p>
            <a:r>
              <a:rPr lang="en-US" b="0" i="0" dirty="0">
                <a:solidFill>
                  <a:srgbClr val="1F2328"/>
                </a:solidFill>
                <a:effectLst/>
                <a:latin typeface="-apple-system"/>
              </a:rPr>
              <a:t>A number can be an integer or a double or a long if </a:t>
            </a:r>
            <a:r>
              <a:rPr lang="en-US" b="0" i="0" dirty="0" err="1">
                <a:solidFill>
                  <a:srgbClr val="1F2328"/>
                </a:solidFill>
                <a:effectLst/>
                <a:latin typeface="-apple-system"/>
              </a:rPr>
              <a:t>xir</a:t>
            </a:r>
            <a:r>
              <a:rPr lang="en-US" b="0" i="0" dirty="0">
                <a:solidFill>
                  <a:srgbClr val="1F2328"/>
                </a:solidFill>
                <a:effectLst/>
                <a:latin typeface="-apple-system"/>
              </a:rPr>
              <a:t> so identifies </a:t>
            </a:r>
            <a:r>
              <a:rPr lang="en-US" b="0" i="0" dirty="0" err="1">
                <a:solidFill>
                  <a:srgbClr val="1F2328"/>
                </a:solidFill>
                <a:effectLst/>
                <a:latin typeface="-apple-system"/>
              </a:rPr>
              <a:t>xirself</a:t>
            </a:r>
            <a:r>
              <a:rPr lang="en-US" b="0" i="0" dirty="0">
                <a:solidFill>
                  <a:srgbClr val="1F2328"/>
                </a:solidFill>
                <a:effectLst/>
                <a:latin typeface="-apple-system"/>
              </a:rPr>
              <a:t>.</a:t>
            </a:r>
          </a:p>
        </p:txBody>
      </p:sp>
      <p:sp>
        <p:nvSpPr>
          <p:cNvPr id="4" name="TextBox 3">
            <a:extLst>
              <a:ext uri="{FF2B5EF4-FFF2-40B4-BE49-F238E27FC236}">
                <a16:creationId xmlns:a16="http://schemas.microsoft.com/office/drawing/2014/main" id="{228DCBBF-0AF6-74EE-1DC4-249401CBDE92}"/>
              </a:ext>
            </a:extLst>
          </p:cNvPr>
          <p:cNvSpPr txBox="1"/>
          <p:nvPr/>
        </p:nvSpPr>
        <p:spPr>
          <a:xfrm>
            <a:off x="424297" y="5064234"/>
            <a:ext cx="11260772" cy="1323439"/>
          </a:xfrm>
          <a:prstGeom prst="rect">
            <a:avLst/>
          </a:prstGeom>
          <a:noFill/>
        </p:spPr>
        <p:txBody>
          <a:bodyPr wrap="square" rtlCol="0">
            <a:spAutoFit/>
          </a:bodyPr>
          <a:lstStyle/>
          <a:p>
            <a:r>
              <a:rPr lang="en-US" sz="2000" b="1" dirty="0"/>
              <a:t>Point: </a:t>
            </a:r>
            <a:r>
              <a:rPr lang="en-US" sz="2000" dirty="0"/>
              <a:t>Although these trolls were from outside the PL community, if you search for gender and PL, you will find a troll instead of genuine research or curious discussion. It’s good for the health of our community if we provide a viable alternative to the trolls</a:t>
            </a:r>
          </a:p>
          <a:p>
            <a:r>
              <a:rPr lang="en-US" sz="2000" b="1" dirty="0"/>
              <a:t>Note: </a:t>
            </a:r>
            <a:r>
              <a:rPr lang="en-US" sz="2000" dirty="0"/>
              <a:t>Men are good and nice. This is a pro-man space.</a:t>
            </a:r>
            <a:endParaRPr lang="en-US" sz="2000" b="1" dirty="0"/>
          </a:p>
        </p:txBody>
      </p:sp>
      <p:sp>
        <p:nvSpPr>
          <p:cNvPr id="6" name="Slide Number Placeholder 5">
            <a:extLst>
              <a:ext uri="{FF2B5EF4-FFF2-40B4-BE49-F238E27FC236}">
                <a16:creationId xmlns:a16="http://schemas.microsoft.com/office/drawing/2014/main" id="{57242BDB-BF94-D221-B136-CDDC5670E847}"/>
              </a:ext>
            </a:extLst>
          </p:cNvPr>
          <p:cNvSpPr>
            <a:spLocks noGrp="1"/>
          </p:cNvSpPr>
          <p:nvPr>
            <p:ph type="sldNum" sz="quarter" idx="12"/>
          </p:nvPr>
        </p:nvSpPr>
        <p:spPr/>
        <p:txBody>
          <a:bodyPr/>
          <a:lstStyle/>
          <a:p>
            <a:fld id="{9BF27F29-4B64-4A24-936A-FF41C34C242B}" type="slidenum">
              <a:rPr lang="en-US" smtClean="0"/>
              <a:t>7</a:t>
            </a:fld>
            <a:endParaRPr lang="en-US" dirty="0"/>
          </a:p>
        </p:txBody>
      </p:sp>
    </p:spTree>
    <p:extLst>
      <p:ext uri="{BB962C8B-B14F-4D97-AF65-F5344CB8AC3E}">
        <p14:creationId xmlns:p14="http://schemas.microsoft.com/office/powerpoint/2010/main" val="218192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1077-1FE7-F96E-732E-FCD022C924AD}"/>
              </a:ext>
            </a:extLst>
          </p:cNvPr>
          <p:cNvSpPr>
            <a:spLocks noGrp="1"/>
          </p:cNvSpPr>
          <p:nvPr>
            <p:ph type="title"/>
          </p:nvPr>
        </p:nvSpPr>
        <p:spPr/>
        <p:txBody>
          <a:bodyPr/>
          <a:lstStyle/>
          <a:p>
            <a:r>
              <a:rPr lang="en-US" dirty="0"/>
              <a:t>Part 1: Gender; Section 1: Philosophy</a:t>
            </a:r>
          </a:p>
        </p:txBody>
      </p:sp>
      <p:sp>
        <p:nvSpPr>
          <p:cNvPr id="3" name="Content Placeholder 2">
            <a:extLst>
              <a:ext uri="{FF2B5EF4-FFF2-40B4-BE49-F238E27FC236}">
                <a16:creationId xmlns:a16="http://schemas.microsoft.com/office/drawing/2014/main" id="{6D83BA8E-71F6-A460-A5BD-799E3E46056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05FCE17-9046-B81C-B078-C0B8EA3A80AA}"/>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2735728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38F6-60EF-F2D8-75A9-4513169D460B}"/>
              </a:ext>
            </a:extLst>
          </p:cNvPr>
          <p:cNvSpPr>
            <a:spLocks noGrp="1"/>
          </p:cNvSpPr>
          <p:nvPr>
            <p:ph type="title"/>
          </p:nvPr>
        </p:nvSpPr>
        <p:spPr/>
        <p:txBody>
          <a:bodyPr>
            <a:normAutofit/>
          </a:bodyPr>
          <a:lstStyle/>
          <a:p>
            <a:r>
              <a:rPr lang="en-US" sz="4400" dirty="0"/>
              <a:t>What Does PL Have to do with Gender?</a:t>
            </a:r>
          </a:p>
        </p:txBody>
      </p:sp>
      <p:sp>
        <p:nvSpPr>
          <p:cNvPr id="3" name="Content Placeholder 2">
            <a:extLst>
              <a:ext uri="{FF2B5EF4-FFF2-40B4-BE49-F238E27FC236}">
                <a16:creationId xmlns:a16="http://schemas.microsoft.com/office/drawing/2014/main" id="{2F36677E-6924-1F0E-DBA1-AC6EBA41ACC5}"/>
              </a:ext>
            </a:extLst>
          </p:cNvPr>
          <p:cNvSpPr>
            <a:spLocks noGrp="1"/>
          </p:cNvSpPr>
          <p:nvPr>
            <p:ph idx="1"/>
          </p:nvPr>
        </p:nvSpPr>
        <p:spPr>
          <a:xfrm>
            <a:off x="1097280" y="1845733"/>
            <a:ext cx="10289406" cy="4198931"/>
          </a:xfrm>
        </p:spPr>
        <p:txBody>
          <a:bodyPr>
            <a:normAutofit fontScale="92500" lnSpcReduction="10000"/>
          </a:bodyPr>
          <a:lstStyle/>
          <a:p>
            <a:r>
              <a:rPr lang="en-US" dirty="0"/>
              <a:t>PL is the medium through which programming occurs, so broader conversations on gender and computing occur in the medium of PL</a:t>
            </a:r>
          </a:p>
          <a:p>
            <a:r>
              <a:rPr lang="en-US" dirty="0"/>
              <a:t>Conversely, because PLs shape the experience of computing, they have the potential to shape gendered experiences</a:t>
            </a:r>
          </a:p>
          <a:p>
            <a:r>
              <a:rPr lang="en-US" dirty="0"/>
              <a:t>The nature and extent of PL-gender interaction depends on view:</a:t>
            </a:r>
          </a:p>
          <a:p>
            <a:pPr lvl="1"/>
            <a:r>
              <a:rPr lang="en-US" b="1" dirty="0"/>
              <a:t>Gender-blind vs. Gender-aware: </a:t>
            </a:r>
            <a:r>
              <a:rPr lang="en-US" dirty="0"/>
              <a:t> Should gender be explicitly considered as a factor in design?</a:t>
            </a:r>
          </a:p>
          <a:p>
            <a:pPr lvl="1"/>
            <a:r>
              <a:rPr lang="en-US" b="1" dirty="0"/>
              <a:t>Structuralism vs. Post-structuralism: </a:t>
            </a:r>
            <a:r>
              <a:rPr lang="en-US" dirty="0"/>
              <a:t>Is it more fruitful to view gender in broad categories and universal rules or to question categories and rules?</a:t>
            </a:r>
          </a:p>
          <a:p>
            <a:r>
              <a:rPr lang="en-US" b="1" dirty="0"/>
              <a:t>Humanist thinking:</a:t>
            </a:r>
            <a:r>
              <a:rPr lang="en-US" dirty="0"/>
              <a:t> “Understand why they think that way,” not </a:t>
            </a:r>
            <a:br>
              <a:rPr lang="en-US" dirty="0"/>
            </a:br>
            <a:r>
              <a:rPr lang="en-US" dirty="0"/>
              <a:t>“Here is the only right way to think”</a:t>
            </a:r>
            <a:endParaRPr lang="en-US" b="1" dirty="0"/>
          </a:p>
        </p:txBody>
      </p:sp>
      <p:sp>
        <p:nvSpPr>
          <p:cNvPr id="4" name="Slide Number Placeholder 3">
            <a:extLst>
              <a:ext uri="{FF2B5EF4-FFF2-40B4-BE49-F238E27FC236}">
                <a16:creationId xmlns:a16="http://schemas.microsoft.com/office/drawing/2014/main" id="{DA76B63C-140C-2C2D-6C9C-369F67860011}"/>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66107413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861</TotalTime>
  <Words>4421</Words>
  <Application>Microsoft Office PowerPoint</Application>
  <PresentationFormat>Widescreen</PresentationFormat>
  <Paragraphs>397</Paragraphs>
  <Slides>53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-apple-system</vt:lpstr>
      <vt:lpstr>Arial</vt:lpstr>
      <vt:lpstr>Calibri</vt:lpstr>
      <vt:lpstr>Calibri Light</vt:lpstr>
      <vt:lpstr>Consolas</vt:lpstr>
      <vt:lpstr>Retrospect</vt:lpstr>
      <vt:lpstr>10 – Gender + Disability</vt:lpstr>
      <vt:lpstr>Outline</vt:lpstr>
      <vt:lpstr>Lecture Structure</vt:lpstr>
      <vt:lpstr>Ground Rules for Classroom Interactions</vt:lpstr>
      <vt:lpstr>Can a PL Spread Misogyny?</vt:lpstr>
      <vt:lpstr>Misogynist PL: CPlusEquality</vt:lpstr>
      <vt:lpstr>Misogynist PL: CPlusEquality</vt:lpstr>
      <vt:lpstr>Part 1: Gender; Section 1: Philosophy</vt:lpstr>
      <vt:lpstr>What Does PL Have to do with Gender?</vt:lpstr>
      <vt:lpstr>Gender-Blind</vt:lpstr>
      <vt:lpstr>Gender-Aware</vt:lpstr>
      <vt:lpstr>Structuralist Philosophy in One Slide</vt:lpstr>
      <vt:lpstr>Types = Structuralist Success Story</vt:lpstr>
      <vt:lpstr>Post-Structuralist Philosophy in One Slide</vt:lpstr>
      <vt:lpstr>Gender = Structuralist Fail Story?</vt:lpstr>
      <vt:lpstr>Genders and Types Meet at Play</vt:lpstr>
      <vt:lpstr>Playing Types -&gt; Gender</vt:lpstr>
      <vt:lpstr>Playing Types -&gt; Gender</vt:lpstr>
      <vt:lpstr>Playing Gender -&gt; Types</vt:lpstr>
      <vt:lpstr>Playing Gender -&gt; Types</vt:lpstr>
      <vt:lpstr>Part 1: Gender; Section 2: HCI</vt:lpstr>
      <vt:lpstr>GenderMag: Structuralist Gender in HCI</vt:lpstr>
      <vt:lpstr>Review: Personas</vt:lpstr>
      <vt:lpstr>Dimensions and Facets in GenderMag</vt:lpstr>
      <vt:lpstr>Motivation</vt:lpstr>
      <vt:lpstr>Computer Self-Efficacy</vt:lpstr>
      <vt:lpstr>Attitude Toward Risk</vt:lpstr>
      <vt:lpstr>Information Processing Style</vt:lpstr>
      <vt:lpstr>Learning by Process vs. Tinkering</vt:lpstr>
      <vt:lpstr>Do We Care Who Is Who?</vt:lpstr>
      <vt:lpstr>Limitations of GenderMag</vt:lpstr>
      <vt:lpstr>Part 2: Disability</vt:lpstr>
      <vt:lpstr>Section: Foundational Concepts</vt:lpstr>
      <vt:lpstr>Infrastructure</vt:lpstr>
      <vt:lpstr>Material Impacts</vt:lpstr>
      <vt:lpstr>Visibility</vt:lpstr>
      <vt:lpstr>Disability Spectrum</vt:lpstr>
      <vt:lpstr>Global South Perspectives</vt:lpstr>
      <vt:lpstr>Section: Survey of Design Issues</vt:lpstr>
      <vt:lpstr>Musculoskeletal Issues</vt:lpstr>
      <vt:lpstr>Musculoskeletal Issues</vt:lpstr>
      <vt:lpstr>Interfaces and Musculoskeletal Conditions</vt:lpstr>
      <vt:lpstr>How Does Programming Differ?</vt:lpstr>
      <vt:lpstr>Visual Disability and Accessible Output</vt:lpstr>
      <vt:lpstr>Issue 1: Whitespace Sensitivity</vt:lpstr>
      <vt:lpstr>Issue 1: Whitespace Sensitivity</vt:lpstr>
      <vt:lpstr>Issue 1: Whitespace Sensitivity</vt:lpstr>
      <vt:lpstr>Issue 2: Text-to-Speech Ambiguity</vt:lpstr>
      <vt:lpstr>Issue 2: Text-to-Speech Ambiguity</vt:lpstr>
      <vt:lpstr>Issue 2: Text-to-Speech Ambiguity</vt:lpstr>
      <vt:lpstr>Issue 3: Social Integration Across Spectrum</vt:lpstr>
      <vt:lpstr>Issue 3: Social Integration Across Spectrum</vt:lpstr>
      <vt:lpstr>Find Study Practice Partners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122</cp:revision>
  <dcterms:created xsi:type="dcterms:W3CDTF">2023-08-13T16:19:48Z</dcterms:created>
  <dcterms:modified xsi:type="dcterms:W3CDTF">2023-11-13T18:21:47Z</dcterms:modified>
</cp:coreProperties>
</file>