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0" r:id="rId4"/>
    <p:sldId id="274" r:id="rId5"/>
    <p:sldId id="258" r:id="rId6"/>
    <p:sldId id="264" r:id="rId7"/>
    <p:sldId id="265" r:id="rId8"/>
    <p:sldId id="266" r:id="rId9"/>
    <p:sldId id="262" r:id="rId10"/>
    <p:sldId id="269" r:id="rId11"/>
    <p:sldId id="270" r:id="rId12"/>
    <p:sldId id="267" r:id="rId13"/>
    <p:sldId id="272" r:id="rId14"/>
    <p:sldId id="263" r:id="rId15"/>
    <p:sldId id="277" r:id="rId16"/>
    <p:sldId id="275" r:id="rId17"/>
    <p:sldId id="276" r:id="rId18"/>
    <p:sldId id="278" r:id="rId19"/>
    <p:sldId id="273" r:id="rId20"/>
    <p:sldId id="279" r:id="rId21"/>
    <p:sldId id="280" r:id="rId22"/>
    <p:sldId id="281" r:id="rId23"/>
    <p:sldId id="283" r:id="rId24"/>
    <p:sldId id="284" r:id="rId25"/>
    <p:sldId id="285" r:id="rId26"/>
    <p:sldId id="286" r:id="rId27"/>
    <p:sldId id="287" r:id="rId28"/>
    <p:sldId id="282" r:id="rId29"/>
    <p:sldId id="288" r:id="rId30"/>
    <p:sldId id="289" r:id="rId31"/>
    <p:sldId id="259" r:id="rId32"/>
    <p:sldId id="26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101" d="100"/>
          <a:sy n="101" d="100"/>
        </p:scale>
        <p:origin x="76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9/10/2023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9/10/2023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9/10/2023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9/10/2023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9/10/2023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9/10/2023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9/10/2023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10 – Gender + Disability</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C98E-0348-9441-79B0-E218D8F49DBF}"/>
              </a:ext>
            </a:extLst>
          </p:cNvPr>
          <p:cNvSpPr>
            <a:spLocks noGrp="1"/>
          </p:cNvSpPr>
          <p:nvPr>
            <p:ph type="title"/>
          </p:nvPr>
        </p:nvSpPr>
        <p:spPr/>
        <p:txBody>
          <a:bodyPr/>
          <a:lstStyle/>
          <a:p>
            <a:r>
              <a:rPr lang="en-US" dirty="0"/>
              <a:t>Structuralist Philosophy in One Slide</a:t>
            </a:r>
          </a:p>
        </p:txBody>
      </p:sp>
      <p:sp>
        <p:nvSpPr>
          <p:cNvPr id="3" name="Content Placeholder 2">
            <a:extLst>
              <a:ext uri="{FF2B5EF4-FFF2-40B4-BE49-F238E27FC236}">
                <a16:creationId xmlns:a16="http://schemas.microsoft.com/office/drawing/2014/main" id="{E38E8538-CF9F-4133-0CDA-EB8C476BFE5E}"/>
              </a:ext>
            </a:extLst>
          </p:cNvPr>
          <p:cNvSpPr>
            <a:spLocks noGrp="1"/>
          </p:cNvSpPr>
          <p:nvPr>
            <p:ph idx="1"/>
          </p:nvPr>
        </p:nvSpPr>
        <p:spPr/>
        <p:txBody>
          <a:bodyPr/>
          <a:lstStyle/>
          <a:p>
            <a:r>
              <a:rPr lang="en-US" b="1" dirty="0"/>
              <a:t>Structuralism</a:t>
            </a:r>
            <a:r>
              <a:rPr lang="en-US" dirty="0"/>
              <a:t> is a (largely historical) philosophical movement that tries to describe the world with broad categories and universal rules</a:t>
            </a:r>
          </a:p>
          <a:p>
            <a:r>
              <a:rPr lang="en-US" b="1" dirty="0"/>
              <a:t>Examples:</a:t>
            </a:r>
            <a:endParaRPr lang="en-US" dirty="0"/>
          </a:p>
          <a:p>
            <a:pPr lvl="1"/>
            <a:r>
              <a:rPr lang="en-US" b="1" dirty="0"/>
              <a:t>Kantian ethics: </a:t>
            </a:r>
            <a:r>
              <a:rPr lang="en-US" dirty="0"/>
              <a:t>“Act only in accordance with that maxim through which you can at the same time will that it become a universal law”</a:t>
            </a:r>
          </a:p>
          <a:p>
            <a:pPr lvl="1"/>
            <a:r>
              <a:rPr lang="en-US" b="1" dirty="0"/>
              <a:t>Marxian economics: </a:t>
            </a:r>
            <a:r>
              <a:rPr lang="en-US" dirty="0"/>
              <a:t>“The economy is analyzed as a dialectic between people who own means of production and those who do not”</a:t>
            </a:r>
          </a:p>
          <a:p>
            <a:pPr lvl="1"/>
            <a:r>
              <a:rPr lang="en-US" b="1" u="sng" dirty="0"/>
              <a:t>Fregean Logic: </a:t>
            </a:r>
            <a:r>
              <a:rPr lang="en-US" dirty="0"/>
              <a:t>“Universal truths can be described and verified by axiomatic manipulation of symbols”</a:t>
            </a:r>
            <a:endParaRPr lang="en-US" b="1" dirty="0"/>
          </a:p>
        </p:txBody>
      </p:sp>
      <p:cxnSp>
        <p:nvCxnSpPr>
          <p:cNvPr id="5" name="Connector: Elbow 4">
            <a:extLst>
              <a:ext uri="{FF2B5EF4-FFF2-40B4-BE49-F238E27FC236}">
                <a16:creationId xmlns:a16="http://schemas.microsoft.com/office/drawing/2014/main" id="{47C84DF3-352E-6394-727C-AC20B06AEAD8}"/>
              </a:ext>
            </a:extLst>
          </p:cNvPr>
          <p:cNvCxnSpPr>
            <a:cxnSpLocks/>
          </p:cNvCxnSpPr>
          <p:nvPr/>
        </p:nvCxnSpPr>
        <p:spPr>
          <a:xfrm rot="10800000">
            <a:off x="3724278" y="5495926"/>
            <a:ext cx="676273" cy="523875"/>
          </a:xfrm>
          <a:prstGeom prst="bentConnector3">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0155CE2-3929-02D1-3C2E-49607FDE2A22}"/>
              </a:ext>
            </a:extLst>
          </p:cNvPr>
          <p:cNvSpPr txBox="1"/>
          <p:nvPr/>
        </p:nvSpPr>
        <p:spPr>
          <a:xfrm>
            <a:off x="4572000" y="5543550"/>
            <a:ext cx="7620000" cy="830997"/>
          </a:xfrm>
          <a:prstGeom prst="rect">
            <a:avLst/>
          </a:prstGeom>
          <a:noFill/>
        </p:spPr>
        <p:txBody>
          <a:bodyPr wrap="square" rtlCol="0">
            <a:spAutoFit/>
          </a:bodyPr>
          <a:lstStyle/>
          <a:p>
            <a:r>
              <a:rPr lang="en-US" sz="2400" dirty="0"/>
              <a:t>Direct link with formal logic and PL theory:</a:t>
            </a:r>
            <a:br>
              <a:rPr lang="en-US" sz="2400" dirty="0"/>
            </a:br>
            <a:r>
              <a:rPr lang="en-US" sz="2400" dirty="0"/>
              <a:t>Frege -&gt; </a:t>
            </a:r>
            <a:r>
              <a:rPr lang="en-US" sz="2400" dirty="0" err="1"/>
              <a:t>Kripke</a:t>
            </a:r>
            <a:r>
              <a:rPr lang="en-US" sz="2400" dirty="0"/>
              <a:t> + Russell -&gt; half of formal logic -&gt; PL theory</a:t>
            </a:r>
          </a:p>
        </p:txBody>
      </p:sp>
    </p:spTree>
    <p:extLst>
      <p:ext uri="{BB962C8B-B14F-4D97-AF65-F5344CB8AC3E}">
        <p14:creationId xmlns:p14="http://schemas.microsoft.com/office/powerpoint/2010/main" val="2107654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B169-8FBD-B1E0-2708-8103322D4C9A}"/>
              </a:ext>
            </a:extLst>
          </p:cNvPr>
          <p:cNvSpPr>
            <a:spLocks noGrp="1"/>
          </p:cNvSpPr>
          <p:nvPr>
            <p:ph type="title"/>
          </p:nvPr>
        </p:nvSpPr>
        <p:spPr/>
        <p:txBody>
          <a:bodyPr/>
          <a:lstStyle/>
          <a:p>
            <a:r>
              <a:rPr lang="en-US" dirty="0"/>
              <a:t>Types = Structuralist Success Story</a:t>
            </a:r>
          </a:p>
        </p:txBody>
      </p:sp>
      <p:sp>
        <p:nvSpPr>
          <p:cNvPr id="3" name="Content Placeholder 2">
            <a:extLst>
              <a:ext uri="{FF2B5EF4-FFF2-40B4-BE49-F238E27FC236}">
                <a16:creationId xmlns:a16="http://schemas.microsoft.com/office/drawing/2014/main" id="{D62380B1-9A2C-2EF3-4AE7-7BFBC8CF0656}"/>
              </a:ext>
            </a:extLst>
          </p:cNvPr>
          <p:cNvSpPr>
            <a:spLocks noGrp="1"/>
          </p:cNvSpPr>
          <p:nvPr>
            <p:ph idx="1"/>
          </p:nvPr>
        </p:nvSpPr>
        <p:spPr/>
        <p:txBody>
          <a:bodyPr>
            <a:normAutofit lnSpcReduction="10000"/>
          </a:bodyPr>
          <a:lstStyle/>
          <a:p>
            <a:r>
              <a:rPr lang="en-US" dirty="0"/>
              <a:t>Type systems divide all values into well-defined categories (types)</a:t>
            </a:r>
          </a:p>
          <a:p>
            <a:r>
              <a:rPr lang="en-US" dirty="0"/>
              <a:t>Typing rules and operational rules are </a:t>
            </a:r>
            <a:r>
              <a:rPr lang="en-US" b="1" dirty="0"/>
              <a:t>universal properties</a:t>
            </a:r>
            <a:r>
              <a:rPr lang="en-US" dirty="0"/>
              <a:t> of types</a:t>
            </a:r>
          </a:p>
          <a:p>
            <a:r>
              <a:rPr lang="en-US" dirty="0"/>
              <a:t>Deductive reasoning from assumed properties proves further universal properties of programs</a:t>
            </a:r>
          </a:p>
          <a:p>
            <a:pPr lvl="1"/>
            <a:r>
              <a:rPr lang="en-US" dirty="0"/>
              <a:t>“Rust programs have no memory errors”</a:t>
            </a:r>
          </a:p>
          <a:p>
            <a:pPr lvl="1"/>
            <a:r>
              <a:rPr lang="en-US" dirty="0"/>
              <a:t>“If it type-checks, it works”</a:t>
            </a:r>
          </a:p>
          <a:p>
            <a:r>
              <a:rPr lang="en-US" dirty="0"/>
              <a:t>Universalist guarantees help people in concrete ways</a:t>
            </a:r>
          </a:p>
          <a:p>
            <a:pPr lvl="1"/>
            <a:r>
              <a:rPr lang="en-US" dirty="0"/>
              <a:t>“Reality” (implementation) perfectly reflects the assumptions</a:t>
            </a:r>
          </a:p>
          <a:p>
            <a:pPr lvl="1"/>
            <a:r>
              <a:rPr lang="en-US" dirty="0"/>
              <a:t>Practitioner and Implementer both benefit from code guarantees</a:t>
            </a:r>
          </a:p>
          <a:p>
            <a:endParaRPr lang="en-US" dirty="0"/>
          </a:p>
        </p:txBody>
      </p:sp>
    </p:spTree>
    <p:extLst>
      <p:ext uri="{BB962C8B-B14F-4D97-AF65-F5344CB8AC3E}">
        <p14:creationId xmlns:p14="http://schemas.microsoft.com/office/powerpoint/2010/main" val="2221715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17E5-2334-9F33-0ED0-AC3DDE4EC660}"/>
              </a:ext>
            </a:extLst>
          </p:cNvPr>
          <p:cNvSpPr>
            <a:spLocks noGrp="1"/>
          </p:cNvSpPr>
          <p:nvPr>
            <p:ph type="title"/>
          </p:nvPr>
        </p:nvSpPr>
        <p:spPr/>
        <p:txBody>
          <a:bodyPr/>
          <a:lstStyle/>
          <a:p>
            <a:r>
              <a:rPr lang="en-US" dirty="0"/>
              <a:t>Post-Structuralist Philosophy in One Slide</a:t>
            </a:r>
          </a:p>
        </p:txBody>
      </p:sp>
      <p:sp>
        <p:nvSpPr>
          <p:cNvPr id="3" name="Content Placeholder 2">
            <a:extLst>
              <a:ext uri="{FF2B5EF4-FFF2-40B4-BE49-F238E27FC236}">
                <a16:creationId xmlns:a16="http://schemas.microsoft.com/office/drawing/2014/main" id="{7EA10640-F79D-FD05-54F0-A7D222CB93D4}"/>
              </a:ext>
            </a:extLst>
          </p:cNvPr>
          <p:cNvSpPr>
            <a:spLocks noGrp="1"/>
          </p:cNvSpPr>
          <p:nvPr>
            <p:ph idx="1"/>
          </p:nvPr>
        </p:nvSpPr>
        <p:spPr/>
        <p:txBody>
          <a:bodyPr>
            <a:normAutofit lnSpcReduction="10000"/>
          </a:bodyPr>
          <a:lstStyle/>
          <a:p>
            <a:r>
              <a:rPr lang="en-US" b="1" dirty="0"/>
              <a:t>Post-structuralism </a:t>
            </a:r>
            <a:r>
              <a:rPr lang="en-US" dirty="0"/>
              <a:t>is the (historical and ongoing) movement to overturn structuralist assumptions</a:t>
            </a:r>
          </a:p>
          <a:p>
            <a:pPr lvl="1"/>
            <a:r>
              <a:rPr lang="en-US" dirty="0"/>
              <a:t>There is not one universal truth; multiple truths coexist under different interpretations, assumptions, and points of view</a:t>
            </a:r>
          </a:p>
          <a:p>
            <a:pPr lvl="1"/>
            <a:r>
              <a:rPr lang="en-US" b="1" dirty="0"/>
              <a:t> </a:t>
            </a:r>
            <a:r>
              <a:rPr lang="en-US" dirty="0"/>
              <a:t>Social categories are constructed through social processes, by which they can also be deconstructed and analyzed</a:t>
            </a:r>
            <a:endParaRPr lang="en-US" b="1" dirty="0"/>
          </a:p>
          <a:p>
            <a:r>
              <a:rPr lang="en-US" b="1" dirty="0"/>
              <a:t>Foucault on Sexuality:</a:t>
            </a:r>
            <a:r>
              <a:rPr lang="en-US" dirty="0"/>
              <a:t> The notion of “sexuality” is constructed through institutionalized restrictions on </a:t>
            </a:r>
            <a:r>
              <a:rPr lang="en-US" i="1" dirty="0"/>
              <a:t>discourse </a:t>
            </a:r>
            <a:r>
              <a:rPr lang="en-US" dirty="0"/>
              <a:t>(what we say)</a:t>
            </a:r>
          </a:p>
          <a:p>
            <a:r>
              <a:rPr lang="en-US" b="1" dirty="0"/>
              <a:t>Butler on Gender:</a:t>
            </a:r>
            <a:r>
              <a:rPr lang="en-US" dirty="0"/>
              <a:t> Gender is socially constructed through performative statements, i.e., saying the thing makes it true</a:t>
            </a:r>
            <a:endParaRPr lang="en-US" b="1" dirty="0"/>
          </a:p>
        </p:txBody>
      </p:sp>
    </p:spTree>
    <p:extLst>
      <p:ext uri="{BB962C8B-B14F-4D97-AF65-F5344CB8AC3E}">
        <p14:creationId xmlns:p14="http://schemas.microsoft.com/office/powerpoint/2010/main" val="2287704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0E3D-354E-0CC2-D8AD-8DEFC2C60B73}"/>
              </a:ext>
            </a:extLst>
          </p:cNvPr>
          <p:cNvSpPr>
            <a:spLocks noGrp="1"/>
          </p:cNvSpPr>
          <p:nvPr>
            <p:ph type="title"/>
          </p:nvPr>
        </p:nvSpPr>
        <p:spPr/>
        <p:txBody>
          <a:bodyPr/>
          <a:lstStyle/>
          <a:p>
            <a:r>
              <a:rPr lang="en-US" dirty="0"/>
              <a:t>Gender = Structuralist Fail Story?</a:t>
            </a:r>
          </a:p>
        </p:txBody>
      </p:sp>
      <p:sp>
        <p:nvSpPr>
          <p:cNvPr id="3" name="Content Placeholder 2">
            <a:extLst>
              <a:ext uri="{FF2B5EF4-FFF2-40B4-BE49-F238E27FC236}">
                <a16:creationId xmlns:a16="http://schemas.microsoft.com/office/drawing/2014/main" id="{69ED9BA6-D1BA-BFF4-5C64-0D6869F700C5}"/>
              </a:ext>
            </a:extLst>
          </p:cNvPr>
          <p:cNvSpPr>
            <a:spLocks noGrp="1"/>
          </p:cNvSpPr>
          <p:nvPr>
            <p:ph idx="1"/>
          </p:nvPr>
        </p:nvSpPr>
        <p:spPr/>
        <p:txBody>
          <a:bodyPr/>
          <a:lstStyle/>
          <a:p>
            <a:r>
              <a:rPr lang="en-US" dirty="0"/>
              <a:t>The structuralist view of gender is of two immutable and exclusive categories </a:t>
            </a:r>
            <a:r>
              <a:rPr lang="en-US" b="1" dirty="0"/>
              <a:t>male</a:t>
            </a:r>
            <a:r>
              <a:rPr lang="en-US" dirty="0"/>
              <a:t> and </a:t>
            </a:r>
            <a:r>
              <a:rPr lang="en-US" b="1" dirty="0"/>
              <a:t>female</a:t>
            </a:r>
            <a:r>
              <a:rPr lang="en-US" dirty="0"/>
              <a:t> to which separate universal rules apply</a:t>
            </a:r>
          </a:p>
          <a:p>
            <a:r>
              <a:rPr lang="en-US" b="1" dirty="0"/>
              <a:t>Evidence against structuralist view:</a:t>
            </a:r>
            <a:endParaRPr lang="en-US" dirty="0"/>
          </a:p>
          <a:p>
            <a:pPr lvl="1"/>
            <a:r>
              <a:rPr lang="en-US" dirty="0"/>
              <a:t>Thousands of years of history reveal additional categories (hijra, eunuch, </a:t>
            </a:r>
            <a:r>
              <a:rPr lang="en-US" dirty="0" err="1"/>
              <a:t>muxe</a:t>
            </a:r>
            <a:r>
              <a:rPr lang="en-US" dirty="0"/>
              <a:t>,  fa’afafine, </a:t>
            </a:r>
            <a:r>
              <a:rPr lang="en-US" dirty="0" err="1"/>
              <a:t>takatapui</a:t>
            </a:r>
            <a:r>
              <a:rPr lang="en-US" dirty="0"/>
              <a:t>)</a:t>
            </a:r>
          </a:p>
          <a:p>
            <a:pPr lvl="1"/>
            <a:r>
              <a:rPr lang="en-US" dirty="0"/>
              <a:t>History also reveals that membership in these groups is mutable</a:t>
            </a:r>
          </a:p>
          <a:p>
            <a:pPr lvl="1"/>
            <a:r>
              <a:rPr lang="en-US" dirty="0"/>
              <a:t>Contemporary social science consistently demonstrates levels of variation </a:t>
            </a:r>
            <a:r>
              <a:rPr lang="en-US" b="1" dirty="0"/>
              <a:t>within</a:t>
            </a:r>
            <a:r>
              <a:rPr lang="en-US" dirty="0"/>
              <a:t> each group substantially above the variation </a:t>
            </a:r>
            <a:r>
              <a:rPr lang="en-US" b="1" dirty="0"/>
              <a:t>between</a:t>
            </a:r>
            <a:r>
              <a:rPr lang="en-US" dirty="0"/>
              <a:t> groups</a:t>
            </a:r>
            <a:br>
              <a:rPr lang="en-US" b="1" dirty="0"/>
            </a:br>
            <a:r>
              <a:rPr lang="en-US" b="1" dirty="0"/>
              <a:t>-&gt; </a:t>
            </a:r>
            <a:r>
              <a:rPr lang="en-US" dirty="0"/>
              <a:t>No universal rules</a:t>
            </a:r>
          </a:p>
        </p:txBody>
      </p:sp>
    </p:spTree>
    <p:extLst>
      <p:ext uri="{BB962C8B-B14F-4D97-AF65-F5344CB8AC3E}">
        <p14:creationId xmlns:p14="http://schemas.microsoft.com/office/powerpoint/2010/main" val="3332762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6D18-0C24-FD6B-9ADC-1ADC3A6B28F2}"/>
              </a:ext>
            </a:extLst>
          </p:cNvPr>
          <p:cNvSpPr>
            <a:spLocks noGrp="1"/>
          </p:cNvSpPr>
          <p:nvPr>
            <p:ph type="title"/>
          </p:nvPr>
        </p:nvSpPr>
        <p:spPr/>
        <p:txBody>
          <a:bodyPr/>
          <a:lstStyle/>
          <a:p>
            <a:r>
              <a:rPr lang="en-US" dirty="0"/>
              <a:t>Genders and Types Meet at Play</a:t>
            </a:r>
          </a:p>
        </p:txBody>
      </p:sp>
      <p:sp>
        <p:nvSpPr>
          <p:cNvPr id="3" name="Content Placeholder 2">
            <a:extLst>
              <a:ext uri="{FF2B5EF4-FFF2-40B4-BE49-F238E27FC236}">
                <a16:creationId xmlns:a16="http://schemas.microsoft.com/office/drawing/2014/main" id="{79CD068A-1386-B5EB-0BA2-82675FFE4F7A}"/>
              </a:ext>
            </a:extLst>
          </p:cNvPr>
          <p:cNvSpPr>
            <a:spLocks noGrp="1"/>
          </p:cNvSpPr>
          <p:nvPr>
            <p:ph idx="1"/>
          </p:nvPr>
        </p:nvSpPr>
        <p:spPr/>
        <p:txBody>
          <a:bodyPr>
            <a:normAutofit fontScale="92500" lnSpcReduction="10000"/>
          </a:bodyPr>
          <a:lstStyle/>
          <a:p>
            <a:r>
              <a:rPr lang="en-US" dirty="0"/>
              <a:t>The act programming with types is an act of playing between structuralism and post-structuralism</a:t>
            </a:r>
          </a:p>
          <a:p>
            <a:pPr lvl="1"/>
            <a:r>
              <a:rPr lang="en-US" dirty="0"/>
              <a:t>Use the existing structure (type definitions) to attempt a programming task</a:t>
            </a:r>
          </a:p>
          <a:p>
            <a:pPr lvl="1"/>
            <a:r>
              <a:rPr lang="en-US" dirty="0"/>
              <a:t>When task fails, challenge the structure (change type definitions)</a:t>
            </a:r>
          </a:p>
          <a:p>
            <a:r>
              <a:rPr lang="en-US" dirty="0"/>
              <a:t>Much gender play likewise plays between post/structuralism</a:t>
            </a:r>
          </a:p>
          <a:p>
            <a:pPr lvl="1"/>
            <a:r>
              <a:rPr lang="en-US" dirty="0"/>
              <a:t>Using existing structures to communicate symbolism to an audience</a:t>
            </a:r>
            <a:br>
              <a:rPr lang="en-US" dirty="0"/>
            </a:br>
            <a:r>
              <a:rPr lang="en-US" dirty="0"/>
              <a:t>(e.g. in a performance, makeup ~ feminine, suit ~ masculine)</a:t>
            </a:r>
          </a:p>
          <a:p>
            <a:pPr lvl="1"/>
            <a:r>
              <a:rPr lang="en-US" dirty="0"/>
              <a:t>Perform displays that challenge structure: mix feminine + masculine elements, perform fluidity across categories, perform new extremes of gender</a:t>
            </a:r>
          </a:p>
          <a:p>
            <a:r>
              <a:rPr lang="en-US" dirty="0"/>
              <a:t>By playing between gender and type, understand both?</a:t>
            </a:r>
            <a:br>
              <a:rPr lang="en-US" dirty="0"/>
            </a:br>
            <a:r>
              <a:rPr lang="en-US" dirty="0"/>
              <a:t>Humanist: “I have no answers, only questions”</a:t>
            </a:r>
          </a:p>
        </p:txBody>
      </p:sp>
    </p:spTree>
    <p:extLst>
      <p:ext uri="{BB962C8B-B14F-4D97-AF65-F5344CB8AC3E}">
        <p14:creationId xmlns:p14="http://schemas.microsoft.com/office/powerpoint/2010/main" val="1610747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endParaRPr lang="en-US" dirty="0"/>
          </a:p>
        </p:txBody>
      </p:sp>
    </p:spTree>
    <p:extLst>
      <p:ext uri="{BB962C8B-B14F-4D97-AF65-F5344CB8AC3E}">
        <p14:creationId xmlns:p14="http://schemas.microsoft.com/office/powerpoint/2010/main" val="3272727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985E-ECBB-64E2-B944-47C7E3FFE052}"/>
              </a:ext>
            </a:extLst>
          </p:cNvPr>
          <p:cNvSpPr>
            <a:spLocks noGrp="1"/>
          </p:cNvSpPr>
          <p:nvPr>
            <p:ph type="title"/>
          </p:nvPr>
        </p:nvSpPr>
        <p:spPr/>
        <p:txBody>
          <a:bodyPr/>
          <a:lstStyle/>
          <a:p>
            <a:r>
              <a:rPr lang="en-US" dirty="0"/>
              <a:t>Playing Types -&gt; Gender</a:t>
            </a:r>
          </a:p>
        </p:txBody>
      </p:sp>
      <p:sp>
        <p:nvSpPr>
          <p:cNvPr id="3" name="Content Placeholder 2">
            <a:extLst>
              <a:ext uri="{FF2B5EF4-FFF2-40B4-BE49-F238E27FC236}">
                <a16:creationId xmlns:a16="http://schemas.microsoft.com/office/drawing/2014/main" id="{5C32480F-1F05-EEB8-FDA2-13CD85C970B4}"/>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An intersection type t1 ∧ t2 describes a single expression that simultaneously has type t1 and type t2. How does the concept of intersection type compare with the notion of intersectionality in gender? For example, intersection types can be used to model object-oriented programs and subtyping. What insights or questions would result from comparing them against concepts such as objectification and tokenization?</a:t>
            </a:r>
          </a:p>
          <a:p>
            <a:pPr marL="514350" indent="-514350">
              <a:buFont typeface="+mj-lt"/>
              <a:buAutoNum type="arabicPeriod"/>
            </a:pPr>
            <a:r>
              <a:rPr lang="en-US" dirty="0"/>
              <a:t>Choice is a common feature of type systems, e.g., through ADTs. Some type systems such as linear types divide choice further into internal choice t1 ⊕ t2 and external choice t1 &amp; t2. For an internal choice, the implementer chooses whether to implement t1 vs t2; for an external choice, the client chooses whether they use a t1 vs t2. How do these competing notions of choice compare the notion of gender autonomy?</a:t>
            </a:r>
          </a:p>
          <a:p>
            <a:pPr marL="514350" indent="-514350">
              <a:buFont typeface="+mj-lt"/>
              <a:buAutoNum type="arabicPeriod"/>
            </a:pPr>
            <a:r>
              <a:rPr lang="en-US" dirty="0"/>
              <a:t>Type-based testing tools like </a:t>
            </a:r>
            <a:r>
              <a:rPr lang="en-US" dirty="0" err="1"/>
              <a:t>QuickCheck</a:t>
            </a:r>
            <a:r>
              <a:rPr lang="en-US" dirty="0"/>
              <a:t> generate sets of test data that reflect the diversity among values of a given type. Could a counterpart be developed which ensures designers explore the full impact of gender on software?</a:t>
            </a:r>
          </a:p>
        </p:txBody>
      </p:sp>
    </p:spTree>
    <p:extLst>
      <p:ext uri="{BB962C8B-B14F-4D97-AF65-F5344CB8AC3E}">
        <p14:creationId xmlns:p14="http://schemas.microsoft.com/office/powerpoint/2010/main" val="1631639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endParaRPr lang="en-US" dirty="0"/>
          </a:p>
        </p:txBody>
      </p:sp>
    </p:spTree>
    <p:extLst>
      <p:ext uri="{BB962C8B-B14F-4D97-AF65-F5344CB8AC3E}">
        <p14:creationId xmlns:p14="http://schemas.microsoft.com/office/powerpoint/2010/main" val="2365026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DF32-5B17-5C6B-24AD-32C301587761}"/>
              </a:ext>
            </a:extLst>
          </p:cNvPr>
          <p:cNvSpPr>
            <a:spLocks noGrp="1"/>
          </p:cNvSpPr>
          <p:nvPr>
            <p:ph type="title"/>
          </p:nvPr>
        </p:nvSpPr>
        <p:spPr/>
        <p:txBody>
          <a:bodyPr/>
          <a:lstStyle/>
          <a:p>
            <a:r>
              <a:rPr lang="en-US" dirty="0"/>
              <a:t>Playing Gender -&gt; Types</a:t>
            </a:r>
          </a:p>
        </p:txBody>
      </p:sp>
      <p:sp>
        <p:nvSpPr>
          <p:cNvPr id="3" name="Content Placeholder 2">
            <a:extLst>
              <a:ext uri="{FF2B5EF4-FFF2-40B4-BE49-F238E27FC236}">
                <a16:creationId xmlns:a16="http://schemas.microsoft.com/office/drawing/2014/main" id="{42374B13-2DB6-1A5F-885A-0322F99201A7}"/>
              </a:ext>
            </a:extLst>
          </p:cNvPr>
          <p:cNvSpPr>
            <a:spLocks noGrp="1"/>
          </p:cNvSpPr>
          <p:nvPr>
            <p:ph idx="1"/>
          </p:nvPr>
        </p:nvSpPr>
        <p:spPr/>
        <p:txBody>
          <a:bodyPr>
            <a:normAutofit fontScale="77500" lnSpcReduction="20000"/>
          </a:bodyPr>
          <a:lstStyle/>
          <a:p>
            <a:pPr marL="514350" indent="-514350">
              <a:buFont typeface="+mj-lt"/>
              <a:buAutoNum type="arabicPeriod"/>
            </a:pPr>
            <a:r>
              <a:rPr lang="en-US" dirty="0"/>
              <a:t>The set of people with a given gender changes as people are born, live, and die. How does one develop a type system where a type can gain new values over time? How does one develop a type system where a type can lose values over time?</a:t>
            </a:r>
          </a:p>
          <a:p>
            <a:pPr marL="514350" indent="-514350">
              <a:buFont typeface="+mj-lt"/>
              <a:buAutoNum type="arabicPeriod"/>
            </a:pPr>
            <a:r>
              <a:rPr lang="en-US" dirty="0"/>
              <a:t>Not only does the set of people with a given gender change, but the set of genders that exist can change throughout the lives of individuals. How does one develop a static type system where the set of types can evolve throughout program execution?</a:t>
            </a:r>
          </a:p>
          <a:p>
            <a:pPr marL="514350" indent="-514350">
              <a:buFont typeface="+mj-lt"/>
              <a:buAutoNum type="arabicPeriod"/>
            </a:pPr>
            <a:r>
              <a:rPr lang="en-US" dirty="0"/>
              <a:t>How does the notion of performance in gender translate to the theory of programming languages? Can analogies be built between gender performance and the actor model of programming? Are programs better-suited to the notion of performance from gender studies, or the notions of performative and non-performative utterances from the philosophy of language?</a:t>
            </a:r>
          </a:p>
        </p:txBody>
      </p:sp>
    </p:spTree>
    <p:extLst>
      <p:ext uri="{BB962C8B-B14F-4D97-AF65-F5344CB8AC3E}">
        <p14:creationId xmlns:p14="http://schemas.microsoft.com/office/powerpoint/2010/main" val="254753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0872-C914-D79C-1066-2604198B87D4}"/>
              </a:ext>
            </a:extLst>
          </p:cNvPr>
          <p:cNvSpPr>
            <a:spLocks noGrp="1"/>
          </p:cNvSpPr>
          <p:nvPr>
            <p:ph type="title"/>
          </p:nvPr>
        </p:nvSpPr>
        <p:spPr/>
        <p:txBody>
          <a:bodyPr/>
          <a:lstStyle/>
          <a:p>
            <a:r>
              <a:rPr lang="en-US" dirty="0"/>
              <a:t>Part 1: Gender; Section 2: HCI</a:t>
            </a:r>
          </a:p>
        </p:txBody>
      </p:sp>
      <p:sp>
        <p:nvSpPr>
          <p:cNvPr id="3" name="Content Placeholder 2">
            <a:extLst>
              <a:ext uri="{FF2B5EF4-FFF2-40B4-BE49-F238E27FC236}">
                <a16:creationId xmlns:a16="http://schemas.microsoft.com/office/drawing/2014/main" id="{530BCC90-9DA6-891C-0585-3A29547A5B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3883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43D0-7990-BD77-929F-BE22D1F1E834}"/>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9EC7945-545E-7B5D-B9EE-A6CF21516473}"/>
              </a:ext>
            </a:extLst>
          </p:cNvPr>
          <p:cNvSpPr>
            <a:spLocks noGrp="1"/>
          </p:cNvSpPr>
          <p:nvPr>
            <p:ph idx="1"/>
          </p:nvPr>
        </p:nvSpPr>
        <p:spPr/>
        <p:txBody>
          <a:bodyPr>
            <a:normAutofit fontScale="92500" lnSpcReduction="10000"/>
          </a:bodyPr>
          <a:lstStyle/>
          <a:p>
            <a:r>
              <a:rPr lang="en-US" dirty="0"/>
              <a:t>Lecture structure</a:t>
            </a:r>
          </a:p>
          <a:p>
            <a:r>
              <a:rPr lang="en-US" dirty="0"/>
              <a:t>Gender</a:t>
            </a:r>
          </a:p>
          <a:p>
            <a:pPr lvl="1"/>
            <a:r>
              <a:rPr lang="en-US" dirty="0"/>
              <a:t>What, to a programming language, is a gender?</a:t>
            </a:r>
          </a:p>
          <a:p>
            <a:pPr lvl="1"/>
            <a:r>
              <a:rPr lang="en-US" dirty="0" err="1"/>
              <a:t>GenderMag</a:t>
            </a:r>
            <a:endParaRPr lang="en-US" dirty="0"/>
          </a:p>
          <a:p>
            <a:pPr lvl="1"/>
            <a:r>
              <a:rPr lang="en-US" dirty="0"/>
              <a:t>Limitations</a:t>
            </a:r>
          </a:p>
          <a:p>
            <a:r>
              <a:rPr lang="en-US" dirty="0"/>
              <a:t>Disability</a:t>
            </a:r>
          </a:p>
          <a:p>
            <a:pPr lvl="1"/>
            <a:r>
              <a:rPr lang="en-US" dirty="0"/>
              <a:t>Infrastructure Metaphor</a:t>
            </a:r>
          </a:p>
          <a:p>
            <a:pPr lvl="1"/>
            <a:r>
              <a:rPr lang="en-US" dirty="0"/>
              <a:t>Visibility</a:t>
            </a:r>
          </a:p>
          <a:p>
            <a:pPr lvl="1"/>
            <a:r>
              <a:rPr lang="en-US" dirty="0"/>
              <a:t>Design for Cognition</a:t>
            </a:r>
          </a:p>
          <a:p>
            <a:pPr lvl="1"/>
            <a:r>
              <a:rPr lang="en-US" dirty="0"/>
              <a:t>Persona Spectrums</a:t>
            </a:r>
          </a:p>
        </p:txBody>
      </p:sp>
    </p:spTree>
    <p:extLst>
      <p:ext uri="{BB962C8B-B14F-4D97-AF65-F5344CB8AC3E}">
        <p14:creationId xmlns:p14="http://schemas.microsoft.com/office/powerpoint/2010/main" val="527742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10C9E-DC14-FA70-050A-5EA1F09B31EE}"/>
              </a:ext>
            </a:extLst>
          </p:cNvPr>
          <p:cNvSpPr>
            <a:spLocks noGrp="1"/>
          </p:cNvSpPr>
          <p:nvPr>
            <p:ph type="title"/>
          </p:nvPr>
        </p:nvSpPr>
        <p:spPr/>
        <p:txBody>
          <a:bodyPr/>
          <a:lstStyle/>
          <a:p>
            <a:r>
              <a:rPr lang="en-US" dirty="0" err="1"/>
              <a:t>GenderMag</a:t>
            </a:r>
            <a:r>
              <a:rPr lang="en-US" dirty="0"/>
              <a:t>: Structuralist Gender in HCI</a:t>
            </a:r>
          </a:p>
        </p:txBody>
      </p:sp>
      <p:sp>
        <p:nvSpPr>
          <p:cNvPr id="3" name="Content Placeholder 2">
            <a:extLst>
              <a:ext uri="{FF2B5EF4-FFF2-40B4-BE49-F238E27FC236}">
                <a16:creationId xmlns:a16="http://schemas.microsoft.com/office/drawing/2014/main" id="{74914D50-20F7-8243-339A-C4C0D1A4A5E1}"/>
              </a:ext>
            </a:extLst>
          </p:cNvPr>
          <p:cNvSpPr>
            <a:spLocks noGrp="1"/>
          </p:cNvSpPr>
          <p:nvPr>
            <p:ph idx="1"/>
          </p:nvPr>
        </p:nvSpPr>
        <p:spPr/>
        <p:txBody>
          <a:bodyPr/>
          <a:lstStyle/>
          <a:p>
            <a:r>
              <a:rPr lang="en-US" dirty="0"/>
              <a:t>Average-case differences in experience of software between genders can be used to identify usability issues that have gendered impact</a:t>
            </a:r>
          </a:p>
          <a:p>
            <a:r>
              <a:rPr lang="en-US" dirty="0" err="1"/>
              <a:t>GenderMag</a:t>
            </a:r>
            <a:r>
              <a:rPr lang="en-US" dirty="0"/>
              <a:t> is a usability design methodology which seeks to “exhaustively” test for “bugs” related to gendered differences</a:t>
            </a:r>
          </a:p>
          <a:p>
            <a:pPr lvl="1"/>
            <a:r>
              <a:rPr lang="en-US" dirty="0"/>
              <a:t>Identify aspects (facets) of a user which academic literature indicates differ by gender, on average</a:t>
            </a:r>
          </a:p>
          <a:p>
            <a:pPr lvl="1"/>
            <a:r>
              <a:rPr lang="en-US" dirty="0"/>
              <a:t>Develop a set of user personas that reflect diverse values of those facets</a:t>
            </a:r>
          </a:p>
          <a:p>
            <a:pPr lvl="1"/>
            <a:r>
              <a:rPr lang="en-US" dirty="0"/>
              <a:t>Employ those user personas in the remaining stages of your design process</a:t>
            </a:r>
          </a:p>
        </p:txBody>
      </p:sp>
    </p:spTree>
    <p:extLst>
      <p:ext uri="{BB962C8B-B14F-4D97-AF65-F5344CB8AC3E}">
        <p14:creationId xmlns:p14="http://schemas.microsoft.com/office/powerpoint/2010/main" val="833933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B0A66-628F-EB6B-34DA-CFA4B7304452}"/>
              </a:ext>
            </a:extLst>
          </p:cNvPr>
          <p:cNvSpPr>
            <a:spLocks noGrp="1"/>
          </p:cNvSpPr>
          <p:nvPr>
            <p:ph type="title"/>
          </p:nvPr>
        </p:nvSpPr>
        <p:spPr/>
        <p:txBody>
          <a:bodyPr/>
          <a:lstStyle/>
          <a:p>
            <a:r>
              <a:rPr lang="en-US" dirty="0"/>
              <a:t>Review: Personas</a:t>
            </a:r>
          </a:p>
        </p:txBody>
      </p:sp>
      <p:sp>
        <p:nvSpPr>
          <p:cNvPr id="3" name="Content Placeholder 2">
            <a:extLst>
              <a:ext uri="{FF2B5EF4-FFF2-40B4-BE49-F238E27FC236}">
                <a16:creationId xmlns:a16="http://schemas.microsoft.com/office/drawing/2014/main" id="{88843A03-8D27-4B8F-173D-213DB676377E}"/>
              </a:ext>
            </a:extLst>
          </p:cNvPr>
          <p:cNvSpPr>
            <a:spLocks noGrp="1"/>
          </p:cNvSpPr>
          <p:nvPr>
            <p:ph idx="1"/>
          </p:nvPr>
        </p:nvSpPr>
        <p:spPr/>
        <p:txBody>
          <a:bodyPr>
            <a:normAutofit/>
          </a:bodyPr>
          <a:lstStyle/>
          <a:p>
            <a:r>
              <a:rPr lang="en-US" dirty="0"/>
              <a:t>Persona = fictional character used to answer:</a:t>
            </a:r>
            <a:br>
              <a:rPr lang="en-US" dirty="0"/>
            </a:br>
            <a:r>
              <a:rPr lang="en-US" dirty="0"/>
              <a:t>“Who are the users of the programming language?” e.g.</a:t>
            </a:r>
          </a:p>
          <a:p>
            <a:pPr lvl="1"/>
            <a:r>
              <a:rPr lang="en-US" dirty="0"/>
              <a:t>How educated are the programmers?</a:t>
            </a:r>
          </a:p>
          <a:p>
            <a:pPr lvl="1"/>
            <a:r>
              <a:rPr lang="en-US" dirty="0"/>
              <a:t>What informal knowledge do the programmers have?</a:t>
            </a:r>
          </a:p>
          <a:p>
            <a:pPr lvl="1"/>
            <a:r>
              <a:rPr lang="en-US" dirty="0"/>
              <a:t>What skills and operational knowledge do the programmers have? </a:t>
            </a:r>
            <a:br>
              <a:rPr lang="en-US" dirty="0"/>
            </a:br>
            <a:r>
              <a:rPr lang="en-US" dirty="0"/>
              <a:t>(i.e., what can they do?)</a:t>
            </a:r>
          </a:p>
          <a:p>
            <a:pPr lvl="1"/>
            <a:r>
              <a:rPr lang="en-US" dirty="0"/>
              <a:t>In what context are the programmers using the programming language?</a:t>
            </a:r>
          </a:p>
          <a:p>
            <a:endParaRPr lang="en-US" dirty="0"/>
          </a:p>
        </p:txBody>
      </p:sp>
    </p:spTree>
    <p:extLst>
      <p:ext uri="{BB962C8B-B14F-4D97-AF65-F5344CB8AC3E}">
        <p14:creationId xmlns:p14="http://schemas.microsoft.com/office/powerpoint/2010/main" val="673132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5846-CB0A-E8CD-B6CB-B6EC9569E832}"/>
              </a:ext>
            </a:extLst>
          </p:cNvPr>
          <p:cNvSpPr>
            <a:spLocks noGrp="1"/>
          </p:cNvSpPr>
          <p:nvPr>
            <p:ph type="title"/>
          </p:nvPr>
        </p:nvSpPr>
        <p:spPr/>
        <p:txBody>
          <a:bodyPr/>
          <a:lstStyle/>
          <a:p>
            <a:r>
              <a:rPr lang="en-US" dirty="0"/>
              <a:t>Dimensions and Facets in </a:t>
            </a:r>
            <a:r>
              <a:rPr lang="en-US" dirty="0" err="1"/>
              <a:t>GenderMag</a:t>
            </a:r>
            <a:endParaRPr lang="en-US" dirty="0"/>
          </a:p>
        </p:txBody>
      </p:sp>
      <p:sp>
        <p:nvSpPr>
          <p:cNvPr id="3" name="Content Placeholder 2">
            <a:extLst>
              <a:ext uri="{FF2B5EF4-FFF2-40B4-BE49-F238E27FC236}">
                <a16:creationId xmlns:a16="http://schemas.microsoft.com/office/drawing/2014/main" id="{3445CA94-4DF6-17A2-0836-8866AFB68B64}"/>
              </a:ext>
            </a:extLst>
          </p:cNvPr>
          <p:cNvSpPr>
            <a:spLocks noGrp="1"/>
          </p:cNvSpPr>
          <p:nvPr>
            <p:ph idx="1"/>
          </p:nvPr>
        </p:nvSpPr>
        <p:spPr/>
        <p:txBody>
          <a:bodyPr/>
          <a:lstStyle/>
          <a:p>
            <a:r>
              <a:rPr lang="en-US" dirty="0"/>
              <a:t>In </a:t>
            </a:r>
            <a:r>
              <a:rPr lang="en-US" dirty="0" err="1"/>
              <a:t>GenderMag</a:t>
            </a:r>
            <a:r>
              <a:rPr lang="en-US" dirty="0"/>
              <a:t>, facets abstract dimensions like types abstract values</a:t>
            </a:r>
          </a:p>
          <a:p>
            <a:r>
              <a:rPr lang="en-US" b="1" dirty="0"/>
              <a:t>Example dimensions: </a:t>
            </a:r>
            <a:r>
              <a:rPr lang="en-US" dirty="0"/>
              <a:t>race, gender, gender modality, money, sexuality, disability, neurotype, native language</a:t>
            </a:r>
          </a:p>
          <a:p>
            <a:r>
              <a:rPr lang="en-US" b="1" dirty="0"/>
              <a:t>Challenge: </a:t>
            </a:r>
            <a:r>
              <a:rPr lang="en-US" dirty="0"/>
              <a:t>That’s a lot of people! How do we test them all?</a:t>
            </a:r>
          </a:p>
          <a:p>
            <a:r>
              <a:rPr lang="en-US" b="1" dirty="0"/>
              <a:t>Approach: </a:t>
            </a:r>
            <a:r>
              <a:rPr lang="en-US" dirty="0"/>
              <a:t>Focus on </a:t>
            </a:r>
            <a:r>
              <a:rPr lang="en-US" b="1" dirty="0"/>
              <a:t>facets</a:t>
            </a:r>
            <a:r>
              <a:rPr lang="en-US" dirty="0"/>
              <a:t> which more directly affect interaction</a:t>
            </a:r>
            <a:endParaRPr lang="en-US" b="1" dirty="0"/>
          </a:p>
          <a:p>
            <a:r>
              <a:rPr lang="en-US" b="1" dirty="0"/>
              <a:t>Facets: </a:t>
            </a:r>
            <a:r>
              <a:rPr lang="en-US" dirty="0"/>
              <a:t>Motivation, Computer Self-Efficacy, Attitude Toward Risk, Information Processing Style, Learning by Process vs. Tinkering</a:t>
            </a:r>
          </a:p>
        </p:txBody>
      </p:sp>
    </p:spTree>
    <p:extLst>
      <p:ext uri="{BB962C8B-B14F-4D97-AF65-F5344CB8AC3E}">
        <p14:creationId xmlns:p14="http://schemas.microsoft.com/office/powerpoint/2010/main" val="4200229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668A-589B-29A2-DDA7-F4717D871718}"/>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6C638994-1629-023C-242C-1B841F683B15}"/>
              </a:ext>
            </a:extLst>
          </p:cNvPr>
          <p:cNvSpPr>
            <a:spLocks noGrp="1"/>
          </p:cNvSpPr>
          <p:nvPr>
            <p:ph idx="1"/>
          </p:nvPr>
        </p:nvSpPr>
        <p:spPr/>
        <p:txBody>
          <a:bodyPr>
            <a:normAutofit fontScale="92500" lnSpcReduction="10000"/>
          </a:bodyPr>
          <a:lstStyle/>
          <a:p>
            <a:r>
              <a:rPr lang="en-US" dirty="0"/>
              <a:t>In general, different programmers have different motivations for why they program. The averages of motivation differ by gender</a:t>
            </a:r>
          </a:p>
          <a:p>
            <a:r>
              <a:rPr lang="en-US" b="1" dirty="0"/>
              <a:t>Intrinsic: </a:t>
            </a:r>
            <a:r>
              <a:rPr lang="en-US" dirty="0"/>
              <a:t>Writing programs because using the PL is enjoyable</a:t>
            </a:r>
          </a:p>
          <a:p>
            <a:r>
              <a:rPr lang="en-US" b="1" dirty="0"/>
              <a:t>Extrinsic:</a:t>
            </a:r>
            <a:r>
              <a:rPr lang="en-US" dirty="0"/>
              <a:t> Writing programs to accomplish given tasks</a:t>
            </a:r>
          </a:p>
          <a:p>
            <a:r>
              <a:rPr lang="en-US" b="1" dirty="0"/>
              <a:t>Design Questions:</a:t>
            </a:r>
            <a:endParaRPr lang="en-US" dirty="0"/>
          </a:p>
          <a:p>
            <a:pPr lvl="1"/>
            <a:r>
              <a:rPr lang="en-US" dirty="0"/>
              <a:t>What novel core language features are provided, which provide new opportunities for intrinsic enjoyment?</a:t>
            </a:r>
          </a:p>
          <a:p>
            <a:pPr lvl="1"/>
            <a:r>
              <a:rPr lang="en-US" dirty="0"/>
              <a:t>How do language designers create a language ecosystem which supports extrinsic enjoyment, e.g., by developing instructional materials featuring concrete practical applications or by developing libraries for major classes of applications?</a:t>
            </a:r>
          </a:p>
        </p:txBody>
      </p:sp>
    </p:spTree>
    <p:extLst>
      <p:ext uri="{BB962C8B-B14F-4D97-AF65-F5344CB8AC3E}">
        <p14:creationId xmlns:p14="http://schemas.microsoft.com/office/powerpoint/2010/main" val="728226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593F-E68B-5007-8665-DAA0CCFEE483}"/>
              </a:ext>
            </a:extLst>
          </p:cNvPr>
          <p:cNvSpPr>
            <a:spLocks noGrp="1"/>
          </p:cNvSpPr>
          <p:nvPr>
            <p:ph type="title"/>
          </p:nvPr>
        </p:nvSpPr>
        <p:spPr/>
        <p:txBody>
          <a:bodyPr/>
          <a:lstStyle/>
          <a:p>
            <a:r>
              <a:rPr lang="en-US" dirty="0"/>
              <a:t>Computer Self-Efficacy</a:t>
            </a:r>
          </a:p>
        </p:txBody>
      </p:sp>
      <p:sp>
        <p:nvSpPr>
          <p:cNvPr id="3" name="Content Placeholder 2">
            <a:extLst>
              <a:ext uri="{FF2B5EF4-FFF2-40B4-BE49-F238E27FC236}">
                <a16:creationId xmlns:a16="http://schemas.microsoft.com/office/drawing/2014/main" id="{386E89BD-9FEC-D1C7-567E-9A5F16512DB4}"/>
              </a:ext>
            </a:extLst>
          </p:cNvPr>
          <p:cNvSpPr>
            <a:spLocks noGrp="1"/>
          </p:cNvSpPr>
          <p:nvPr>
            <p:ph idx="1"/>
          </p:nvPr>
        </p:nvSpPr>
        <p:spPr/>
        <p:txBody>
          <a:bodyPr>
            <a:normAutofit fontScale="77500" lnSpcReduction="20000"/>
          </a:bodyPr>
          <a:lstStyle/>
          <a:p>
            <a:r>
              <a:rPr lang="en-US" b="1" dirty="0"/>
              <a:t>Self-efficacy:</a:t>
            </a:r>
            <a:r>
              <a:rPr lang="en-US" dirty="0"/>
              <a:t> Belief in own ability to perform the tasks required to reach your goal. (</a:t>
            </a:r>
            <a:r>
              <a:rPr lang="en-US" b="1" dirty="0"/>
              <a:t>Confidence,</a:t>
            </a:r>
            <a:r>
              <a:rPr lang="en-US" dirty="0"/>
              <a:t> not competence)</a:t>
            </a:r>
            <a:endParaRPr lang="en-US" b="1" dirty="0"/>
          </a:p>
          <a:p>
            <a:r>
              <a:rPr lang="en-US" b="1" dirty="0"/>
              <a:t>Impact: </a:t>
            </a:r>
            <a:r>
              <a:rPr lang="en-US" dirty="0"/>
              <a:t>Self-efficacy influences how programmers interpret and react to obstacles. Important because programming is full of them</a:t>
            </a:r>
          </a:p>
          <a:p>
            <a:r>
              <a:rPr lang="en-US" b="1" dirty="0"/>
              <a:t>Design Considerations:</a:t>
            </a:r>
          </a:p>
          <a:p>
            <a:pPr lvl="1"/>
            <a:r>
              <a:rPr lang="en-US" dirty="0"/>
              <a:t>Programming languages and their implementations differ in how early and frequently they present error messages to a programmer. In general, statically-typed languages present more compile-time error messages to programmers than dynamically-typed languages, in the hope of preventing runtime errors. If errors become obstacles, then frequent error messages have the potential of discouraging programmers who have low self-efficacy</a:t>
            </a:r>
          </a:p>
          <a:p>
            <a:pPr lvl="1"/>
            <a:r>
              <a:rPr lang="en-US" dirty="0"/>
              <a:t>Language implementations differ in their error messages, and thus in how they present the same underlying message to a programmer. Error messages can be engineered to provide concrete recommendations for how to resolve them. Beyond helping all programmers improve their programs, this has the potential to promote confidence. Language choice can also be modified to promote encouraging language, emphasizing that errors can be fixed, rather than their existence.</a:t>
            </a:r>
          </a:p>
        </p:txBody>
      </p:sp>
    </p:spTree>
    <p:extLst>
      <p:ext uri="{BB962C8B-B14F-4D97-AF65-F5344CB8AC3E}">
        <p14:creationId xmlns:p14="http://schemas.microsoft.com/office/powerpoint/2010/main" val="815850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B108-8026-AE4F-2946-AAE16A0A6415}"/>
              </a:ext>
            </a:extLst>
          </p:cNvPr>
          <p:cNvSpPr>
            <a:spLocks noGrp="1"/>
          </p:cNvSpPr>
          <p:nvPr>
            <p:ph type="title"/>
          </p:nvPr>
        </p:nvSpPr>
        <p:spPr/>
        <p:txBody>
          <a:bodyPr/>
          <a:lstStyle/>
          <a:p>
            <a:r>
              <a:rPr lang="en-US" dirty="0"/>
              <a:t>Attitude Toward Risk</a:t>
            </a:r>
          </a:p>
        </p:txBody>
      </p:sp>
      <p:sp>
        <p:nvSpPr>
          <p:cNvPr id="3" name="Content Placeholder 2">
            <a:extLst>
              <a:ext uri="{FF2B5EF4-FFF2-40B4-BE49-F238E27FC236}">
                <a16:creationId xmlns:a16="http://schemas.microsoft.com/office/drawing/2014/main" id="{E0605B22-344A-A903-63F0-DB497B07D426}"/>
              </a:ext>
            </a:extLst>
          </p:cNvPr>
          <p:cNvSpPr>
            <a:spLocks noGrp="1"/>
          </p:cNvSpPr>
          <p:nvPr>
            <p:ph idx="1"/>
          </p:nvPr>
        </p:nvSpPr>
        <p:spPr/>
        <p:txBody>
          <a:bodyPr>
            <a:normAutofit fontScale="92500" lnSpcReduction="20000"/>
          </a:bodyPr>
          <a:lstStyle/>
          <a:p>
            <a:r>
              <a:rPr lang="en-US" dirty="0"/>
              <a:t>Risk attitudes range from </a:t>
            </a:r>
            <a:r>
              <a:rPr lang="en-US" b="1" dirty="0"/>
              <a:t>risk-averse</a:t>
            </a:r>
            <a:r>
              <a:rPr lang="en-US" dirty="0"/>
              <a:t> to </a:t>
            </a:r>
            <a:r>
              <a:rPr lang="en-US" b="1" dirty="0"/>
              <a:t>risk-seeking</a:t>
            </a:r>
          </a:p>
          <a:p>
            <a:r>
              <a:rPr lang="en-US" b="1" dirty="0"/>
              <a:t>Risk-averse:</a:t>
            </a:r>
            <a:r>
              <a:rPr lang="en-US" dirty="0"/>
              <a:t> Prefer low-risk choices</a:t>
            </a:r>
          </a:p>
          <a:p>
            <a:r>
              <a:rPr lang="en-US" b="1" dirty="0"/>
              <a:t>Risk-seeking</a:t>
            </a:r>
            <a:r>
              <a:rPr lang="en-US" dirty="0"/>
              <a:t> Prefer high-risk, high-reward choices</a:t>
            </a:r>
          </a:p>
          <a:p>
            <a:r>
              <a:rPr lang="en-US" b="1" dirty="0"/>
              <a:t>Design Considerations:</a:t>
            </a:r>
          </a:p>
          <a:p>
            <a:pPr lvl="1"/>
            <a:r>
              <a:rPr lang="en-US" dirty="0"/>
              <a:t>If runtime errors are understood as risks, then dynamically-typed languages carry additional risk relative to statically-typed languages.</a:t>
            </a:r>
          </a:p>
          <a:p>
            <a:pPr lvl="1"/>
            <a:r>
              <a:rPr lang="en-US" dirty="0"/>
              <a:t>The choice of tools can be understood as a social risk. If a new programming language with a small user base is chosen for a new software project, there is potential risk that it would lack necessary community support, libraries, or tools. For a student, learning less popular programming languages could be viewed as a career risk. When developing new programming language features, these risks could be mitigated by integrating new features in existing languages or tools when possible.</a:t>
            </a:r>
          </a:p>
        </p:txBody>
      </p:sp>
    </p:spTree>
    <p:extLst>
      <p:ext uri="{BB962C8B-B14F-4D97-AF65-F5344CB8AC3E}">
        <p14:creationId xmlns:p14="http://schemas.microsoft.com/office/powerpoint/2010/main" val="4014917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Information Processing Style</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fontScale="77500" lnSpcReduction="20000"/>
          </a:bodyPr>
          <a:lstStyle/>
          <a:p>
            <a:r>
              <a:rPr lang="en-US" dirty="0"/>
              <a:t>How does information do we collect before we act?</a:t>
            </a:r>
          </a:p>
          <a:p>
            <a:r>
              <a:rPr lang="en-US" b="1" dirty="0"/>
              <a:t>Comprehensive Style: </a:t>
            </a:r>
            <a:r>
              <a:rPr lang="en-US" dirty="0"/>
              <a:t>Attempt to achieve complete knowledge before attempting a task</a:t>
            </a:r>
            <a:endParaRPr lang="en-US" b="1" dirty="0"/>
          </a:p>
          <a:p>
            <a:r>
              <a:rPr lang="en-US" b="1" dirty="0"/>
              <a:t>Selective Style: </a:t>
            </a:r>
            <a:r>
              <a:rPr lang="en-US" dirty="0"/>
              <a:t>Attempt task after first promising information, then backtrack if needed</a:t>
            </a:r>
          </a:p>
          <a:p>
            <a:r>
              <a:rPr lang="en-US" b="1" dirty="0"/>
              <a:t>Design Considerations:</a:t>
            </a:r>
            <a:endParaRPr lang="en-US" dirty="0"/>
          </a:p>
          <a:p>
            <a:pPr lvl="1"/>
            <a:r>
              <a:rPr lang="en-US" dirty="0"/>
              <a:t>Static type systems arguably reflect a comprehensive processing style: the programming language implementation itself comprehensively explores the behavior of every branch of a program, before executing any part of the program. Dynamic type systems reflect selective information processing, where execution proceeds without comprehensive program analysis. If an error occurs in one branch of a program at runtime, it is handled selectively at runtime.</a:t>
            </a:r>
          </a:p>
          <a:p>
            <a:pPr lvl="1"/>
            <a:r>
              <a:rPr lang="en-US" dirty="0"/>
              <a:t>Developer documentation, including documentation, represents a sizeable collection of information which a programmer might process. Designers of documentation browsers could explore supporting both processing styles by allowing programs to either select detailed information on an individual function or object, or collect comprehensive information about a part of a library.</a:t>
            </a:r>
          </a:p>
        </p:txBody>
      </p:sp>
    </p:spTree>
    <p:extLst>
      <p:ext uri="{BB962C8B-B14F-4D97-AF65-F5344CB8AC3E}">
        <p14:creationId xmlns:p14="http://schemas.microsoft.com/office/powerpoint/2010/main" val="23771766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3F2C-EE6B-ED22-1DFB-1004B14953F5}"/>
              </a:ext>
            </a:extLst>
          </p:cNvPr>
          <p:cNvSpPr>
            <a:spLocks noGrp="1"/>
          </p:cNvSpPr>
          <p:nvPr>
            <p:ph type="title"/>
          </p:nvPr>
        </p:nvSpPr>
        <p:spPr/>
        <p:txBody>
          <a:bodyPr/>
          <a:lstStyle/>
          <a:p>
            <a:r>
              <a:rPr lang="en-US" dirty="0"/>
              <a:t>Learning by Process vs. Tinkering</a:t>
            </a:r>
          </a:p>
        </p:txBody>
      </p:sp>
      <p:sp>
        <p:nvSpPr>
          <p:cNvPr id="3" name="Content Placeholder 2">
            <a:extLst>
              <a:ext uri="{FF2B5EF4-FFF2-40B4-BE49-F238E27FC236}">
                <a16:creationId xmlns:a16="http://schemas.microsoft.com/office/drawing/2014/main" id="{8603EE2F-BF3A-70A5-1C19-94D7395FEA39}"/>
              </a:ext>
            </a:extLst>
          </p:cNvPr>
          <p:cNvSpPr>
            <a:spLocks noGrp="1"/>
          </p:cNvSpPr>
          <p:nvPr>
            <p:ph idx="1"/>
          </p:nvPr>
        </p:nvSpPr>
        <p:spPr/>
        <p:txBody>
          <a:bodyPr>
            <a:normAutofit/>
          </a:bodyPr>
          <a:lstStyle/>
          <a:p>
            <a:r>
              <a:rPr lang="en-US" dirty="0"/>
              <a:t>How does the programmer prefer to learn new things?</a:t>
            </a:r>
          </a:p>
          <a:p>
            <a:r>
              <a:rPr lang="en-US" b="1" dirty="0"/>
              <a:t>Process: </a:t>
            </a:r>
            <a:r>
              <a:rPr lang="en-US" dirty="0"/>
              <a:t>Follow a systematic process of study</a:t>
            </a:r>
            <a:endParaRPr lang="en-US" b="1" dirty="0"/>
          </a:p>
          <a:p>
            <a:r>
              <a:rPr lang="en-US" b="1" dirty="0"/>
              <a:t>Tinkering: </a:t>
            </a:r>
            <a:r>
              <a:rPr lang="en-US" dirty="0"/>
              <a:t>Play and experiment with the material to learn</a:t>
            </a:r>
          </a:p>
          <a:p>
            <a:r>
              <a:rPr lang="en-US" b="1" dirty="0"/>
              <a:t>Design Considerations:</a:t>
            </a:r>
          </a:p>
          <a:p>
            <a:pPr lvl="1"/>
            <a:r>
              <a:rPr lang="en-US" dirty="0"/>
              <a:t>Tinkerers can be supported by tooling that supports immediate execution of code, such as interactive read-eval-print loops (REPLs).</a:t>
            </a:r>
          </a:p>
          <a:p>
            <a:pPr lvl="1"/>
            <a:r>
              <a:rPr lang="en-US" dirty="0"/>
              <a:t>Systematic learners can be supported by providing exhaustive educational resources, and by linking individual error messages back to systematic concepts.</a:t>
            </a:r>
          </a:p>
        </p:txBody>
      </p:sp>
    </p:spTree>
    <p:extLst>
      <p:ext uri="{BB962C8B-B14F-4D97-AF65-F5344CB8AC3E}">
        <p14:creationId xmlns:p14="http://schemas.microsoft.com/office/powerpoint/2010/main" val="1637125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19C5-2BC9-D368-568B-18BB0C5252E6}"/>
              </a:ext>
            </a:extLst>
          </p:cNvPr>
          <p:cNvSpPr>
            <a:spLocks noGrp="1"/>
          </p:cNvSpPr>
          <p:nvPr>
            <p:ph type="title"/>
          </p:nvPr>
        </p:nvSpPr>
        <p:spPr/>
        <p:txBody>
          <a:bodyPr/>
          <a:lstStyle/>
          <a:p>
            <a:r>
              <a:rPr lang="en-US" dirty="0"/>
              <a:t>Guessing Game</a:t>
            </a:r>
          </a:p>
        </p:txBody>
      </p:sp>
      <p:sp>
        <p:nvSpPr>
          <p:cNvPr id="3" name="Content Placeholder 2">
            <a:extLst>
              <a:ext uri="{FF2B5EF4-FFF2-40B4-BE49-F238E27FC236}">
                <a16:creationId xmlns:a16="http://schemas.microsoft.com/office/drawing/2014/main" id="{8684BF35-3E9D-EFDA-7523-E9A1E821F558}"/>
              </a:ext>
            </a:extLst>
          </p:cNvPr>
          <p:cNvSpPr>
            <a:spLocks noGrp="1"/>
          </p:cNvSpPr>
          <p:nvPr>
            <p:ph idx="1"/>
          </p:nvPr>
        </p:nvSpPr>
        <p:spPr/>
        <p:txBody>
          <a:bodyPr>
            <a:normAutofit/>
          </a:bodyPr>
          <a:lstStyle/>
          <a:p>
            <a:r>
              <a:rPr lang="en-US" sz="2700" dirty="0"/>
              <a:t>Social science research has determined which traits are more common among which binary* genders, but I did not tell you. Guess?</a:t>
            </a:r>
          </a:p>
          <a:p>
            <a:r>
              <a:rPr lang="en-US" sz="2400" dirty="0"/>
              <a:t>Motivation:                                  Intrinsic                 vs.     Extrinsic</a:t>
            </a:r>
            <a:br>
              <a:rPr lang="en-US" sz="2400" dirty="0"/>
            </a:br>
            <a:r>
              <a:rPr lang="en-US" sz="2400" dirty="0"/>
              <a:t>Computer Self-Efficacy:             High                       vs.     Low</a:t>
            </a:r>
            <a:br>
              <a:rPr lang="en-US" sz="2400" dirty="0"/>
            </a:br>
            <a:r>
              <a:rPr lang="en-US" sz="2400" dirty="0"/>
              <a:t>Attitude Toward Risk:                Averse                    vs.     Seeking</a:t>
            </a:r>
            <a:br>
              <a:rPr lang="en-US" sz="2400" dirty="0"/>
            </a:br>
            <a:r>
              <a:rPr lang="en-US" sz="2400" dirty="0"/>
              <a:t>Information Processing Style:  Comprehensive    vs.     Selective</a:t>
            </a:r>
            <a:br>
              <a:rPr lang="en-US" sz="2400" dirty="0"/>
            </a:br>
            <a:r>
              <a:rPr lang="en-US" sz="2400" dirty="0"/>
              <a:t>Preferred Learning Style:          Process                   vs.     Tinkering</a:t>
            </a:r>
          </a:p>
          <a:p>
            <a:r>
              <a:rPr lang="en-US" sz="2400" dirty="0"/>
              <a:t>*</a:t>
            </a:r>
            <a:r>
              <a:rPr lang="en-US" sz="2400" dirty="0" err="1"/>
              <a:t>GenderMag</a:t>
            </a:r>
            <a:r>
              <a:rPr lang="en-US" sz="2400" dirty="0"/>
              <a:t> emphasizes statistical studies of gender differences, which typically exclude non-binary genders due to limited sample sizes</a:t>
            </a:r>
            <a:endParaRPr lang="en-US" sz="2700" dirty="0"/>
          </a:p>
        </p:txBody>
      </p:sp>
    </p:spTree>
    <p:extLst>
      <p:ext uri="{BB962C8B-B14F-4D97-AF65-F5344CB8AC3E}">
        <p14:creationId xmlns:p14="http://schemas.microsoft.com/office/powerpoint/2010/main" val="3939539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6727-14F6-D3A0-DCA8-71319C42485F}"/>
              </a:ext>
            </a:extLst>
          </p:cNvPr>
          <p:cNvSpPr>
            <a:spLocks noGrp="1"/>
          </p:cNvSpPr>
          <p:nvPr>
            <p:ph type="title"/>
          </p:nvPr>
        </p:nvSpPr>
        <p:spPr/>
        <p:txBody>
          <a:bodyPr/>
          <a:lstStyle/>
          <a:p>
            <a:r>
              <a:rPr lang="en-US" dirty="0"/>
              <a:t>Limitations of </a:t>
            </a:r>
            <a:r>
              <a:rPr lang="en-US" dirty="0" err="1"/>
              <a:t>GenderMag</a:t>
            </a:r>
            <a:endParaRPr lang="en-US" dirty="0"/>
          </a:p>
        </p:txBody>
      </p:sp>
      <p:sp>
        <p:nvSpPr>
          <p:cNvPr id="3" name="Content Placeholder 2">
            <a:extLst>
              <a:ext uri="{FF2B5EF4-FFF2-40B4-BE49-F238E27FC236}">
                <a16:creationId xmlns:a16="http://schemas.microsoft.com/office/drawing/2014/main" id="{F0AD1670-C84B-7DFE-EF72-D3EB916F5EAF}"/>
              </a:ext>
            </a:extLst>
          </p:cNvPr>
          <p:cNvSpPr>
            <a:spLocks noGrp="1"/>
          </p:cNvSpPr>
          <p:nvPr>
            <p:ph idx="1"/>
          </p:nvPr>
        </p:nvSpPr>
        <p:spPr/>
        <p:txBody>
          <a:bodyPr>
            <a:normAutofit/>
          </a:bodyPr>
          <a:lstStyle/>
          <a:p>
            <a:r>
              <a:rPr lang="en-US" b="1" dirty="0"/>
              <a:t>Discuss?</a:t>
            </a:r>
          </a:p>
          <a:p>
            <a:r>
              <a:rPr lang="en-US"/>
              <a:t> </a:t>
            </a:r>
            <a:endParaRPr lang="en-US" b="1" dirty="0"/>
          </a:p>
          <a:p>
            <a:endParaRPr lang="en-US" dirty="0"/>
          </a:p>
        </p:txBody>
      </p:sp>
    </p:spTree>
    <p:extLst>
      <p:ext uri="{BB962C8B-B14F-4D97-AF65-F5344CB8AC3E}">
        <p14:creationId xmlns:p14="http://schemas.microsoft.com/office/powerpoint/2010/main" val="2351239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C9244-C24D-5935-F215-1FBEFDD3C796}"/>
              </a:ext>
            </a:extLst>
          </p:cNvPr>
          <p:cNvSpPr>
            <a:spLocks noGrp="1"/>
          </p:cNvSpPr>
          <p:nvPr>
            <p:ph type="title"/>
          </p:nvPr>
        </p:nvSpPr>
        <p:spPr/>
        <p:txBody>
          <a:bodyPr/>
          <a:lstStyle/>
          <a:p>
            <a:r>
              <a:rPr lang="en-US" dirty="0"/>
              <a:t>Lecture Structure</a:t>
            </a:r>
          </a:p>
        </p:txBody>
      </p:sp>
      <p:sp>
        <p:nvSpPr>
          <p:cNvPr id="3" name="Content Placeholder 2">
            <a:extLst>
              <a:ext uri="{FF2B5EF4-FFF2-40B4-BE49-F238E27FC236}">
                <a16:creationId xmlns:a16="http://schemas.microsoft.com/office/drawing/2014/main" id="{375EF69C-35F3-CF19-99B5-5A542679FFB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517178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D6727-14F6-D3A0-DCA8-71319C42485F}"/>
              </a:ext>
            </a:extLst>
          </p:cNvPr>
          <p:cNvSpPr>
            <a:spLocks noGrp="1"/>
          </p:cNvSpPr>
          <p:nvPr>
            <p:ph type="title"/>
          </p:nvPr>
        </p:nvSpPr>
        <p:spPr/>
        <p:txBody>
          <a:bodyPr/>
          <a:lstStyle/>
          <a:p>
            <a:r>
              <a:rPr lang="en-US" dirty="0"/>
              <a:t>Limitations of </a:t>
            </a:r>
            <a:r>
              <a:rPr lang="en-US" dirty="0" err="1"/>
              <a:t>GenderMag</a:t>
            </a:r>
            <a:endParaRPr lang="en-US" dirty="0"/>
          </a:p>
        </p:txBody>
      </p:sp>
      <p:sp>
        <p:nvSpPr>
          <p:cNvPr id="3" name="Content Placeholder 2">
            <a:extLst>
              <a:ext uri="{FF2B5EF4-FFF2-40B4-BE49-F238E27FC236}">
                <a16:creationId xmlns:a16="http://schemas.microsoft.com/office/drawing/2014/main" id="{F0AD1670-C84B-7DFE-EF72-D3EB916F5EAF}"/>
              </a:ext>
            </a:extLst>
          </p:cNvPr>
          <p:cNvSpPr>
            <a:spLocks noGrp="1"/>
          </p:cNvSpPr>
          <p:nvPr>
            <p:ph idx="1"/>
          </p:nvPr>
        </p:nvSpPr>
        <p:spPr/>
        <p:txBody>
          <a:bodyPr>
            <a:normAutofit/>
          </a:bodyPr>
          <a:lstStyle/>
          <a:p>
            <a:r>
              <a:rPr lang="en-US" b="1" dirty="0"/>
              <a:t>Discuss?</a:t>
            </a:r>
          </a:p>
          <a:p>
            <a:r>
              <a:rPr lang="en-US" b="1" dirty="0"/>
              <a:t>Reductionism:</a:t>
            </a:r>
            <a:r>
              <a:rPr lang="en-US" dirty="0"/>
              <a:t> </a:t>
            </a:r>
            <a:r>
              <a:rPr lang="en-US" dirty="0" err="1"/>
              <a:t>GenderMag</a:t>
            </a:r>
            <a:r>
              <a:rPr lang="en-US" dirty="0"/>
              <a:t> emphasizes traits that can be measured quantitatively, but programmers may care about hard-to-quantify experiences as well</a:t>
            </a:r>
            <a:endParaRPr lang="en-US" b="1" dirty="0"/>
          </a:p>
          <a:p>
            <a:r>
              <a:rPr lang="en-US" b="1" dirty="0"/>
              <a:t>Facet Binarism: </a:t>
            </a:r>
            <a:r>
              <a:rPr lang="en-US" dirty="0"/>
              <a:t>This approach emphasizes comparing two competing extremes, rather than all possible preferences</a:t>
            </a:r>
          </a:p>
          <a:p>
            <a:r>
              <a:rPr lang="en-US" b="1" dirty="0"/>
              <a:t>Gender Binarism?:</a:t>
            </a:r>
            <a:r>
              <a:rPr lang="en-US" dirty="0"/>
              <a:t> Though the </a:t>
            </a:r>
            <a:r>
              <a:rPr lang="en-US" dirty="0" err="1"/>
              <a:t>GenderMag</a:t>
            </a:r>
            <a:r>
              <a:rPr lang="en-US" dirty="0"/>
              <a:t> authors are careful to avoid gender essentialism + binarism, readers may misinterpret </a:t>
            </a:r>
            <a:endParaRPr lang="en-US" b="1" dirty="0"/>
          </a:p>
          <a:p>
            <a:endParaRPr lang="en-US" dirty="0"/>
          </a:p>
        </p:txBody>
      </p:sp>
    </p:spTree>
    <p:extLst>
      <p:ext uri="{BB962C8B-B14F-4D97-AF65-F5344CB8AC3E}">
        <p14:creationId xmlns:p14="http://schemas.microsoft.com/office/powerpoint/2010/main" val="1318569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F3AD-95A1-D4BD-62BF-1E9837D7D7CA}"/>
              </a:ext>
            </a:extLst>
          </p:cNvPr>
          <p:cNvSpPr>
            <a:spLocks noGrp="1"/>
          </p:cNvSpPr>
          <p:nvPr>
            <p:ph type="title"/>
          </p:nvPr>
        </p:nvSpPr>
        <p:spPr/>
        <p:txBody>
          <a:bodyPr/>
          <a:lstStyle/>
          <a:p>
            <a:r>
              <a:rPr lang="en-US" dirty="0"/>
              <a:t>Part 2: Disability</a:t>
            </a:r>
          </a:p>
        </p:txBody>
      </p:sp>
      <p:sp>
        <p:nvSpPr>
          <p:cNvPr id="3" name="Content Placeholder 2">
            <a:extLst>
              <a:ext uri="{FF2B5EF4-FFF2-40B4-BE49-F238E27FC236}">
                <a16:creationId xmlns:a16="http://schemas.microsoft.com/office/drawing/2014/main" id="{73A3469C-467D-681A-6871-68B3A8758B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7380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D9354-8C07-991E-0BA1-A74A214C7474}"/>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57E8656E-6931-F49F-7565-77A212A09854}"/>
              </a:ext>
            </a:extLst>
          </p:cNvPr>
          <p:cNvSpPr>
            <a:spLocks noGrp="1"/>
          </p:cNvSpPr>
          <p:nvPr>
            <p:ph idx="1"/>
          </p:nvPr>
        </p:nvSpPr>
        <p:spPr/>
        <p:txBody>
          <a:bodyPr/>
          <a:lstStyle/>
          <a:p>
            <a:pPr algn="l"/>
            <a:r>
              <a:rPr lang="en-US" b="0" i="0" dirty="0">
                <a:solidFill>
                  <a:schemeClr val="tx1"/>
                </a:solidFill>
                <a:effectLst/>
                <a:latin typeface="Noto Serif" panose="02020600060500020200" pitchFamily="18" charset="0"/>
              </a:rPr>
              <a:t> explain why I didn’t say which facets are associated with which genders</a:t>
            </a:r>
          </a:p>
          <a:p>
            <a:pPr algn="l"/>
            <a:r>
              <a:rPr lang="en-US" b="0" i="0" dirty="0">
                <a:solidFill>
                  <a:schemeClr val="tx1"/>
                </a:solidFill>
                <a:effectLst/>
                <a:latin typeface="Noto Serif" panose="02020600060500020200" pitchFamily="18" charset="0"/>
              </a:rPr>
              <a:t>* Perhaps in another chapter: introduce facets of personas and introduce cognitive walkthroughs, including a homework exercise</a:t>
            </a:r>
          </a:p>
          <a:p>
            <a:pPr algn="l"/>
            <a:r>
              <a:rPr lang="en-US" b="0" i="0" dirty="0">
                <a:solidFill>
                  <a:schemeClr val="tx1"/>
                </a:solidFill>
                <a:effectLst/>
                <a:latin typeface="Noto Serif" panose="02020600060500020200" pitchFamily="18" charset="0"/>
              </a:rPr>
              <a:t>14 disability</a:t>
            </a:r>
          </a:p>
          <a:p>
            <a:pPr algn="l"/>
            <a:r>
              <a:rPr lang="en-US" b="0" i="0" dirty="0">
                <a:solidFill>
                  <a:schemeClr val="tx1"/>
                </a:solidFill>
                <a:effectLst/>
                <a:latin typeface="Noto Serif" panose="02020600060500020200" pitchFamily="18" charset="0"/>
              </a:rPr>
              <a:t>* Discuss inclusive Design for Cognition and Respecting Focus by Microsoft end-user development</a:t>
            </a:r>
          </a:p>
          <a:p>
            <a:endParaRPr lang="en-US" dirty="0">
              <a:solidFill>
                <a:schemeClr val="tx1"/>
              </a:solidFill>
            </a:endParaRPr>
          </a:p>
        </p:txBody>
      </p:sp>
    </p:spTree>
    <p:extLst>
      <p:ext uri="{BB962C8B-B14F-4D97-AF65-F5344CB8AC3E}">
        <p14:creationId xmlns:p14="http://schemas.microsoft.com/office/powerpoint/2010/main" val="1266791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66357-AC36-D41F-41FF-0FC91D5BD5CF}"/>
              </a:ext>
            </a:extLst>
          </p:cNvPr>
          <p:cNvSpPr>
            <a:spLocks noGrp="1"/>
          </p:cNvSpPr>
          <p:nvPr>
            <p:ph type="title"/>
          </p:nvPr>
        </p:nvSpPr>
        <p:spPr/>
        <p:txBody>
          <a:bodyPr/>
          <a:lstStyle/>
          <a:p>
            <a:r>
              <a:rPr lang="en-US" dirty="0"/>
              <a:t>Can a PL Hate Women?</a:t>
            </a:r>
          </a:p>
        </p:txBody>
      </p:sp>
      <p:sp>
        <p:nvSpPr>
          <p:cNvPr id="3" name="Content Placeholder 2">
            <a:extLst>
              <a:ext uri="{FF2B5EF4-FFF2-40B4-BE49-F238E27FC236}">
                <a16:creationId xmlns:a16="http://schemas.microsoft.com/office/drawing/2014/main" id="{D52B624E-48C9-C90B-350A-35FC7ED7CC4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02125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41077-1FE7-F96E-732E-FCD022C924AD}"/>
              </a:ext>
            </a:extLst>
          </p:cNvPr>
          <p:cNvSpPr>
            <a:spLocks noGrp="1"/>
          </p:cNvSpPr>
          <p:nvPr>
            <p:ph type="title"/>
          </p:nvPr>
        </p:nvSpPr>
        <p:spPr/>
        <p:txBody>
          <a:bodyPr/>
          <a:lstStyle/>
          <a:p>
            <a:r>
              <a:rPr lang="en-US" dirty="0"/>
              <a:t>Part 1: Gender; Section 1: Philosophy</a:t>
            </a:r>
          </a:p>
        </p:txBody>
      </p:sp>
      <p:sp>
        <p:nvSpPr>
          <p:cNvPr id="3" name="Content Placeholder 2">
            <a:extLst>
              <a:ext uri="{FF2B5EF4-FFF2-40B4-BE49-F238E27FC236}">
                <a16:creationId xmlns:a16="http://schemas.microsoft.com/office/drawing/2014/main" id="{6D83BA8E-71F6-A460-A5BD-799E3E4605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572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938F6-60EF-F2D8-75A9-4513169D460B}"/>
              </a:ext>
            </a:extLst>
          </p:cNvPr>
          <p:cNvSpPr>
            <a:spLocks noGrp="1"/>
          </p:cNvSpPr>
          <p:nvPr>
            <p:ph type="title"/>
          </p:nvPr>
        </p:nvSpPr>
        <p:spPr/>
        <p:txBody>
          <a:bodyPr>
            <a:normAutofit/>
          </a:bodyPr>
          <a:lstStyle/>
          <a:p>
            <a:r>
              <a:rPr lang="en-US" sz="4400" dirty="0"/>
              <a:t>What Does PL Have to do with Gender?</a:t>
            </a:r>
          </a:p>
        </p:txBody>
      </p:sp>
      <p:sp>
        <p:nvSpPr>
          <p:cNvPr id="3" name="Content Placeholder 2">
            <a:extLst>
              <a:ext uri="{FF2B5EF4-FFF2-40B4-BE49-F238E27FC236}">
                <a16:creationId xmlns:a16="http://schemas.microsoft.com/office/drawing/2014/main" id="{2F36677E-6924-1F0E-DBA1-AC6EBA41ACC5}"/>
              </a:ext>
            </a:extLst>
          </p:cNvPr>
          <p:cNvSpPr>
            <a:spLocks noGrp="1"/>
          </p:cNvSpPr>
          <p:nvPr>
            <p:ph idx="1"/>
          </p:nvPr>
        </p:nvSpPr>
        <p:spPr/>
        <p:txBody>
          <a:bodyPr/>
          <a:lstStyle/>
          <a:p>
            <a:r>
              <a:rPr lang="en-US" dirty="0"/>
              <a:t>PL is the medium through which programming occurs, so broader conversations on gender and computing occur in the medium of PL</a:t>
            </a:r>
          </a:p>
          <a:p>
            <a:r>
              <a:rPr lang="en-US" dirty="0"/>
              <a:t>Conversely, because PLs shape the experience of computing, they have the potential to shape gendered experiences</a:t>
            </a:r>
          </a:p>
          <a:p>
            <a:r>
              <a:rPr lang="en-US" dirty="0"/>
              <a:t>The nature and extent of PL-gender interaction depends on view:</a:t>
            </a:r>
          </a:p>
          <a:p>
            <a:pPr lvl="1"/>
            <a:r>
              <a:rPr lang="en-US" b="1" dirty="0"/>
              <a:t>Gender-blind vs. Gender-aware: </a:t>
            </a:r>
            <a:r>
              <a:rPr lang="en-US" dirty="0"/>
              <a:t> Should gender be explicitly considered as a factor in design?</a:t>
            </a:r>
          </a:p>
          <a:p>
            <a:pPr lvl="1"/>
            <a:r>
              <a:rPr lang="en-US" b="1" dirty="0"/>
              <a:t>Structuralism vs. Post-structuralism: </a:t>
            </a:r>
            <a:r>
              <a:rPr lang="en-US" dirty="0"/>
              <a:t>Is it more fruitful to view gender in broad categories and universal rules or to question categories and rules?</a:t>
            </a:r>
            <a:endParaRPr lang="en-US" b="1" dirty="0"/>
          </a:p>
        </p:txBody>
      </p:sp>
    </p:spTree>
    <p:extLst>
      <p:ext uri="{BB962C8B-B14F-4D97-AF65-F5344CB8AC3E}">
        <p14:creationId xmlns:p14="http://schemas.microsoft.com/office/powerpoint/2010/main" val="66107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4713-2BE9-3F6A-8B50-A699C8D4FF64}"/>
              </a:ext>
            </a:extLst>
          </p:cNvPr>
          <p:cNvSpPr>
            <a:spLocks noGrp="1"/>
          </p:cNvSpPr>
          <p:nvPr>
            <p:ph type="title"/>
          </p:nvPr>
        </p:nvSpPr>
        <p:spPr/>
        <p:txBody>
          <a:bodyPr/>
          <a:lstStyle/>
          <a:p>
            <a:r>
              <a:rPr lang="en-US" dirty="0"/>
              <a:t>Gender-Blind</a:t>
            </a:r>
          </a:p>
        </p:txBody>
      </p:sp>
      <p:sp>
        <p:nvSpPr>
          <p:cNvPr id="3" name="Content Placeholder 2">
            <a:extLst>
              <a:ext uri="{FF2B5EF4-FFF2-40B4-BE49-F238E27FC236}">
                <a16:creationId xmlns:a16="http://schemas.microsoft.com/office/drawing/2014/main" id="{1E97B403-2351-CA0F-E417-98F5550FFDAB}"/>
              </a:ext>
            </a:extLst>
          </p:cNvPr>
          <p:cNvSpPr>
            <a:spLocks noGrp="1"/>
          </p:cNvSpPr>
          <p:nvPr>
            <p:ph idx="1"/>
          </p:nvPr>
        </p:nvSpPr>
        <p:spPr/>
        <p:txBody>
          <a:bodyPr>
            <a:normAutofit lnSpcReduction="10000"/>
          </a:bodyPr>
          <a:lstStyle/>
          <a:p>
            <a:r>
              <a:rPr lang="en-US" dirty="0"/>
              <a:t>A gender-blind approach advocates against making gender an explicit factor in decision-making, and sometimes even for making gender markers invisible (e.g. real names vs. usernames)</a:t>
            </a:r>
          </a:p>
          <a:p>
            <a:r>
              <a:rPr lang="en-US" b="1" dirty="0"/>
              <a:t>Arguments for:</a:t>
            </a:r>
            <a:r>
              <a:rPr lang="en-US" dirty="0"/>
              <a:t> </a:t>
            </a:r>
            <a:endParaRPr lang="en-US" b="1" dirty="0"/>
          </a:p>
          <a:p>
            <a:pPr lvl="1"/>
            <a:r>
              <a:rPr lang="en-US" dirty="0"/>
              <a:t>In online (e.g. open-source) communities, instances of interpersonal bias against gender minorities may decrease when other community members are unaware of a person’s gender</a:t>
            </a:r>
          </a:p>
          <a:p>
            <a:pPr lvl="1"/>
            <a:r>
              <a:rPr lang="en-US" dirty="0"/>
              <a:t>Many gender minorities have succeeded in gender-blind environments</a:t>
            </a:r>
          </a:p>
          <a:p>
            <a:pPr lvl="1"/>
            <a:r>
              <a:rPr lang="en-US" dirty="0"/>
              <a:t>Some gender minorities may prefer to focus on work, which they find inherently fulfilling, instead of negative life experiences</a:t>
            </a:r>
          </a:p>
          <a:p>
            <a:pPr lvl="2"/>
            <a:r>
              <a:rPr lang="en-US" dirty="0"/>
              <a:t>“A computer can’t hate a woman”</a:t>
            </a:r>
          </a:p>
          <a:p>
            <a:pPr lvl="1"/>
            <a:endParaRPr lang="en-US" dirty="0"/>
          </a:p>
          <a:p>
            <a:pPr lvl="1"/>
            <a:endParaRPr lang="en-US" dirty="0"/>
          </a:p>
        </p:txBody>
      </p:sp>
    </p:spTree>
    <p:extLst>
      <p:ext uri="{BB962C8B-B14F-4D97-AF65-F5344CB8AC3E}">
        <p14:creationId xmlns:p14="http://schemas.microsoft.com/office/powerpoint/2010/main" val="4087234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00FAC-09D0-06D0-E668-5A50F5718AA9}"/>
              </a:ext>
            </a:extLst>
          </p:cNvPr>
          <p:cNvSpPr>
            <a:spLocks noGrp="1"/>
          </p:cNvSpPr>
          <p:nvPr>
            <p:ph type="title"/>
          </p:nvPr>
        </p:nvSpPr>
        <p:spPr/>
        <p:txBody>
          <a:bodyPr/>
          <a:lstStyle/>
          <a:p>
            <a:r>
              <a:rPr lang="en-US" dirty="0"/>
              <a:t>Gender-Aware</a:t>
            </a:r>
          </a:p>
        </p:txBody>
      </p:sp>
      <p:sp>
        <p:nvSpPr>
          <p:cNvPr id="3" name="Content Placeholder 2">
            <a:extLst>
              <a:ext uri="{FF2B5EF4-FFF2-40B4-BE49-F238E27FC236}">
                <a16:creationId xmlns:a16="http://schemas.microsoft.com/office/drawing/2014/main" id="{7F37F80D-9EFD-15DB-FF50-78B7EF43D677}"/>
              </a:ext>
            </a:extLst>
          </p:cNvPr>
          <p:cNvSpPr>
            <a:spLocks noGrp="1"/>
          </p:cNvSpPr>
          <p:nvPr>
            <p:ph idx="1"/>
          </p:nvPr>
        </p:nvSpPr>
        <p:spPr/>
        <p:txBody>
          <a:bodyPr/>
          <a:lstStyle/>
          <a:p>
            <a:r>
              <a:rPr lang="en-US" dirty="0"/>
              <a:t>A aware approach advocates for making gender an explicit, visible factor in decision-making</a:t>
            </a:r>
          </a:p>
          <a:p>
            <a:r>
              <a:rPr lang="en-US" b="1" dirty="0"/>
              <a:t>Arguments for:</a:t>
            </a:r>
          </a:p>
          <a:p>
            <a:pPr lvl="1"/>
            <a:r>
              <a:rPr lang="en-US" dirty="0"/>
              <a:t>Because gendered experiences are multi-faceted (i.e., gender differences can come from multiple sources), they should be made visible in order to better understand the sources at play</a:t>
            </a:r>
          </a:p>
          <a:p>
            <a:pPr lvl="1"/>
            <a:r>
              <a:rPr lang="en-US" dirty="0"/>
              <a:t>It is common for different demographics to express different preferences in using software systems, and PLs are software systems</a:t>
            </a:r>
          </a:p>
          <a:p>
            <a:pPr lvl="1"/>
            <a:r>
              <a:rPr lang="en-US" dirty="0"/>
              <a:t>Gender an PL both have surprisingly deep roots in philosophy – an open-ended exploration of these roots can enrich our knowledge of both</a:t>
            </a:r>
          </a:p>
        </p:txBody>
      </p:sp>
    </p:spTree>
    <p:extLst>
      <p:ext uri="{BB962C8B-B14F-4D97-AF65-F5344CB8AC3E}">
        <p14:creationId xmlns:p14="http://schemas.microsoft.com/office/powerpoint/2010/main" val="3027492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2C98E-0348-9441-79B0-E218D8F49DBF}"/>
              </a:ext>
            </a:extLst>
          </p:cNvPr>
          <p:cNvSpPr>
            <a:spLocks noGrp="1"/>
          </p:cNvSpPr>
          <p:nvPr>
            <p:ph type="title"/>
          </p:nvPr>
        </p:nvSpPr>
        <p:spPr/>
        <p:txBody>
          <a:bodyPr/>
          <a:lstStyle/>
          <a:p>
            <a:r>
              <a:rPr lang="en-US" dirty="0"/>
              <a:t>Structuralist Philosophy in One Slide</a:t>
            </a:r>
          </a:p>
        </p:txBody>
      </p:sp>
      <p:sp>
        <p:nvSpPr>
          <p:cNvPr id="3" name="Content Placeholder 2">
            <a:extLst>
              <a:ext uri="{FF2B5EF4-FFF2-40B4-BE49-F238E27FC236}">
                <a16:creationId xmlns:a16="http://schemas.microsoft.com/office/drawing/2014/main" id="{E38E8538-CF9F-4133-0CDA-EB8C476BFE5E}"/>
              </a:ext>
            </a:extLst>
          </p:cNvPr>
          <p:cNvSpPr>
            <a:spLocks noGrp="1"/>
          </p:cNvSpPr>
          <p:nvPr>
            <p:ph idx="1"/>
          </p:nvPr>
        </p:nvSpPr>
        <p:spPr/>
        <p:txBody>
          <a:bodyPr/>
          <a:lstStyle/>
          <a:p>
            <a:r>
              <a:rPr lang="en-US" b="1" dirty="0"/>
              <a:t>Structuralism</a:t>
            </a:r>
            <a:r>
              <a:rPr lang="en-US" dirty="0"/>
              <a:t> is a (largely historical) philosophical movement that tries to describe the world with broad categories and universal rules</a:t>
            </a:r>
          </a:p>
          <a:p>
            <a:r>
              <a:rPr lang="en-US" b="1" dirty="0"/>
              <a:t>Examples:</a:t>
            </a:r>
            <a:endParaRPr lang="en-US" dirty="0"/>
          </a:p>
          <a:p>
            <a:pPr lvl="1"/>
            <a:r>
              <a:rPr lang="en-US" b="1" dirty="0"/>
              <a:t>Kantian ethics: </a:t>
            </a:r>
            <a:r>
              <a:rPr lang="en-US" dirty="0"/>
              <a:t>“Act only in accordance with that maxim through which you can at the same time will that it become a universal law”</a:t>
            </a:r>
          </a:p>
          <a:p>
            <a:pPr lvl="1"/>
            <a:r>
              <a:rPr lang="en-US" b="1" dirty="0"/>
              <a:t>Marxian economics: </a:t>
            </a:r>
            <a:r>
              <a:rPr lang="en-US" dirty="0"/>
              <a:t>“The economy is analyzed as a dialectic between people who own means of production and those who do not”</a:t>
            </a:r>
          </a:p>
          <a:p>
            <a:pPr lvl="1"/>
            <a:endParaRPr lang="en-US" b="1" dirty="0"/>
          </a:p>
        </p:txBody>
      </p:sp>
    </p:spTree>
    <p:extLst>
      <p:ext uri="{BB962C8B-B14F-4D97-AF65-F5344CB8AC3E}">
        <p14:creationId xmlns:p14="http://schemas.microsoft.com/office/powerpoint/2010/main" val="274360672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460</TotalTime>
  <Words>2537</Words>
  <Application>Microsoft Office PowerPoint</Application>
  <PresentationFormat>Widescreen</PresentationFormat>
  <Paragraphs>159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Calibri Light</vt:lpstr>
      <vt:lpstr>Noto Serif</vt:lpstr>
      <vt:lpstr>Retrospect</vt:lpstr>
      <vt:lpstr>10 – Gender + Disability</vt:lpstr>
      <vt:lpstr>Outline</vt:lpstr>
      <vt:lpstr>Lecture Structure</vt:lpstr>
      <vt:lpstr>Can a PL Hate Women?</vt:lpstr>
      <vt:lpstr>Part 1: Gender; Section 1: Philosophy</vt:lpstr>
      <vt:lpstr>What Does PL Have to do with Gender?</vt:lpstr>
      <vt:lpstr>Gender-Blind</vt:lpstr>
      <vt:lpstr>Gender-Aware</vt:lpstr>
      <vt:lpstr>Structuralist Philosophy in One Slide</vt:lpstr>
      <vt:lpstr>Structuralist Philosophy in One Slide</vt:lpstr>
      <vt:lpstr>Types = Structuralist Success Story</vt:lpstr>
      <vt:lpstr>Post-Structuralist Philosophy in One Slide</vt:lpstr>
      <vt:lpstr>Gender = Structuralist Fail Story?</vt:lpstr>
      <vt:lpstr>Genders and Types Meet at Play</vt:lpstr>
      <vt:lpstr>Playing Types -&gt; Gender</vt:lpstr>
      <vt:lpstr>Playing Types -&gt; Gender</vt:lpstr>
      <vt:lpstr>Playing Gender -&gt; Types</vt:lpstr>
      <vt:lpstr>Playing Gender -&gt; Types</vt:lpstr>
      <vt:lpstr>Part 1: Gender; Section 2: HCI</vt:lpstr>
      <vt:lpstr>GenderMag: Structuralist Gender in HCI</vt:lpstr>
      <vt:lpstr>Review: Personas</vt:lpstr>
      <vt:lpstr>Dimensions and Facets in GenderMag</vt:lpstr>
      <vt:lpstr>Motivation</vt:lpstr>
      <vt:lpstr>Computer Self-Efficacy</vt:lpstr>
      <vt:lpstr>Attitude Toward Risk</vt:lpstr>
      <vt:lpstr>Information Processing Style</vt:lpstr>
      <vt:lpstr>Learning by Process vs. Tinkering</vt:lpstr>
      <vt:lpstr>Guessing Game</vt:lpstr>
      <vt:lpstr>Limitations of GenderMag</vt:lpstr>
      <vt:lpstr>Limitations of GenderMag</vt:lpstr>
      <vt:lpstr>Part 2: Disability</vt:lpstr>
      <vt:lpstr>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Rose Bohrer</cp:lastModifiedBy>
  <cp:revision>82</cp:revision>
  <dcterms:created xsi:type="dcterms:W3CDTF">2023-08-13T16:19:48Z</dcterms:created>
  <dcterms:modified xsi:type="dcterms:W3CDTF">2023-09-10T23:42:52Z</dcterms:modified>
</cp:coreProperties>
</file>