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6"/>
  </p:notesMasterIdLst>
  <p:sldIdLst>
    <p:sldId id="256" r:id="rId2"/>
    <p:sldId id="257" r:id="rId3"/>
    <p:sldId id="258" r:id="rId4"/>
    <p:sldId id="261" r:id="rId5"/>
    <p:sldId id="262" r:id="rId6"/>
    <p:sldId id="263" r:id="rId7"/>
    <p:sldId id="268" r:id="rId8"/>
    <p:sldId id="264" r:id="rId9"/>
    <p:sldId id="265" r:id="rId10"/>
    <p:sldId id="266" r:id="rId11"/>
    <p:sldId id="267" r:id="rId12"/>
    <p:sldId id="259" r:id="rId13"/>
    <p:sldId id="274" r:id="rId14"/>
    <p:sldId id="334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90" r:id="rId24"/>
    <p:sldId id="291" r:id="rId25"/>
    <p:sldId id="284" r:id="rId26"/>
    <p:sldId id="285" r:id="rId27"/>
    <p:sldId id="260" r:id="rId28"/>
    <p:sldId id="275" r:id="rId29"/>
    <p:sldId id="295" r:id="rId30"/>
    <p:sldId id="296" r:id="rId31"/>
    <p:sldId id="297" r:id="rId32"/>
    <p:sldId id="298" r:id="rId33"/>
    <p:sldId id="310" r:id="rId34"/>
    <p:sldId id="311" r:id="rId35"/>
    <p:sldId id="312" r:id="rId36"/>
    <p:sldId id="313" r:id="rId37"/>
    <p:sldId id="300" r:id="rId38"/>
    <p:sldId id="314" r:id="rId39"/>
    <p:sldId id="315" r:id="rId40"/>
    <p:sldId id="316" r:id="rId41"/>
    <p:sldId id="317" r:id="rId42"/>
    <p:sldId id="301" r:id="rId43"/>
    <p:sldId id="318" r:id="rId44"/>
    <p:sldId id="302" r:id="rId45"/>
    <p:sldId id="303" r:id="rId46"/>
    <p:sldId id="324" r:id="rId47"/>
    <p:sldId id="323" r:id="rId48"/>
    <p:sldId id="322" r:id="rId49"/>
    <p:sldId id="321" r:id="rId50"/>
    <p:sldId id="320" r:id="rId51"/>
    <p:sldId id="319" r:id="rId52"/>
    <p:sldId id="325" r:id="rId53"/>
    <p:sldId id="304" r:id="rId54"/>
    <p:sldId id="326" r:id="rId55"/>
    <p:sldId id="305" r:id="rId56"/>
    <p:sldId id="327" r:id="rId57"/>
    <p:sldId id="306" r:id="rId58"/>
    <p:sldId id="332" r:id="rId59"/>
    <p:sldId id="307" r:id="rId60"/>
    <p:sldId id="328" r:id="rId61"/>
    <p:sldId id="329" r:id="rId62"/>
    <p:sldId id="330" r:id="rId63"/>
    <p:sldId id="331" r:id="rId64"/>
    <p:sldId id="308" r:id="rId65"/>
    <p:sldId id="337" r:id="rId66"/>
    <p:sldId id="335" r:id="rId67"/>
    <p:sldId id="336" r:id="rId68"/>
    <p:sldId id="309" r:id="rId69"/>
    <p:sldId id="287" r:id="rId70"/>
    <p:sldId id="293" r:id="rId71"/>
    <p:sldId id="292" r:id="rId72"/>
    <p:sldId id="289" r:id="rId73"/>
    <p:sldId id="286" r:id="rId74"/>
    <p:sldId id="294" r:id="rId7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56" autoAdjust="0"/>
    <p:restoredTop sz="91938" autoAdjust="0"/>
  </p:normalViewPr>
  <p:slideViewPr>
    <p:cSldViewPr snapToGrid="0">
      <p:cViewPr varScale="1">
        <p:scale>
          <a:sx n="88" d="100"/>
          <a:sy n="88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70E35-B559-4655-B47A-5CF7D55E31D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0B6D4-E6F3-4039-94F9-DB921A98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34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0B6D4-E6F3-4039-94F9-DB921A98C6C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18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4B2B-6F94-4C13-A423-B13912F19334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DD72-44BF-4652-84C8-C44BB268C4D1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D414-9C96-4888-B68B-BA473E866BE8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0522-3DD1-490F-ADA9-E02A72767E77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6208-8F9E-4F30-B58B-37EEAC5F6899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8BF1-F9C1-411F-8837-C7F5EA26478C}" type="datetime1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3D3A-6C7E-42D9-B53F-BAC924B9BEC6}" type="datetime1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89EB-4F97-4049-B254-F12641F919EF}" type="datetime1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9F91-1DF4-444C-945C-73DC540D694E}" type="datetime1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8DA04C-0851-4FC2-A548-19ED04416FA0}" type="datetime1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024B-6E86-4D5D-B578-B88CEB574FA3}" type="datetime1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7B3A33-35DF-4F25-A55B-FD3D9D796E0C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contextfreeart.org/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03 - Parsing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</a:t>
            </a:r>
            <a:r>
              <a:rPr lang="en-US"/>
              <a:t>©2024 </a:t>
            </a:r>
            <a:r>
              <a:rPr lang="en-US" dirty="0"/>
              <a:t>Rose </a:t>
            </a:r>
            <a:r>
              <a:rPr lang="en-US" dirty="0" err="1"/>
              <a:t>bohrer,</a:t>
            </a:r>
            <a:r>
              <a:rPr lang="en-US" dirty="0"/>
              <a:t>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6E2F8-05D0-FE06-590E-B7AC1F79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3B78-B678-949B-0334-DB0BFD39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4536 Example Language: Toi*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5149-97BF-8B17-AA15-29E0BA50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How do we even define a language?</a:t>
            </a:r>
            <a:endParaRPr lang="en-US" dirty="0"/>
          </a:p>
          <a:p>
            <a:pPr lvl="1"/>
            <a:r>
              <a:rPr lang="en-US" b="1" dirty="0"/>
              <a:t>Today:</a:t>
            </a:r>
            <a:r>
              <a:rPr lang="en-US" dirty="0"/>
              <a:t> We’ll learn how to define the syntax rigorously</a:t>
            </a:r>
          </a:p>
          <a:p>
            <a:pPr lvl="1"/>
            <a:r>
              <a:rPr lang="en-US" b="1" dirty="0"/>
              <a:t>Later lectures:</a:t>
            </a:r>
            <a:r>
              <a:rPr lang="en-US" dirty="0"/>
              <a:t> Learn to define evaluation and type-checking</a:t>
            </a:r>
          </a:p>
          <a:p>
            <a:r>
              <a:rPr lang="en-US" b="1" dirty="0"/>
              <a:t>Until then: </a:t>
            </a:r>
            <a:r>
              <a:rPr lang="en-US" dirty="0"/>
              <a:t>Let’s give some examples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BCE77-8D29-CD07-C7D3-6BA2CF500F5C}"/>
              </a:ext>
            </a:extLst>
          </p:cNvPr>
          <p:cNvSpPr txBox="1"/>
          <p:nvPr/>
        </p:nvSpPr>
        <p:spPr>
          <a:xfrm>
            <a:off x="304801" y="6488668"/>
            <a:ext cx="560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*Pronounced either like English “toy” or Vietnamese “</a:t>
            </a:r>
            <a:r>
              <a:rPr lang="en-US" dirty="0" err="1"/>
              <a:t>tôi</a:t>
            </a:r>
            <a:r>
              <a:rPr lang="en-US" dirty="0"/>
              <a:t>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EA5E6-DDF8-22CA-E4A6-DEAAD518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30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3B78-B678-949B-0334-DB0BFD39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4536 Example Language: Toi*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5149-97BF-8B17-AA15-29E0BA50D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096043" cy="327490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let fact(n) =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if n = 0 {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  1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} else {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  n * fact(n – 1)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}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in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fact(100)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BCE77-8D29-CD07-C7D3-6BA2CF500F5C}"/>
              </a:ext>
            </a:extLst>
          </p:cNvPr>
          <p:cNvSpPr txBox="1"/>
          <p:nvPr/>
        </p:nvSpPr>
        <p:spPr>
          <a:xfrm>
            <a:off x="304801" y="6488668"/>
            <a:ext cx="560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*Pronounced either like English “toy” or Vietnamese “</a:t>
            </a:r>
            <a:r>
              <a:rPr lang="en-US" dirty="0" err="1"/>
              <a:t>tôi</a:t>
            </a:r>
            <a:r>
              <a:rPr lang="en-US" dirty="0"/>
              <a:t>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3241EE-FD52-1F67-1B6A-4BBFE5B46B5F}"/>
              </a:ext>
            </a:extLst>
          </p:cNvPr>
          <p:cNvSpPr txBox="1">
            <a:spLocks/>
          </p:cNvSpPr>
          <p:nvPr/>
        </p:nvSpPr>
        <p:spPr>
          <a:xfrm>
            <a:off x="5751341" y="1862668"/>
            <a:ext cx="4096043" cy="327490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1" dirty="0">
                <a:latin typeface="Consolas" panose="020B0609020204030204" pitchFamily="49" charset="0"/>
              </a:rPr>
              <a:t>let y = 0 in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let sum(n) =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if n = 0 {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  y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} else {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  y := y + n;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  sum(n - 1)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}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in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sum(100)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AB4CB3-778B-4A28-65DD-4EA2BC0C87DD}"/>
              </a:ext>
            </a:extLst>
          </p:cNvPr>
          <p:cNvSpPr txBox="1"/>
          <p:nvPr/>
        </p:nvSpPr>
        <p:spPr>
          <a:xfrm>
            <a:off x="468923" y="5427785"/>
            <a:ext cx="116410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Discuss: </a:t>
            </a:r>
            <a:r>
              <a:rPr lang="en-US" sz="2800" dirty="0"/>
              <a:t>What might these programs do?</a:t>
            </a:r>
            <a:br>
              <a:rPr lang="en-US" sz="2800" dirty="0"/>
            </a:br>
            <a:r>
              <a:rPr lang="en-US" sz="2800" dirty="0"/>
              <a:t>                Why might you be able to guess what they do without being told?</a:t>
            </a:r>
            <a:endParaRPr lang="en-US" sz="28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ED204-127D-1DE4-2140-0EFE71EA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49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20EA-D925-2ECE-953C-E6D399CB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6DDDB-6770-DDDA-D0CD-DFA77DAC4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098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2D9E0-C7C8-FBBF-9601-897F51DD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86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17BA-754E-A247-B901-1DDE0489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Chomsky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E618-2C8C-2F45-8AF2-E7B877F2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92" y="1791438"/>
            <a:ext cx="9071526" cy="1451247"/>
          </a:xfrm>
        </p:spPr>
        <p:txBody>
          <a:bodyPr/>
          <a:lstStyle/>
          <a:p>
            <a:r>
              <a:rPr lang="en-US" dirty="0"/>
              <a:t>Put </a:t>
            </a:r>
            <a:r>
              <a:rPr lang="en-US" b="1" dirty="0"/>
              <a:t>formal languages</a:t>
            </a:r>
            <a:r>
              <a:rPr lang="en-US" dirty="0"/>
              <a:t> into </a:t>
            </a:r>
            <a:r>
              <a:rPr lang="en-US" b="1" dirty="0"/>
              <a:t>classes</a:t>
            </a:r>
            <a:r>
              <a:rPr lang="en-US" dirty="0"/>
              <a:t> of “parsing complexity”</a:t>
            </a:r>
          </a:p>
          <a:p>
            <a:pPr lvl="1"/>
            <a:r>
              <a:rPr lang="en-US" dirty="0"/>
              <a:t>Simpler classes are subsets of more complex classes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8A95-F85E-0E4E-8EBD-7C26C154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 descr="First: recursively enumerable&#10;Second: context-sensitive&#10;Third: context-free&#10;Fourth: regular">
            <a:extLst>
              <a:ext uri="{FF2B5EF4-FFF2-40B4-BE49-F238E27FC236}">
                <a16:creationId xmlns:a16="http://schemas.microsoft.com/office/drawing/2014/main" id="{EAF3BE41-AA2A-5148-BDD2-0605D4224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467" y="2272142"/>
            <a:ext cx="5073420" cy="365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4642E94-33DF-9C4A-B4AA-84431F79C3DB}"/>
              </a:ext>
            </a:extLst>
          </p:cNvPr>
          <p:cNvSpPr/>
          <p:nvPr/>
        </p:nvSpPr>
        <p:spPr>
          <a:xfrm>
            <a:off x="5695950" y="64321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/>
              <a:t>https://</a:t>
            </a:r>
            <a:r>
              <a:rPr lang="en-US" sz="1200" i="1" dirty="0" err="1"/>
              <a:t>en.wikipedia.org</a:t>
            </a:r>
            <a:r>
              <a:rPr lang="en-US" sz="1200" i="1" dirty="0"/>
              <a:t>/wiki/</a:t>
            </a:r>
            <a:r>
              <a:rPr lang="en-US" sz="1200" i="1" dirty="0" err="1"/>
              <a:t>Chomsky_hierarchy</a:t>
            </a:r>
            <a:endParaRPr lang="en-US" sz="12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F2D55D-3E6A-B24A-A878-08B14690B675}"/>
              </a:ext>
            </a:extLst>
          </p:cNvPr>
          <p:cNvSpPr txBox="1"/>
          <p:nvPr/>
        </p:nvSpPr>
        <p:spPr>
          <a:xfrm>
            <a:off x="3826368" y="4897917"/>
            <a:ext cx="389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Definable with regular expression</a:t>
            </a:r>
            <a:br>
              <a:rPr lang="en-US" dirty="0"/>
            </a:br>
            <a:r>
              <a:rPr lang="en-US" dirty="0"/>
              <a:t>Example: numbers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5D7DE9-9496-BD46-94DB-8E32FF05776B}"/>
              </a:ext>
            </a:extLst>
          </p:cNvPr>
          <p:cNvCxnSpPr>
            <a:cxnSpLocks/>
          </p:cNvCxnSpPr>
          <p:nvPr/>
        </p:nvCxnSpPr>
        <p:spPr>
          <a:xfrm>
            <a:off x="3017520" y="4629714"/>
            <a:ext cx="5509260" cy="5658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66DCAE-E56B-8C46-9A55-C3C40FA867E0}"/>
              </a:ext>
            </a:extLst>
          </p:cNvPr>
          <p:cNvCxnSpPr>
            <a:cxnSpLocks/>
          </p:cNvCxnSpPr>
          <p:nvPr/>
        </p:nvCxnSpPr>
        <p:spPr>
          <a:xfrm>
            <a:off x="5772149" y="5333885"/>
            <a:ext cx="3162107" cy="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D855B9-A64B-4BB1-AB73-F3872A2CDF19}"/>
              </a:ext>
            </a:extLst>
          </p:cNvPr>
          <p:cNvSpPr txBox="1"/>
          <p:nvPr/>
        </p:nvSpPr>
        <p:spPr>
          <a:xfrm>
            <a:off x="548052" y="4182714"/>
            <a:ext cx="2696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“Parse using the same </a:t>
            </a:r>
          </a:p>
          <a:p>
            <a:r>
              <a:rPr lang="en-US" dirty="0"/>
              <a:t>rules in every context”</a:t>
            </a:r>
          </a:p>
          <a:p>
            <a:r>
              <a:rPr lang="en-US" dirty="0"/>
              <a:t>Example: Most PLs, </a:t>
            </a:r>
            <a:r>
              <a:rPr lang="en-US" i="1" dirty="0"/>
              <a:t>Almost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55717E-04C4-43D2-892B-2171C37133CC}"/>
              </a:ext>
            </a:extLst>
          </p:cNvPr>
          <p:cNvSpPr txBox="1"/>
          <p:nvPr/>
        </p:nvSpPr>
        <p:spPr>
          <a:xfrm>
            <a:off x="2371295" y="2613308"/>
            <a:ext cx="4063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Recognizable by a Turing machine</a:t>
            </a:r>
            <a:br>
              <a:rPr lang="en-US" sz="2000" dirty="0"/>
            </a:br>
            <a:r>
              <a:rPr lang="en-US" sz="2000" dirty="0"/>
              <a:t>Example: Perl programming language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5A378B-46F2-4707-8463-7725C39F02FC}"/>
              </a:ext>
            </a:extLst>
          </p:cNvPr>
          <p:cNvSpPr txBox="1"/>
          <p:nvPr/>
        </p:nvSpPr>
        <p:spPr>
          <a:xfrm>
            <a:off x="969567" y="3387046"/>
            <a:ext cx="3891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“Rules depend on context”</a:t>
            </a:r>
            <a:br>
              <a:rPr lang="en-US" sz="2000" dirty="0"/>
            </a:br>
            <a:r>
              <a:rPr lang="en-US" sz="2000" dirty="0"/>
              <a:t>Example: C parser tracks type </a:t>
            </a:r>
            <a:r>
              <a:rPr lang="en-US" sz="2000" dirty="0" err="1"/>
              <a:t>defs</a:t>
            </a:r>
            <a:r>
              <a:rPr lang="en-US" sz="2000" dirty="0"/>
              <a:t>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B4240B-9CEE-440E-B1F9-B3A2A484CDD3}"/>
              </a:ext>
            </a:extLst>
          </p:cNvPr>
          <p:cNvCxnSpPr>
            <a:cxnSpLocks/>
          </p:cNvCxnSpPr>
          <p:nvPr/>
        </p:nvCxnSpPr>
        <p:spPr>
          <a:xfrm>
            <a:off x="4808672" y="3881761"/>
            <a:ext cx="3474982" cy="3080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FFA402-1830-49A2-AA38-8811D3DDDA7E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434843" y="2967251"/>
            <a:ext cx="1238945" cy="6883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027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911E-D19F-DD4C-D30E-8666218CB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Parts of a Program</a:t>
            </a:r>
          </a:p>
        </p:txBody>
      </p:sp>
      <p:pic>
        <p:nvPicPr>
          <p:cNvPr id="6" name="Content Placeholder 5" descr="A whiteboard with text and numbers&#10;&#10;Description automatically generated">
            <a:extLst>
              <a:ext uri="{FF2B5EF4-FFF2-40B4-BE49-F238E27FC236}">
                <a16:creationId xmlns:a16="http://schemas.microsoft.com/office/drawing/2014/main" id="{4124F85F-005F-47EA-8C60-BE439B6C2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2055075"/>
            <a:ext cx="6289676" cy="437079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52A39-C7DC-7999-BE97-D3B36665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B2D77-46A0-FFCB-2EB0-54D7FED1B7BD}"/>
              </a:ext>
            </a:extLst>
          </p:cNvPr>
          <p:cNvSpPr txBox="1"/>
          <p:nvPr/>
        </p:nvSpPr>
        <p:spPr>
          <a:xfrm>
            <a:off x="847725" y="6455578"/>
            <a:ext cx="372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by Ellen Kim, PL Comics Project</a:t>
            </a:r>
          </a:p>
        </p:txBody>
      </p:sp>
    </p:spTree>
    <p:extLst>
      <p:ext uri="{BB962C8B-B14F-4D97-AF65-F5344CB8AC3E}">
        <p14:creationId xmlns:p14="http://schemas.microsoft.com/office/powerpoint/2010/main" val="3681537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45B5-7379-E9C5-BDEB-9DBD19DF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Have Regular Expressions? </a:t>
            </a:r>
            <a:br>
              <a:rPr lang="en-US" dirty="0"/>
            </a:br>
            <a:r>
              <a:rPr lang="en-US" dirty="0"/>
              <a:t>What Do They Parse Anyway?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7599F-548A-3962-4F7C-FFB502841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Motivation:</a:t>
            </a:r>
            <a:r>
              <a:rPr lang="en-US" dirty="0"/>
              <a:t> When you read this sentence, you are probably reading words and not individual letters</a:t>
            </a:r>
          </a:p>
          <a:p>
            <a:r>
              <a:rPr lang="en-US" dirty="0"/>
              <a:t>Use regular expressions to recognize the building blocks (“words”) of a program, before using context-free grammars to build “sentences”</a:t>
            </a:r>
          </a:p>
          <a:p>
            <a:r>
              <a:rPr lang="en-US" dirty="0"/>
              <a:t>Regular expressions are very weak, but that’s okay</a:t>
            </a:r>
          </a:p>
          <a:p>
            <a:pPr lvl="1"/>
            <a:r>
              <a:rPr lang="en-US" dirty="0"/>
              <a:t>We’re just trying to “split it into words”</a:t>
            </a:r>
          </a:p>
          <a:p>
            <a:pPr lvl="1"/>
            <a:r>
              <a:rPr lang="en-US" dirty="0"/>
              <a:t>Very weak -&gt; Very fast parsing, in this case</a:t>
            </a:r>
          </a:p>
          <a:p>
            <a:r>
              <a:rPr lang="en-US" dirty="0"/>
              <a:t>This process is called “</a:t>
            </a:r>
            <a:r>
              <a:rPr lang="en-US" dirty="0" err="1"/>
              <a:t>lexing</a:t>
            </a:r>
            <a:r>
              <a:rPr lang="en-US" dirty="0"/>
              <a:t>” or “tokenization”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26BF3-7947-868A-6795-C3D5C84D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48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ACFF-D37F-A889-C6B2-A9F56DFF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Lexing</a:t>
            </a:r>
            <a:r>
              <a:rPr lang="en-US" dirty="0"/>
              <a:t>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201F-529F-2A09-3D0E-C13126E82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tokens of this Toi program?</a:t>
            </a:r>
          </a:p>
          <a:p>
            <a:r>
              <a:rPr lang="en-US" b="1" dirty="0">
                <a:latin typeface="Consolas" panose="020B0609020204030204" pitchFamily="49" charset="0"/>
              </a:rPr>
              <a:t>if n = 0 { 1 } else { n * fact(n – 1) }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A8952-63DB-D8EF-B2AF-2DFF10BA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89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ACFF-D37F-A889-C6B2-A9F56DFF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Lexing</a:t>
            </a:r>
            <a:r>
              <a:rPr lang="en-US" dirty="0"/>
              <a:t>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201F-529F-2A09-3D0E-C13126E82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the tokens of this Toi program?</a:t>
            </a:r>
          </a:p>
          <a:p>
            <a:r>
              <a:rPr lang="en-US" b="1" dirty="0">
                <a:latin typeface="Consolas" panose="020B0609020204030204" pitchFamily="49" charset="0"/>
              </a:rPr>
              <a:t>if n = 0 { 1 } else { n * fact(n – 1) }</a:t>
            </a:r>
          </a:p>
          <a:p>
            <a:r>
              <a:rPr lang="en-US" dirty="0"/>
              <a:t>This single line has 18 tokens – parsing speed matters</a:t>
            </a:r>
          </a:p>
          <a:p>
            <a:r>
              <a:rPr lang="en-US" dirty="0"/>
              <a:t>Each kind of token has a regular expression (RE). Standard </a:t>
            </a:r>
            <a:r>
              <a:rPr lang="en-US" dirty="0" err="1"/>
              <a:t>lexing</a:t>
            </a:r>
            <a:r>
              <a:rPr lang="en-US" dirty="0"/>
              <a:t> repeatedly finds the longest possible match of any RE</a:t>
            </a:r>
          </a:p>
          <a:p>
            <a:r>
              <a:rPr lang="en-US" dirty="0"/>
              <a:t>Regular Expressions need to express ideas like:</a:t>
            </a:r>
          </a:p>
          <a:p>
            <a:pPr lvl="1"/>
            <a:r>
              <a:rPr lang="en-US" dirty="0"/>
              <a:t>A specific string like “=“, “{“, “}”, “(“, “)”, “-”, “*”, “if”, “else”</a:t>
            </a:r>
          </a:p>
          <a:p>
            <a:pPr lvl="1"/>
            <a:r>
              <a:rPr lang="en-US" dirty="0"/>
              <a:t>“Any variable or function name”</a:t>
            </a:r>
          </a:p>
          <a:p>
            <a:pPr lvl="1"/>
            <a:r>
              <a:rPr lang="en-US" dirty="0"/>
              <a:t>“Any integer”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5405FB-CA65-C83A-1945-A361A4CE08B5}"/>
              </a:ext>
            </a:extLst>
          </p:cNvPr>
          <p:cNvCxnSpPr>
            <a:cxnSpLocks/>
          </p:cNvCxnSpPr>
          <p:nvPr/>
        </p:nvCxnSpPr>
        <p:spPr>
          <a:xfrm>
            <a:off x="1301262" y="2848708"/>
            <a:ext cx="3516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FE3340-16D1-79D3-301C-C5269ACAE046}"/>
              </a:ext>
            </a:extLst>
          </p:cNvPr>
          <p:cNvCxnSpPr>
            <a:cxnSpLocks/>
          </p:cNvCxnSpPr>
          <p:nvPr/>
        </p:nvCxnSpPr>
        <p:spPr>
          <a:xfrm>
            <a:off x="1872762" y="2848708"/>
            <a:ext cx="19987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89A1A1-72DF-FC6B-C988-B862371EB2DE}"/>
              </a:ext>
            </a:extLst>
          </p:cNvPr>
          <p:cNvCxnSpPr>
            <a:cxnSpLocks/>
          </p:cNvCxnSpPr>
          <p:nvPr/>
        </p:nvCxnSpPr>
        <p:spPr>
          <a:xfrm>
            <a:off x="2246142" y="2848708"/>
            <a:ext cx="22273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05F04E-E53C-4365-BC27-B6E27F5A9097}"/>
              </a:ext>
            </a:extLst>
          </p:cNvPr>
          <p:cNvCxnSpPr>
            <a:cxnSpLocks/>
          </p:cNvCxnSpPr>
          <p:nvPr/>
        </p:nvCxnSpPr>
        <p:spPr>
          <a:xfrm>
            <a:off x="2627142" y="2848708"/>
            <a:ext cx="19987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7E5D5A-603E-7754-547E-0611C438D7A1}"/>
              </a:ext>
            </a:extLst>
          </p:cNvPr>
          <p:cNvCxnSpPr>
            <a:cxnSpLocks/>
          </p:cNvCxnSpPr>
          <p:nvPr/>
        </p:nvCxnSpPr>
        <p:spPr>
          <a:xfrm>
            <a:off x="3038622" y="2848708"/>
            <a:ext cx="20749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53204-DF65-99C3-1980-A13C4786808D}"/>
              </a:ext>
            </a:extLst>
          </p:cNvPr>
          <p:cNvCxnSpPr>
            <a:cxnSpLocks/>
          </p:cNvCxnSpPr>
          <p:nvPr/>
        </p:nvCxnSpPr>
        <p:spPr>
          <a:xfrm>
            <a:off x="3366282" y="2848708"/>
            <a:ext cx="3516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342B16-BB0D-F729-0FDE-B99CEB10AA60}"/>
              </a:ext>
            </a:extLst>
          </p:cNvPr>
          <p:cNvCxnSpPr>
            <a:cxnSpLocks/>
          </p:cNvCxnSpPr>
          <p:nvPr/>
        </p:nvCxnSpPr>
        <p:spPr>
          <a:xfrm>
            <a:off x="3793002" y="2848708"/>
            <a:ext cx="29893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9C3EE-0699-4832-FE54-742586B78190}"/>
              </a:ext>
            </a:extLst>
          </p:cNvPr>
          <p:cNvCxnSpPr>
            <a:cxnSpLocks/>
          </p:cNvCxnSpPr>
          <p:nvPr/>
        </p:nvCxnSpPr>
        <p:spPr>
          <a:xfrm>
            <a:off x="4227342" y="2855156"/>
            <a:ext cx="78661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75A155-863A-A6B8-16EB-7D36F4B9F3BC}"/>
              </a:ext>
            </a:extLst>
          </p:cNvPr>
          <p:cNvCxnSpPr>
            <a:cxnSpLocks/>
          </p:cNvCxnSpPr>
          <p:nvPr/>
        </p:nvCxnSpPr>
        <p:spPr>
          <a:xfrm>
            <a:off x="5141742" y="2855156"/>
            <a:ext cx="29131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18CB78-3D8A-57F7-D65E-BE8EE0079CDC}"/>
              </a:ext>
            </a:extLst>
          </p:cNvPr>
          <p:cNvCxnSpPr>
            <a:cxnSpLocks/>
          </p:cNvCxnSpPr>
          <p:nvPr/>
        </p:nvCxnSpPr>
        <p:spPr>
          <a:xfrm>
            <a:off x="5568462" y="2855156"/>
            <a:ext cx="26845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186B750-0011-6DD5-F43D-269F89DFA946}"/>
              </a:ext>
            </a:extLst>
          </p:cNvPr>
          <p:cNvCxnSpPr>
            <a:cxnSpLocks/>
          </p:cNvCxnSpPr>
          <p:nvPr/>
        </p:nvCxnSpPr>
        <p:spPr>
          <a:xfrm>
            <a:off x="5920154" y="2848708"/>
            <a:ext cx="259666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165359-7100-68C5-1912-03C656C5C462}"/>
              </a:ext>
            </a:extLst>
          </p:cNvPr>
          <p:cNvCxnSpPr>
            <a:cxnSpLocks/>
          </p:cNvCxnSpPr>
          <p:nvPr/>
        </p:nvCxnSpPr>
        <p:spPr>
          <a:xfrm>
            <a:off x="6391422" y="2847536"/>
            <a:ext cx="672318" cy="762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FD6DCB-8668-DADD-1C58-6055CFD72ED6}"/>
              </a:ext>
            </a:extLst>
          </p:cNvPr>
          <p:cNvCxnSpPr>
            <a:cxnSpLocks/>
          </p:cNvCxnSpPr>
          <p:nvPr/>
        </p:nvCxnSpPr>
        <p:spPr>
          <a:xfrm>
            <a:off x="7153422" y="2855156"/>
            <a:ext cx="1992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83BF2EF-5AD1-2496-A7D7-2D559E1E5512}"/>
              </a:ext>
            </a:extLst>
          </p:cNvPr>
          <p:cNvCxnSpPr>
            <a:cxnSpLocks/>
          </p:cNvCxnSpPr>
          <p:nvPr/>
        </p:nvCxnSpPr>
        <p:spPr>
          <a:xfrm>
            <a:off x="7427742" y="2868052"/>
            <a:ext cx="1992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3D0D06-CE44-B1B9-E8CD-D15514FABD42}"/>
              </a:ext>
            </a:extLst>
          </p:cNvPr>
          <p:cNvCxnSpPr>
            <a:cxnSpLocks/>
          </p:cNvCxnSpPr>
          <p:nvPr/>
        </p:nvCxnSpPr>
        <p:spPr>
          <a:xfrm>
            <a:off x="7747782" y="2868052"/>
            <a:ext cx="1992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B51C243-2CC1-CD14-47C7-C055AA9B293A}"/>
              </a:ext>
            </a:extLst>
          </p:cNvPr>
          <p:cNvCxnSpPr>
            <a:cxnSpLocks/>
          </p:cNvCxnSpPr>
          <p:nvPr/>
        </p:nvCxnSpPr>
        <p:spPr>
          <a:xfrm>
            <a:off x="8105922" y="2855156"/>
            <a:ext cx="1992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7495453-F3A1-3809-FC0B-0E00F4D4E6F4}"/>
              </a:ext>
            </a:extLst>
          </p:cNvPr>
          <p:cNvCxnSpPr>
            <a:cxnSpLocks/>
          </p:cNvCxnSpPr>
          <p:nvPr/>
        </p:nvCxnSpPr>
        <p:spPr>
          <a:xfrm>
            <a:off x="8365002" y="2868052"/>
            <a:ext cx="1992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2E94C90-D6EF-96F7-DF9E-F7EF4B720D3A}"/>
              </a:ext>
            </a:extLst>
          </p:cNvPr>
          <p:cNvCxnSpPr>
            <a:cxnSpLocks/>
          </p:cNvCxnSpPr>
          <p:nvPr/>
        </p:nvCxnSpPr>
        <p:spPr>
          <a:xfrm>
            <a:off x="8692662" y="2868052"/>
            <a:ext cx="1992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DB502-18CA-DCE5-042B-7DF19C0A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26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2BC0-F055-3F84-9720-03C42C19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are Little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34DBF-97E7-E746-9631-BA8E1C16C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semantics (meaning) of a regular expression (RE) is “what set of strings does the RE describe?” e.g. “a specific string?” “all numbers?”</a:t>
            </a:r>
          </a:p>
          <a:p>
            <a:r>
              <a:rPr lang="en-US" dirty="0"/>
              <a:t>A regular expression(RE) </a:t>
            </a:r>
            <a:r>
              <a:rPr lang="en-US" i="1" dirty="0"/>
              <a:t>r</a:t>
            </a:r>
            <a:r>
              <a:rPr lang="en-US" dirty="0"/>
              <a:t> is a program written using these features:</a:t>
            </a:r>
          </a:p>
          <a:p>
            <a:pPr lvl="1"/>
            <a:r>
              <a:rPr lang="en-US" dirty="0"/>
              <a:t>Character: A single character c means match the string “c”. e.g. ‘{‘ matches “{“ </a:t>
            </a:r>
          </a:p>
          <a:p>
            <a:pPr lvl="1"/>
            <a:r>
              <a:rPr lang="en-US" dirty="0"/>
              <a:t>Sequence: r1r2 matches RE r1, then r2. e.g. ‘if’ matches “if”</a:t>
            </a:r>
          </a:p>
          <a:p>
            <a:pPr lvl="1"/>
            <a:r>
              <a:rPr lang="en-US" dirty="0"/>
              <a:t>Choice: r1|r2 matches a string if it matches either r1 or r2.</a:t>
            </a:r>
            <a:br>
              <a:rPr lang="en-US" dirty="0"/>
            </a:br>
            <a:r>
              <a:rPr lang="en-US" dirty="0"/>
              <a:t>  e.g.  ‘+|*|-|/’ matches all 4 basic arithmetic symbols</a:t>
            </a:r>
          </a:p>
          <a:p>
            <a:pPr lvl="1"/>
            <a:r>
              <a:rPr lang="en-US" dirty="0"/>
              <a:t>Repetition: r* matches any number of copies of r, including 0</a:t>
            </a:r>
            <a:br>
              <a:rPr lang="en-US" dirty="0"/>
            </a:br>
            <a:r>
              <a:rPr lang="en-US" dirty="0"/>
              <a:t>  e.g.  ‘(0|1)*’ matches “”, “0”, “101101”, “0000”, and so 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D25A9-B3CA-258E-06E8-49C8F23F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15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2BC0-F055-3F84-9720-03C42C19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Semantics: The Language of an 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34DBF-97E7-E746-9631-BA8E1C16C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language L(r) of </a:t>
            </a:r>
            <a:r>
              <a:rPr lang="en-US" i="1" dirty="0"/>
              <a:t>r</a:t>
            </a:r>
            <a:r>
              <a:rPr lang="en-US" dirty="0"/>
              <a:t> is the set of strings it matches:</a:t>
            </a:r>
          </a:p>
          <a:p>
            <a:pPr lvl="1"/>
            <a:r>
              <a:rPr lang="en-US" dirty="0"/>
              <a:t>L(c)         = { “c” }</a:t>
            </a:r>
          </a:p>
          <a:p>
            <a:pPr lvl="1"/>
            <a:r>
              <a:rPr lang="en-US" dirty="0"/>
              <a:t>L(r1r2)   = { s1s2 such that s1 in L(r1) and s2 in L(r2) }</a:t>
            </a:r>
          </a:p>
          <a:p>
            <a:pPr lvl="1"/>
            <a:r>
              <a:rPr lang="en-US" dirty="0"/>
              <a:t>L(r1|r2) = { s such that s in L(r1) or s in L(r2) }</a:t>
            </a:r>
          </a:p>
          <a:p>
            <a:pPr lvl="1"/>
            <a:r>
              <a:rPr lang="en-US" dirty="0"/>
              <a:t>L(r*)       = { s such that s in L(</a:t>
            </a:r>
            <a:r>
              <a:rPr lang="en-US" dirty="0" err="1"/>
              <a:t>r^k</a:t>
            </a:r>
            <a:r>
              <a:rPr lang="en-US" dirty="0"/>
              <a:t>) for some integer k &gt;= 0}, where</a:t>
            </a:r>
          </a:p>
          <a:p>
            <a:pPr lvl="2"/>
            <a:r>
              <a:rPr lang="en-US" dirty="0"/>
              <a:t>L(r^0)        = { “” }</a:t>
            </a:r>
          </a:p>
          <a:p>
            <a:pPr lvl="2"/>
            <a:r>
              <a:rPr lang="en-US" dirty="0"/>
              <a:t>L(r^(k+1)) = { s1s2 such that s1 in L(r) and s2 in L(</a:t>
            </a:r>
            <a:r>
              <a:rPr lang="en-US" dirty="0" err="1"/>
              <a:t>r^k</a:t>
            </a:r>
            <a:r>
              <a:rPr lang="en-US" dirty="0"/>
              <a:t>) 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F96F2-E184-4732-DC04-2E51EC35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0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EC25-0512-6BEB-F789-1E4DA8F1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94BC-CBCA-2A3E-05AB-3E7C338AF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Intro</a:t>
            </a:r>
          </a:p>
          <a:p>
            <a:pPr lvl="2"/>
            <a:r>
              <a:rPr lang="en-US" dirty="0"/>
              <a:t> Why Care About Syntax</a:t>
            </a:r>
          </a:p>
          <a:p>
            <a:pPr lvl="2"/>
            <a:r>
              <a:rPr lang="en-US" dirty="0"/>
              <a:t>A Toy Programming Language: Toi</a:t>
            </a:r>
          </a:p>
          <a:p>
            <a:pPr lvl="1"/>
            <a:r>
              <a:rPr lang="en-US" dirty="0"/>
              <a:t>Part 1: Regular Expressions</a:t>
            </a:r>
          </a:p>
          <a:p>
            <a:pPr lvl="1"/>
            <a:r>
              <a:rPr lang="en-US" dirty="0"/>
              <a:t>Part 2: Context-Free Grammars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6A5A4-4974-5EF6-1A1B-EA736B2D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2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DF1C-9299-5018-CA19-5E182C94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Natural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123CF-9B79-C18E-A8D2-FEF1408CD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All digits. Non-empty. First digit can only be 0 if number is 0.</a:t>
            </a:r>
            <a:br>
              <a:rPr lang="en-US" dirty="0"/>
            </a:br>
            <a:r>
              <a:rPr lang="en-US" b="1" dirty="0"/>
              <a:t>Examples:</a:t>
            </a:r>
            <a:r>
              <a:rPr lang="en-US" dirty="0"/>
              <a:t>     “0”      “”       “1240”        “01”         “-1.2”</a:t>
            </a:r>
            <a:endParaRPr lang="en-US" b="1" dirty="0"/>
          </a:p>
          <a:p>
            <a:r>
              <a:rPr lang="en-US" b="1" dirty="0"/>
              <a:t>Activity: </a:t>
            </a:r>
            <a:r>
              <a:rPr lang="en-US" dirty="0"/>
              <a:t>Let’s derive the solution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7935F-7426-CBF1-CE2A-DBCDF322C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514" y="2358063"/>
            <a:ext cx="314842" cy="261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D7F1F3-48C5-B23A-E217-474B2682B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760" y="2287421"/>
            <a:ext cx="349136" cy="3155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B0EADF-7B97-FE47-0A4E-479131158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879" y="2341707"/>
            <a:ext cx="314842" cy="261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E7B374-551D-6534-17D1-FF4E5B5E2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112" y="2330920"/>
            <a:ext cx="349136" cy="315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9A807F-0886-96C3-8361-4D3529A06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562" y="2303777"/>
            <a:ext cx="349136" cy="31559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B557DA-E00C-1D70-F97A-A05FB285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28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DF1C-9299-5018-CA19-5E182C94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Natural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123CF-9B79-C18E-A8D2-FEF1408CD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All digits. Non-empty. First digit can only be 0 if number is 0.</a:t>
            </a:r>
            <a:br>
              <a:rPr lang="en-US" dirty="0"/>
            </a:br>
            <a:r>
              <a:rPr lang="en-US" b="1" dirty="0"/>
              <a:t>Examples:</a:t>
            </a:r>
            <a:r>
              <a:rPr lang="en-US" dirty="0"/>
              <a:t>     “0”      “”       “1240”        “01”         “-1.2”</a:t>
            </a:r>
            <a:endParaRPr lang="en-US" b="1" dirty="0"/>
          </a:p>
          <a:p>
            <a:r>
              <a:rPr lang="en-US" b="1" dirty="0"/>
              <a:t>Activity: </a:t>
            </a:r>
            <a:r>
              <a:rPr lang="en-US" dirty="0"/>
              <a:t>Let’s derive the solution</a:t>
            </a:r>
            <a:br>
              <a:rPr lang="en-US" dirty="0"/>
            </a:br>
            <a:r>
              <a:rPr lang="en-US" b="1" dirty="0" err="1"/>
              <a:t>Solution</a:t>
            </a:r>
            <a:r>
              <a:rPr lang="en-US" b="1" dirty="0"/>
              <a:t>: </a:t>
            </a:r>
            <a:r>
              <a:rPr lang="en-US" sz="2400" dirty="0">
                <a:latin typeface="Consolas" panose="020B0609020204030204" pitchFamily="49" charset="0"/>
              </a:rPr>
              <a:t>(0|(1|2|3|4|5|6|7|8|9)(0|1|2|3|4|5|6|7|8|9)*)</a:t>
            </a:r>
          </a:p>
          <a:p>
            <a:r>
              <a:rPr lang="en-US" sz="2400" dirty="0"/>
              <a:t>This does not spark joy</a:t>
            </a:r>
          </a:p>
          <a:p>
            <a:r>
              <a:rPr lang="en-US" sz="2400" b="1" dirty="0"/>
              <a:t>Idea:</a:t>
            </a:r>
            <a:r>
              <a:rPr lang="en-US" sz="2400" dirty="0"/>
              <a:t> Add “extended REs”. These could be implemented using standard REs, but make the syntax much nicer.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7935F-7426-CBF1-CE2A-DBCDF322C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514" y="2358063"/>
            <a:ext cx="314842" cy="261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D7F1F3-48C5-B23A-E217-474B2682B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760" y="2287421"/>
            <a:ext cx="349136" cy="3155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B0EADF-7B97-FE47-0A4E-479131158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879" y="2341707"/>
            <a:ext cx="314842" cy="261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E7B374-551D-6534-17D1-FF4E5B5E2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112" y="2330920"/>
            <a:ext cx="349136" cy="315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9A807F-0886-96C3-8361-4D3529A06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562" y="2303777"/>
            <a:ext cx="349136" cy="31559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98F6C5C-8DF5-2206-FE89-71EA221BF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21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F0A0-5819-0E19-E92E-80CAE527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RE: Character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37989-FA90-7D23-9E50-E9B20179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Observation:</a:t>
            </a:r>
            <a:r>
              <a:rPr lang="en-US" dirty="0"/>
              <a:t> We often want to match “any character in a set”</a:t>
            </a:r>
          </a:p>
          <a:p>
            <a:r>
              <a:rPr lang="en-US" b="1" dirty="0"/>
              <a:t>Character set</a:t>
            </a:r>
            <a:r>
              <a:rPr lang="en-US" dirty="0"/>
              <a:t> notation, enclosed in square brackets, does this:</a:t>
            </a:r>
          </a:p>
          <a:p>
            <a:pPr lvl="1"/>
            <a:r>
              <a:rPr lang="en-US" b="1" dirty="0"/>
              <a:t>[</a:t>
            </a:r>
            <a:r>
              <a:rPr lang="en-US" b="1" dirty="0" err="1"/>
              <a:t>abc</a:t>
            </a:r>
            <a:r>
              <a:rPr lang="en-US" b="1" dirty="0"/>
              <a:t>] </a:t>
            </a:r>
            <a:r>
              <a:rPr lang="en-US" dirty="0"/>
              <a:t>is the same as </a:t>
            </a:r>
            <a:r>
              <a:rPr lang="en-US" dirty="0" err="1"/>
              <a:t>a|b|c</a:t>
            </a:r>
            <a:r>
              <a:rPr lang="en-US" dirty="0"/>
              <a:t>  (only small benefit)</a:t>
            </a:r>
          </a:p>
          <a:p>
            <a:pPr lvl="1"/>
            <a:r>
              <a:rPr lang="en-US" b="1" dirty="0"/>
              <a:t>[0-9] </a:t>
            </a:r>
            <a:r>
              <a:rPr lang="en-US" dirty="0"/>
              <a:t>is the same as 0|1|2|3|4|5|6|7|8|9 (big benefit)</a:t>
            </a:r>
          </a:p>
          <a:p>
            <a:pPr lvl="1"/>
            <a:r>
              <a:rPr lang="en-US" b="1" dirty="0"/>
              <a:t>[a-zA-Z0-9] </a:t>
            </a:r>
            <a:r>
              <a:rPr lang="en-US" dirty="0"/>
              <a:t>is all alphanumeric characters (~10x more concise)</a:t>
            </a:r>
          </a:p>
          <a:p>
            <a:pPr lvl="1"/>
            <a:r>
              <a:rPr lang="en-US" b="1" dirty="0"/>
              <a:t>[^a] </a:t>
            </a:r>
            <a:r>
              <a:rPr lang="en-US" dirty="0"/>
              <a:t>is any character except a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EF1DF-D6FB-341B-7114-F5C8A72A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01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F0A0-5819-0E19-E92E-80CAE527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RE: Wildcard and r+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37989-FA90-7D23-9E50-E9B20179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‘.’  (named the </a:t>
            </a:r>
            <a:r>
              <a:rPr lang="en-US" b="1" dirty="0"/>
              <a:t>wildcard</a:t>
            </a:r>
            <a:r>
              <a:rPr lang="en-US" dirty="0"/>
              <a:t>) matches any one character</a:t>
            </a:r>
          </a:p>
          <a:p>
            <a:pPr lvl="1"/>
            <a:r>
              <a:rPr lang="en-US" dirty="0"/>
              <a:t>\d matches any one digit</a:t>
            </a:r>
          </a:p>
          <a:p>
            <a:pPr lvl="1"/>
            <a:r>
              <a:rPr lang="en-US" dirty="0"/>
              <a:t>r{k} matches exactly k copies of r</a:t>
            </a:r>
          </a:p>
          <a:p>
            <a:pPr lvl="1"/>
            <a:r>
              <a:rPr lang="en-US" dirty="0"/>
              <a:t>r+ matches 1 or more copies of r</a:t>
            </a:r>
          </a:p>
          <a:p>
            <a:pPr marL="201168" lvl="1" indent="0">
              <a:buNone/>
            </a:pPr>
            <a:r>
              <a:rPr lang="en-US" b="1" dirty="0"/>
              <a:t>Check understanding:</a:t>
            </a:r>
            <a:r>
              <a:rPr lang="en-US" dirty="0"/>
              <a:t> How can you define r+ using the other RE’s?  </a:t>
            </a:r>
          </a:p>
          <a:p>
            <a:pPr marL="201168" lvl="1" indent="0">
              <a:buNone/>
            </a:pPr>
            <a:r>
              <a:rPr lang="en-US" b="1" dirty="0"/>
              <a:t>Activity:</a:t>
            </a:r>
            <a:r>
              <a:rPr lang="en-US" dirty="0"/>
              <a:t> Define dates in YYYY-MM-DD format using these features: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51AFB-2134-6E2B-2D06-D0A98292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20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F0A0-5819-0E19-E92E-80CAE527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RE: Wildcard and r+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37989-FA90-7D23-9E50-E9B20179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‘.’  (named the </a:t>
            </a:r>
            <a:r>
              <a:rPr lang="en-US" b="1" dirty="0"/>
              <a:t>wildcard</a:t>
            </a:r>
            <a:r>
              <a:rPr lang="en-US" dirty="0"/>
              <a:t>) matches any one character</a:t>
            </a:r>
          </a:p>
          <a:p>
            <a:pPr lvl="1"/>
            <a:r>
              <a:rPr lang="en-US" dirty="0"/>
              <a:t>\d matches any one digit</a:t>
            </a:r>
          </a:p>
          <a:p>
            <a:pPr lvl="1"/>
            <a:r>
              <a:rPr lang="en-US" dirty="0"/>
              <a:t>r{k} matches exactly k copies of r</a:t>
            </a:r>
          </a:p>
          <a:p>
            <a:pPr lvl="1"/>
            <a:r>
              <a:rPr lang="en-US" dirty="0"/>
              <a:t>r+ matches 1 or more copies of r</a:t>
            </a:r>
          </a:p>
          <a:p>
            <a:pPr marL="201168" lvl="1" indent="0">
              <a:buNone/>
            </a:pPr>
            <a:r>
              <a:rPr lang="en-US" b="1" dirty="0"/>
              <a:t>Check understanding:</a:t>
            </a:r>
            <a:r>
              <a:rPr lang="en-US" dirty="0"/>
              <a:t> How can you define r+ using the other RE’s?  </a:t>
            </a:r>
          </a:p>
          <a:p>
            <a:pPr marL="201168" lvl="1" indent="0">
              <a:buNone/>
            </a:pPr>
            <a:r>
              <a:rPr lang="en-US" b="1" dirty="0"/>
              <a:t>Activity:</a:t>
            </a:r>
            <a:r>
              <a:rPr lang="en-US" dirty="0"/>
              <a:t> Define dates in YYYY-MM-DD format using these features:</a:t>
            </a:r>
          </a:p>
          <a:p>
            <a:pPr marL="201168" lvl="1" indent="0">
              <a:buNone/>
            </a:pPr>
            <a:r>
              <a:rPr lang="en-US" b="1" dirty="0"/>
              <a:t>Solution: </a:t>
            </a:r>
            <a:r>
              <a:rPr lang="en-US" dirty="0">
                <a:latin typeface="Consolas" panose="020B0609020204030204" pitchFamily="49" charset="0"/>
              </a:rPr>
              <a:t>\d{4}-\d{2}-\d{2}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FB46D-853E-2DA7-3351-41DF7C82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13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D05A-A864-1482-DCE3-4FFC917A7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9B9CF-4831-988D-B878-468F7309F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same RE could be matched in several ways:</a:t>
            </a:r>
          </a:p>
          <a:p>
            <a:pPr lvl="1"/>
            <a:r>
              <a:rPr lang="en-US" dirty="0"/>
              <a:t>Theoretical matching (s in L(r)) must match </a:t>
            </a:r>
            <a:r>
              <a:rPr lang="en-US" b="1" dirty="0"/>
              <a:t>entire string</a:t>
            </a:r>
            <a:endParaRPr lang="en-US" dirty="0"/>
          </a:p>
          <a:p>
            <a:pPr lvl="1"/>
            <a:r>
              <a:rPr lang="en-US" dirty="0"/>
              <a:t>Maximal munch is standard in </a:t>
            </a:r>
            <a:r>
              <a:rPr lang="en-US" dirty="0" err="1"/>
              <a:t>lexers</a:t>
            </a:r>
            <a:r>
              <a:rPr lang="en-US" dirty="0"/>
              <a:t>: try many REs at one, pick the </a:t>
            </a:r>
            <a:r>
              <a:rPr lang="en-US" b="1" dirty="0"/>
              <a:t>longest</a:t>
            </a:r>
            <a:r>
              <a:rPr lang="en-US" dirty="0"/>
              <a:t> </a:t>
            </a:r>
            <a:r>
              <a:rPr lang="en-US" b="1" dirty="0"/>
              <a:t>prefix</a:t>
            </a:r>
            <a:r>
              <a:rPr lang="en-US" dirty="0"/>
              <a:t> that matches</a:t>
            </a:r>
          </a:p>
          <a:p>
            <a:pPr lvl="1"/>
            <a:r>
              <a:rPr lang="en-US" b="1" dirty="0"/>
              <a:t>Extended matching</a:t>
            </a:r>
            <a:r>
              <a:rPr lang="en-US" dirty="0"/>
              <a:t>: The RE says what to do</a:t>
            </a:r>
          </a:p>
          <a:p>
            <a:r>
              <a:rPr lang="en-US" dirty="0"/>
              <a:t>New REs:</a:t>
            </a:r>
          </a:p>
          <a:p>
            <a:pPr lvl="1"/>
            <a:r>
              <a:rPr lang="en-US" dirty="0"/>
              <a:t>^r  match r starting from first character of input</a:t>
            </a:r>
          </a:p>
          <a:p>
            <a:pPr lvl="1"/>
            <a:r>
              <a:rPr lang="en-US" dirty="0"/>
              <a:t>r$  match r, ending at final character of input</a:t>
            </a:r>
          </a:p>
          <a:p>
            <a:pPr lvl="1"/>
            <a:r>
              <a:rPr lang="en-US" dirty="0"/>
              <a:t>Otherwise: allow matching </a:t>
            </a:r>
            <a:r>
              <a:rPr lang="en-US" b="1" dirty="0"/>
              <a:t>any substring</a:t>
            </a:r>
            <a:r>
              <a:rPr lang="en-US" dirty="0"/>
              <a:t> (common in search applications)</a:t>
            </a:r>
          </a:p>
          <a:p>
            <a:r>
              <a:rPr lang="en-US" b="1" dirty="0"/>
              <a:t>Understanding check:</a:t>
            </a:r>
            <a:r>
              <a:rPr lang="en-US" dirty="0"/>
              <a:t> How to match entire string in extended RE?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02BBF-E190-463A-C641-D71BBE76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33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A3D1-3D5B-9624-78AB-7510A8915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ABC8B-7B97-A2D9-D139-D525705D6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Ranges make natural numbers (and many others) more concise:</a:t>
            </a:r>
          </a:p>
          <a:p>
            <a:pPr lvl="1"/>
            <a:r>
              <a:rPr lang="en-US" dirty="0"/>
              <a:t>Recall verbose solution: </a:t>
            </a:r>
            <a:r>
              <a:rPr lang="en-US" sz="2400" dirty="0">
                <a:latin typeface="Consolas" panose="020B0609020204030204" pitchFamily="49" charset="0"/>
              </a:rPr>
              <a:t>(0|(1|2|3|4|5|6|7|8|9)(0|1|2|3|4|5|6|7|8|9)*)</a:t>
            </a:r>
            <a:endParaRPr lang="en-US" dirty="0"/>
          </a:p>
          <a:p>
            <a:pPr lvl="1"/>
            <a:r>
              <a:rPr lang="en-US" dirty="0"/>
              <a:t>Activity: What’s a more concise solution?</a:t>
            </a:r>
          </a:p>
          <a:p>
            <a:pPr lvl="1"/>
            <a:r>
              <a:rPr lang="en-US" dirty="0"/>
              <a:t>Solution: ‘0|([1-9][0-9]*)’ or others</a:t>
            </a:r>
          </a:p>
          <a:p>
            <a:r>
              <a:rPr lang="en-US" b="1" dirty="0"/>
              <a:t>On HW2: </a:t>
            </a:r>
            <a:r>
              <a:rPr lang="en-US" dirty="0"/>
              <a:t>You will implement REs which are a bit more complex than this, but you will implement them using a different representation called Parsing Expression Grammars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39CFF-AA9B-67BD-E7D2-7C126953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8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BF71-DBEE-C681-7BE3-19E00A41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Context-Free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1DB5-B86E-5CCA-9D6D-0DD9B8C55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36591-4149-B007-A9A4-377D3602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61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17BA-754E-A247-B901-1DDE0489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Chomsky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E618-2C8C-2F45-8AF2-E7B877F2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92" y="1791438"/>
            <a:ext cx="9071526" cy="1451247"/>
          </a:xfrm>
        </p:spPr>
        <p:txBody>
          <a:bodyPr/>
          <a:lstStyle/>
          <a:p>
            <a:r>
              <a:rPr lang="en-US" dirty="0"/>
              <a:t>Put </a:t>
            </a:r>
            <a:r>
              <a:rPr lang="en-US" b="1" dirty="0"/>
              <a:t>formal languages</a:t>
            </a:r>
            <a:r>
              <a:rPr lang="en-US" dirty="0"/>
              <a:t> into </a:t>
            </a:r>
            <a:r>
              <a:rPr lang="en-US" b="1" dirty="0"/>
              <a:t>classes</a:t>
            </a:r>
            <a:r>
              <a:rPr lang="en-US" dirty="0"/>
              <a:t> of “parsing complexity”</a:t>
            </a:r>
          </a:p>
          <a:p>
            <a:pPr lvl="1"/>
            <a:r>
              <a:rPr lang="en-US" dirty="0"/>
              <a:t>Simpler classes are subsets of more complex classes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8A95-F85E-0E4E-8EBD-7C26C154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28</a:t>
            </a:fld>
            <a:endParaRPr lang="en-US"/>
          </a:p>
        </p:txBody>
      </p:sp>
      <p:pic>
        <p:nvPicPr>
          <p:cNvPr id="1026" name="Picture 2" descr="First: recursively enumerable&#10;Second: context-sensitive&#10;Third: context-free&#10;Fourth: regular">
            <a:extLst>
              <a:ext uri="{FF2B5EF4-FFF2-40B4-BE49-F238E27FC236}">
                <a16:creationId xmlns:a16="http://schemas.microsoft.com/office/drawing/2014/main" id="{EAF3BE41-AA2A-5148-BDD2-0605D4224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467" y="2272142"/>
            <a:ext cx="5073420" cy="365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4642E94-33DF-9C4A-B4AA-84431F79C3DB}"/>
              </a:ext>
            </a:extLst>
          </p:cNvPr>
          <p:cNvSpPr/>
          <p:nvPr/>
        </p:nvSpPr>
        <p:spPr>
          <a:xfrm>
            <a:off x="5695950" y="64321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/>
              <a:t>https://</a:t>
            </a:r>
            <a:r>
              <a:rPr lang="en-US" sz="1200" i="1" dirty="0" err="1"/>
              <a:t>en.wikipedia.org</a:t>
            </a:r>
            <a:r>
              <a:rPr lang="en-US" sz="1200" i="1" dirty="0"/>
              <a:t>/wiki/</a:t>
            </a:r>
            <a:r>
              <a:rPr lang="en-US" sz="1200" i="1" dirty="0" err="1"/>
              <a:t>Chomsky_hierarchy</a:t>
            </a:r>
            <a:endParaRPr lang="en-US" sz="12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F2D55D-3E6A-B24A-A878-08B14690B675}"/>
              </a:ext>
            </a:extLst>
          </p:cNvPr>
          <p:cNvSpPr txBox="1"/>
          <p:nvPr/>
        </p:nvSpPr>
        <p:spPr>
          <a:xfrm>
            <a:off x="3826368" y="4897917"/>
            <a:ext cx="389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Definable with regular expression</a:t>
            </a:r>
            <a:br>
              <a:rPr lang="en-US" dirty="0"/>
            </a:br>
            <a:r>
              <a:rPr lang="en-US" dirty="0"/>
              <a:t>Example: numbers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5D7DE9-9496-BD46-94DB-8E32FF05776B}"/>
              </a:ext>
            </a:extLst>
          </p:cNvPr>
          <p:cNvCxnSpPr>
            <a:cxnSpLocks/>
          </p:cNvCxnSpPr>
          <p:nvPr/>
        </p:nvCxnSpPr>
        <p:spPr>
          <a:xfrm>
            <a:off x="3017520" y="4629714"/>
            <a:ext cx="5509260" cy="5658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66DCAE-E56B-8C46-9A55-C3C40FA867E0}"/>
              </a:ext>
            </a:extLst>
          </p:cNvPr>
          <p:cNvCxnSpPr>
            <a:cxnSpLocks/>
          </p:cNvCxnSpPr>
          <p:nvPr/>
        </p:nvCxnSpPr>
        <p:spPr>
          <a:xfrm>
            <a:off x="5772149" y="5333885"/>
            <a:ext cx="3162107" cy="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D855B9-A64B-4BB1-AB73-F3872A2CDF19}"/>
              </a:ext>
            </a:extLst>
          </p:cNvPr>
          <p:cNvSpPr txBox="1"/>
          <p:nvPr/>
        </p:nvSpPr>
        <p:spPr>
          <a:xfrm>
            <a:off x="548052" y="4182714"/>
            <a:ext cx="2696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“Parse using the same </a:t>
            </a:r>
          </a:p>
          <a:p>
            <a:r>
              <a:rPr lang="en-US" dirty="0"/>
              <a:t>rules in every context”</a:t>
            </a:r>
          </a:p>
          <a:p>
            <a:r>
              <a:rPr lang="en-US" dirty="0"/>
              <a:t>Example: Most PLs, </a:t>
            </a:r>
            <a:r>
              <a:rPr lang="en-US" i="1" dirty="0"/>
              <a:t>Almost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55717E-04C4-43D2-892B-2171C37133CC}"/>
              </a:ext>
            </a:extLst>
          </p:cNvPr>
          <p:cNvSpPr txBox="1"/>
          <p:nvPr/>
        </p:nvSpPr>
        <p:spPr>
          <a:xfrm>
            <a:off x="2371295" y="2613308"/>
            <a:ext cx="4063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Recognizable by a Turing machine</a:t>
            </a:r>
            <a:br>
              <a:rPr lang="en-US" sz="2000" dirty="0"/>
            </a:br>
            <a:r>
              <a:rPr lang="en-US" sz="2000" dirty="0"/>
              <a:t>Example: Perl programming language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5A378B-46F2-4707-8463-7725C39F02FC}"/>
              </a:ext>
            </a:extLst>
          </p:cNvPr>
          <p:cNvSpPr txBox="1"/>
          <p:nvPr/>
        </p:nvSpPr>
        <p:spPr>
          <a:xfrm>
            <a:off x="969567" y="3387046"/>
            <a:ext cx="3891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“Rules depend on context”</a:t>
            </a:r>
            <a:br>
              <a:rPr lang="en-US" sz="2000" dirty="0"/>
            </a:br>
            <a:r>
              <a:rPr lang="en-US" sz="2000" dirty="0"/>
              <a:t>Example: C parser tracks type </a:t>
            </a:r>
            <a:r>
              <a:rPr lang="en-US" sz="2000" dirty="0" err="1"/>
              <a:t>defs</a:t>
            </a:r>
            <a:r>
              <a:rPr lang="en-US" sz="2000" dirty="0"/>
              <a:t>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B4240B-9CEE-440E-B1F9-B3A2A484CDD3}"/>
              </a:ext>
            </a:extLst>
          </p:cNvPr>
          <p:cNvCxnSpPr>
            <a:cxnSpLocks/>
          </p:cNvCxnSpPr>
          <p:nvPr/>
        </p:nvCxnSpPr>
        <p:spPr>
          <a:xfrm>
            <a:off x="4808672" y="3881761"/>
            <a:ext cx="3474982" cy="3080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FFA402-1830-49A2-AA38-8811D3DDDA7E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434843" y="2967251"/>
            <a:ext cx="1238945" cy="6883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047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17BA-754E-A247-B901-1DDE0489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Context-Free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E618-2C8C-2F45-8AF2-E7B877F2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92" y="1791439"/>
            <a:ext cx="9104584" cy="4371236"/>
          </a:xfrm>
        </p:spPr>
        <p:txBody>
          <a:bodyPr>
            <a:normAutofit/>
          </a:bodyPr>
          <a:lstStyle/>
          <a:p>
            <a:r>
              <a:rPr lang="en-US" dirty="0"/>
              <a:t>Goal: Discover the tree-like (recursive) structure of a program</a:t>
            </a:r>
          </a:p>
          <a:p>
            <a:r>
              <a:rPr lang="en-US" dirty="0"/>
              <a:t>English Example: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8A95-F85E-0E4E-8EBD-7C26C154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29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642E94-33DF-9C4A-B4AA-84431F79C3DB}"/>
              </a:ext>
            </a:extLst>
          </p:cNvPr>
          <p:cNvSpPr/>
          <p:nvPr/>
        </p:nvSpPr>
        <p:spPr>
          <a:xfrm>
            <a:off x="5695950" y="64321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/>
              <a:t>https://</a:t>
            </a:r>
            <a:r>
              <a:rPr lang="en-US" sz="1200" i="1" dirty="0" err="1"/>
              <a:t>en.wikipedia.org</a:t>
            </a:r>
            <a:r>
              <a:rPr lang="en-US" sz="1200" i="1" dirty="0"/>
              <a:t>/wiki/</a:t>
            </a:r>
            <a:r>
              <a:rPr lang="en-US" sz="1200" i="1" dirty="0" err="1"/>
              <a:t>Chomsky_hierarchy</a:t>
            </a:r>
            <a:endParaRPr lang="en-US" sz="12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34F86-EA54-B139-B728-F704F4396D90}"/>
              </a:ext>
            </a:extLst>
          </p:cNvPr>
          <p:cNvSpPr txBox="1"/>
          <p:nvPr/>
        </p:nvSpPr>
        <p:spPr>
          <a:xfrm>
            <a:off x="1843064" y="4643587"/>
            <a:ext cx="85668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    adj               </a:t>
            </a:r>
            <a:r>
              <a:rPr lang="en-US" sz="2800" dirty="0" err="1"/>
              <a:t>adj</a:t>
            </a:r>
            <a:r>
              <a:rPr lang="en-US" sz="2800" dirty="0"/>
              <a:t>               noun         verb                 adv</a:t>
            </a:r>
            <a:br>
              <a:rPr lang="en-US" sz="2800" dirty="0"/>
            </a:br>
            <a:r>
              <a:rPr lang="en-US" sz="2800" dirty="0"/>
              <a:t>Colorless        green            ideas          sleep            furiously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44F48-29EE-A333-F8C8-ABA594D67A2F}"/>
              </a:ext>
            </a:extLst>
          </p:cNvPr>
          <p:cNvSpPr txBox="1"/>
          <p:nvPr/>
        </p:nvSpPr>
        <p:spPr>
          <a:xfrm>
            <a:off x="1097280" y="4751308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02040B-A587-3FAC-5303-A27591BB567C}"/>
              </a:ext>
            </a:extLst>
          </p:cNvPr>
          <p:cNvCxnSpPr/>
          <p:nvPr/>
        </p:nvCxnSpPr>
        <p:spPr>
          <a:xfrm>
            <a:off x="2009775" y="5524500"/>
            <a:ext cx="11715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0FF9C2-5449-5F74-3EDC-4E574FD870AA}"/>
              </a:ext>
            </a:extLst>
          </p:cNvPr>
          <p:cNvCxnSpPr>
            <a:cxnSpLocks/>
          </p:cNvCxnSpPr>
          <p:nvPr/>
        </p:nvCxnSpPr>
        <p:spPr>
          <a:xfrm>
            <a:off x="3800475" y="5524500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2B06DE-BFC9-D6C0-01CB-0A0D3C8C1BF7}"/>
              </a:ext>
            </a:extLst>
          </p:cNvPr>
          <p:cNvCxnSpPr>
            <a:cxnSpLocks/>
          </p:cNvCxnSpPr>
          <p:nvPr/>
        </p:nvCxnSpPr>
        <p:spPr>
          <a:xfrm>
            <a:off x="5619750" y="5524500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B9A41C-2A8D-0740-A642-63F562B228C6}"/>
              </a:ext>
            </a:extLst>
          </p:cNvPr>
          <p:cNvCxnSpPr>
            <a:cxnSpLocks/>
          </p:cNvCxnSpPr>
          <p:nvPr/>
        </p:nvCxnSpPr>
        <p:spPr>
          <a:xfrm>
            <a:off x="7219950" y="5524500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7B530F-8EA3-3296-40E0-DFE9A6487002}"/>
              </a:ext>
            </a:extLst>
          </p:cNvPr>
          <p:cNvCxnSpPr>
            <a:cxnSpLocks/>
          </p:cNvCxnSpPr>
          <p:nvPr/>
        </p:nvCxnSpPr>
        <p:spPr>
          <a:xfrm>
            <a:off x="9058276" y="5531019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30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8A63B-15A8-D07C-FDD6-B1F9F474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37574-8B31-4E32-E404-1E7FCA0E6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FF8B5-71F3-1974-E943-F38414D8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73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17BA-754E-A247-B901-1DDE0489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Context-Free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E618-2C8C-2F45-8AF2-E7B877F2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92" y="1791439"/>
            <a:ext cx="9104584" cy="4371236"/>
          </a:xfrm>
        </p:spPr>
        <p:txBody>
          <a:bodyPr>
            <a:normAutofit/>
          </a:bodyPr>
          <a:lstStyle/>
          <a:p>
            <a:r>
              <a:rPr lang="en-US" dirty="0"/>
              <a:t>Goal: Discover the tree-like (recursive) structure of a program</a:t>
            </a:r>
          </a:p>
          <a:p>
            <a:r>
              <a:rPr lang="en-US" dirty="0"/>
              <a:t>English Example: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8A95-F85E-0E4E-8EBD-7C26C154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642E94-33DF-9C4A-B4AA-84431F79C3DB}"/>
              </a:ext>
            </a:extLst>
          </p:cNvPr>
          <p:cNvSpPr/>
          <p:nvPr/>
        </p:nvSpPr>
        <p:spPr>
          <a:xfrm>
            <a:off x="5695950" y="64321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/>
              <a:t>https://</a:t>
            </a:r>
            <a:r>
              <a:rPr lang="en-US" sz="1200" i="1" dirty="0" err="1"/>
              <a:t>en.wikipedia.org</a:t>
            </a:r>
            <a:r>
              <a:rPr lang="en-US" sz="1200" i="1" dirty="0"/>
              <a:t>/wiki/</a:t>
            </a:r>
            <a:r>
              <a:rPr lang="en-US" sz="1200" i="1" dirty="0" err="1"/>
              <a:t>Chomsky_hierarchy</a:t>
            </a:r>
            <a:endParaRPr lang="en-US" sz="12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34F86-EA54-B139-B728-F704F4396D90}"/>
              </a:ext>
            </a:extLst>
          </p:cNvPr>
          <p:cNvSpPr txBox="1"/>
          <p:nvPr/>
        </p:nvSpPr>
        <p:spPr>
          <a:xfrm>
            <a:off x="1843064" y="4643587"/>
            <a:ext cx="85668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    adj               </a:t>
            </a:r>
            <a:r>
              <a:rPr lang="en-US" sz="2800" dirty="0" err="1"/>
              <a:t>adj</a:t>
            </a:r>
            <a:r>
              <a:rPr lang="en-US" sz="2800" dirty="0"/>
              <a:t>               noun         verb                 adv</a:t>
            </a:r>
            <a:br>
              <a:rPr lang="en-US" sz="2800" dirty="0"/>
            </a:br>
            <a:r>
              <a:rPr lang="en-US" sz="2800" dirty="0"/>
              <a:t>Colorless        green            ideas          sleep            furiously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44F48-29EE-A333-F8C8-ABA594D67A2F}"/>
              </a:ext>
            </a:extLst>
          </p:cNvPr>
          <p:cNvSpPr txBox="1"/>
          <p:nvPr/>
        </p:nvSpPr>
        <p:spPr>
          <a:xfrm>
            <a:off x="1097280" y="4751308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02040B-A587-3FAC-5303-A27591BB567C}"/>
              </a:ext>
            </a:extLst>
          </p:cNvPr>
          <p:cNvCxnSpPr/>
          <p:nvPr/>
        </p:nvCxnSpPr>
        <p:spPr>
          <a:xfrm>
            <a:off x="2009775" y="5524500"/>
            <a:ext cx="11715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0FF9C2-5449-5F74-3EDC-4E574FD870AA}"/>
              </a:ext>
            </a:extLst>
          </p:cNvPr>
          <p:cNvCxnSpPr>
            <a:cxnSpLocks/>
          </p:cNvCxnSpPr>
          <p:nvPr/>
        </p:nvCxnSpPr>
        <p:spPr>
          <a:xfrm>
            <a:off x="3800475" y="5524500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2B06DE-BFC9-D6C0-01CB-0A0D3C8C1BF7}"/>
              </a:ext>
            </a:extLst>
          </p:cNvPr>
          <p:cNvCxnSpPr>
            <a:cxnSpLocks/>
          </p:cNvCxnSpPr>
          <p:nvPr/>
        </p:nvCxnSpPr>
        <p:spPr>
          <a:xfrm>
            <a:off x="5619750" y="5524500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B9A41C-2A8D-0740-A642-63F562B228C6}"/>
              </a:ext>
            </a:extLst>
          </p:cNvPr>
          <p:cNvCxnSpPr>
            <a:cxnSpLocks/>
          </p:cNvCxnSpPr>
          <p:nvPr/>
        </p:nvCxnSpPr>
        <p:spPr>
          <a:xfrm>
            <a:off x="7219950" y="5524500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7B530F-8EA3-3296-40E0-DFE9A6487002}"/>
              </a:ext>
            </a:extLst>
          </p:cNvPr>
          <p:cNvCxnSpPr>
            <a:cxnSpLocks/>
          </p:cNvCxnSpPr>
          <p:nvPr/>
        </p:nvCxnSpPr>
        <p:spPr>
          <a:xfrm>
            <a:off x="9058276" y="5531019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368BD66-ED16-5FEF-5003-C863B673A0C4}"/>
              </a:ext>
            </a:extLst>
          </p:cNvPr>
          <p:cNvSpPr txBox="1"/>
          <p:nvPr/>
        </p:nvSpPr>
        <p:spPr>
          <a:xfrm>
            <a:off x="4791734" y="4104645"/>
            <a:ext cx="133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NounPhrase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C95EC-BCC9-B60F-9DA2-151CD34CBEFA}"/>
              </a:ext>
            </a:extLst>
          </p:cNvPr>
          <p:cNvSpPr txBox="1"/>
          <p:nvPr/>
        </p:nvSpPr>
        <p:spPr>
          <a:xfrm>
            <a:off x="3712263" y="3392249"/>
            <a:ext cx="133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NounPhrase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AA2F73-995F-3D28-278F-C54812B55AC4}"/>
              </a:ext>
            </a:extLst>
          </p:cNvPr>
          <p:cNvSpPr txBox="1"/>
          <p:nvPr/>
        </p:nvSpPr>
        <p:spPr>
          <a:xfrm>
            <a:off x="7981950" y="3366445"/>
            <a:ext cx="125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VerbPhrase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FA67EA-86E7-02F3-4193-76DCA700A8C8}"/>
              </a:ext>
            </a:extLst>
          </p:cNvPr>
          <p:cNvSpPr txBox="1"/>
          <p:nvPr/>
        </p:nvSpPr>
        <p:spPr>
          <a:xfrm>
            <a:off x="5458484" y="2763376"/>
            <a:ext cx="105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Sentence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9802D0-E5FF-AF42-A52B-45FFDF13829B}"/>
              </a:ext>
            </a:extLst>
          </p:cNvPr>
          <p:cNvCxnSpPr/>
          <p:nvPr/>
        </p:nvCxnSpPr>
        <p:spPr>
          <a:xfrm flipV="1">
            <a:off x="4419600" y="4374116"/>
            <a:ext cx="333375" cy="3194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9D5232-5C09-B90B-696D-22D16AAE40E1}"/>
              </a:ext>
            </a:extLst>
          </p:cNvPr>
          <p:cNvCxnSpPr>
            <a:cxnSpLocks/>
          </p:cNvCxnSpPr>
          <p:nvPr/>
        </p:nvCxnSpPr>
        <p:spPr>
          <a:xfrm flipH="1" flipV="1">
            <a:off x="5498759" y="4412601"/>
            <a:ext cx="495229" cy="2860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82DF5C-6FD3-3FCA-3673-8D275036208B}"/>
              </a:ext>
            </a:extLst>
          </p:cNvPr>
          <p:cNvCxnSpPr>
            <a:cxnSpLocks/>
          </p:cNvCxnSpPr>
          <p:nvPr/>
        </p:nvCxnSpPr>
        <p:spPr>
          <a:xfrm flipH="1" flipV="1">
            <a:off x="4586287" y="3793815"/>
            <a:ext cx="495229" cy="2860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28BAFA-2500-2F24-F127-BD0905AC7F5D}"/>
              </a:ext>
            </a:extLst>
          </p:cNvPr>
          <p:cNvCxnSpPr>
            <a:cxnSpLocks/>
          </p:cNvCxnSpPr>
          <p:nvPr/>
        </p:nvCxnSpPr>
        <p:spPr>
          <a:xfrm flipV="1">
            <a:off x="2963886" y="3761581"/>
            <a:ext cx="835208" cy="8357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FC8C6D-597E-6372-6F55-E665857203D3}"/>
              </a:ext>
            </a:extLst>
          </p:cNvPr>
          <p:cNvCxnSpPr>
            <a:cxnSpLocks/>
          </p:cNvCxnSpPr>
          <p:nvPr/>
        </p:nvCxnSpPr>
        <p:spPr>
          <a:xfrm flipV="1">
            <a:off x="4443694" y="2959363"/>
            <a:ext cx="1014790" cy="4389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ECD205-BA6E-A9C3-DCA6-2E9777B71441}"/>
              </a:ext>
            </a:extLst>
          </p:cNvPr>
          <p:cNvCxnSpPr>
            <a:cxnSpLocks/>
          </p:cNvCxnSpPr>
          <p:nvPr/>
        </p:nvCxnSpPr>
        <p:spPr>
          <a:xfrm>
            <a:off x="6508964" y="2989704"/>
            <a:ext cx="1406311" cy="4805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CFE2F9-C590-1C89-C202-B3EA98471515}"/>
              </a:ext>
            </a:extLst>
          </p:cNvPr>
          <p:cNvCxnSpPr>
            <a:cxnSpLocks/>
          </p:cNvCxnSpPr>
          <p:nvPr/>
        </p:nvCxnSpPr>
        <p:spPr>
          <a:xfrm>
            <a:off x="8606054" y="3761581"/>
            <a:ext cx="1011820" cy="9897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282786-8E10-9672-5B49-FE4A0C5D63E9}"/>
              </a:ext>
            </a:extLst>
          </p:cNvPr>
          <p:cNvCxnSpPr>
            <a:cxnSpLocks/>
          </p:cNvCxnSpPr>
          <p:nvPr/>
        </p:nvCxnSpPr>
        <p:spPr>
          <a:xfrm flipH="1">
            <a:off x="7631708" y="3819463"/>
            <a:ext cx="446275" cy="8203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960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17BA-754E-A247-B901-1DDE0489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Context-Free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E618-2C8C-2F45-8AF2-E7B877F2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92" y="1791439"/>
            <a:ext cx="9104584" cy="4371236"/>
          </a:xfrm>
        </p:spPr>
        <p:txBody>
          <a:bodyPr>
            <a:normAutofit/>
          </a:bodyPr>
          <a:lstStyle/>
          <a:p>
            <a:r>
              <a:rPr lang="en-US" dirty="0"/>
              <a:t>Goal: Discover the tree-like (recursive) structure of a program</a:t>
            </a:r>
          </a:p>
          <a:p>
            <a:r>
              <a:rPr lang="en-US" dirty="0"/>
              <a:t>Toi Code Example:  </a:t>
            </a:r>
            <a:r>
              <a:rPr lang="en-US" dirty="0">
                <a:latin typeface="Consolas" panose="020B0609020204030204" pitchFamily="49" charset="0"/>
              </a:rPr>
              <a:t>x := 1; f(x*2)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8A95-F85E-0E4E-8EBD-7C26C154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642E94-33DF-9C4A-B4AA-84431F79C3DB}"/>
              </a:ext>
            </a:extLst>
          </p:cNvPr>
          <p:cNvSpPr/>
          <p:nvPr/>
        </p:nvSpPr>
        <p:spPr>
          <a:xfrm>
            <a:off x="5695950" y="64321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/>
              <a:t>https://</a:t>
            </a:r>
            <a:r>
              <a:rPr lang="en-US" sz="1200" i="1" dirty="0" err="1"/>
              <a:t>en.wikipedia.org</a:t>
            </a:r>
            <a:r>
              <a:rPr lang="en-US" sz="1200" i="1" dirty="0"/>
              <a:t>/wiki/</a:t>
            </a:r>
            <a:r>
              <a:rPr lang="en-US" sz="1200" i="1" dirty="0" err="1"/>
              <a:t>Chomsky_hierarchy</a:t>
            </a:r>
            <a:endParaRPr lang="en-US" sz="12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34F86-EA54-B139-B728-F704F4396D90}"/>
              </a:ext>
            </a:extLst>
          </p:cNvPr>
          <p:cNvSpPr txBox="1"/>
          <p:nvPr/>
        </p:nvSpPr>
        <p:spPr>
          <a:xfrm>
            <a:off x="2009775" y="5235541"/>
            <a:ext cx="86885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var     :=      num       ;        var      (       var      *          num    )</a:t>
            </a:r>
            <a:br>
              <a:rPr lang="en-US" sz="2800" dirty="0"/>
            </a:br>
            <a:r>
              <a:rPr lang="en-US" sz="2800" dirty="0"/>
              <a:t>x        :=         1          ;          f         (        x         *           2         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44F48-29EE-A333-F8C8-ABA594D67A2F}"/>
              </a:ext>
            </a:extLst>
          </p:cNvPr>
          <p:cNvSpPr txBox="1"/>
          <p:nvPr/>
        </p:nvSpPr>
        <p:spPr>
          <a:xfrm>
            <a:off x="1097280" y="5389483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02040B-A587-3FAC-5303-A27591BB567C}"/>
              </a:ext>
            </a:extLst>
          </p:cNvPr>
          <p:cNvCxnSpPr>
            <a:cxnSpLocks/>
          </p:cNvCxnSpPr>
          <p:nvPr/>
        </p:nvCxnSpPr>
        <p:spPr>
          <a:xfrm>
            <a:off x="2009775" y="6162675"/>
            <a:ext cx="3619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0FF9C2-5449-5F74-3EDC-4E574FD870AA}"/>
              </a:ext>
            </a:extLst>
          </p:cNvPr>
          <p:cNvCxnSpPr>
            <a:cxnSpLocks/>
          </p:cNvCxnSpPr>
          <p:nvPr/>
        </p:nvCxnSpPr>
        <p:spPr>
          <a:xfrm>
            <a:off x="3800475" y="6162675"/>
            <a:ext cx="4095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2B06DE-BFC9-D6C0-01CB-0A0D3C8C1BF7}"/>
              </a:ext>
            </a:extLst>
          </p:cNvPr>
          <p:cNvCxnSpPr>
            <a:cxnSpLocks/>
          </p:cNvCxnSpPr>
          <p:nvPr/>
        </p:nvCxnSpPr>
        <p:spPr>
          <a:xfrm>
            <a:off x="5619750" y="6162675"/>
            <a:ext cx="4064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B9A41C-2A8D-0740-A642-63F562B228C6}"/>
              </a:ext>
            </a:extLst>
          </p:cNvPr>
          <p:cNvCxnSpPr>
            <a:cxnSpLocks/>
          </p:cNvCxnSpPr>
          <p:nvPr/>
        </p:nvCxnSpPr>
        <p:spPr>
          <a:xfrm>
            <a:off x="7219950" y="6162675"/>
            <a:ext cx="4699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D72DFC-3B9D-D916-7357-8F840019EB26}"/>
              </a:ext>
            </a:extLst>
          </p:cNvPr>
          <p:cNvCxnSpPr>
            <a:cxnSpLocks/>
          </p:cNvCxnSpPr>
          <p:nvPr/>
        </p:nvCxnSpPr>
        <p:spPr>
          <a:xfrm flipV="1">
            <a:off x="2782911" y="6162675"/>
            <a:ext cx="522264" cy="95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24A9A6-DB78-5E0C-077E-04B7372AB337}"/>
              </a:ext>
            </a:extLst>
          </p:cNvPr>
          <p:cNvCxnSpPr>
            <a:cxnSpLocks/>
          </p:cNvCxnSpPr>
          <p:nvPr/>
        </p:nvCxnSpPr>
        <p:spPr>
          <a:xfrm>
            <a:off x="4683125" y="6162675"/>
            <a:ext cx="4095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03A96B7-297F-2ADB-3056-42F42371C0A1}"/>
              </a:ext>
            </a:extLst>
          </p:cNvPr>
          <p:cNvCxnSpPr>
            <a:cxnSpLocks/>
          </p:cNvCxnSpPr>
          <p:nvPr/>
        </p:nvCxnSpPr>
        <p:spPr>
          <a:xfrm>
            <a:off x="6451600" y="6169194"/>
            <a:ext cx="4064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59768A-F356-E3FD-C690-10D425B5D80B}"/>
              </a:ext>
            </a:extLst>
          </p:cNvPr>
          <p:cNvCxnSpPr>
            <a:cxnSpLocks/>
          </p:cNvCxnSpPr>
          <p:nvPr/>
        </p:nvCxnSpPr>
        <p:spPr>
          <a:xfrm>
            <a:off x="8096250" y="6149975"/>
            <a:ext cx="4699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D6207F-66B1-023C-9B4A-999A1332B5B4}"/>
              </a:ext>
            </a:extLst>
          </p:cNvPr>
          <p:cNvCxnSpPr>
            <a:cxnSpLocks/>
          </p:cNvCxnSpPr>
          <p:nvPr/>
        </p:nvCxnSpPr>
        <p:spPr>
          <a:xfrm>
            <a:off x="9226550" y="6202348"/>
            <a:ext cx="4699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D7029A8-918D-24C4-67D4-B4DB597B0A5B}"/>
              </a:ext>
            </a:extLst>
          </p:cNvPr>
          <p:cNvCxnSpPr>
            <a:cxnSpLocks/>
          </p:cNvCxnSpPr>
          <p:nvPr/>
        </p:nvCxnSpPr>
        <p:spPr>
          <a:xfrm>
            <a:off x="10134600" y="6202348"/>
            <a:ext cx="4699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019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17BA-754E-A247-B901-1DDE0489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Context-Free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E618-2C8C-2F45-8AF2-E7B877F2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92" y="1791439"/>
            <a:ext cx="9104584" cy="4371236"/>
          </a:xfrm>
        </p:spPr>
        <p:txBody>
          <a:bodyPr>
            <a:normAutofit/>
          </a:bodyPr>
          <a:lstStyle/>
          <a:p>
            <a:r>
              <a:rPr lang="en-US" dirty="0"/>
              <a:t>Goal: Discover the tree-like (recursive) structure of a program</a:t>
            </a:r>
          </a:p>
          <a:p>
            <a:r>
              <a:rPr lang="en-US" dirty="0"/>
              <a:t>Toi Code Example:  </a:t>
            </a:r>
            <a:r>
              <a:rPr lang="en-US" dirty="0">
                <a:latin typeface="Consolas" panose="020B0609020204030204" pitchFamily="49" charset="0"/>
              </a:rPr>
              <a:t>x := 1; f(x*2)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8A95-F85E-0E4E-8EBD-7C26C154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642E94-33DF-9C4A-B4AA-84431F79C3DB}"/>
              </a:ext>
            </a:extLst>
          </p:cNvPr>
          <p:cNvSpPr/>
          <p:nvPr/>
        </p:nvSpPr>
        <p:spPr>
          <a:xfrm>
            <a:off x="5695950" y="64321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/>
              <a:t>https://</a:t>
            </a:r>
            <a:r>
              <a:rPr lang="en-US" sz="1200" i="1" dirty="0" err="1"/>
              <a:t>en.wikipedia.org</a:t>
            </a:r>
            <a:r>
              <a:rPr lang="en-US" sz="1200" i="1" dirty="0"/>
              <a:t>/wiki/</a:t>
            </a:r>
            <a:r>
              <a:rPr lang="en-US" sz="1200" i="1" dirty="0" err="1"/>
              <a:t>Chomsky_hierarchy</a:t>
            </a:r>
            <a:endParaRPr lang="en-US" sz="1200" i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BF6EAD-B455-2ECE-BA23-9A178A2ADA92}"/>
              </a:ext>
            </a:extLst>
          </p:cNvPr>
          <p:cNvGrpSpPr/>
          <p:nvPr/>
        </p:nvGrpSpPr>
        <p:grpSpPr>
          <a:xfrm>
            <a:off x="1097280" y="2783259"/>
            <a:ext cx="9601092" cy="3419089"/>
            <a:chOff x="1097280" y="2783259"/>
            <a:chExt cx="9601092" cy="341908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634F86-EA54-B139-B728-F704F4396D90}"/>
                </a:ext>
              </a:extLst>
            </p:cNvPr>
            <p:cNvSpPr txBox="1"/>
            <p:nvPr/>
          </p:nvSpPr>
          <p:spPr>
            <a:xfrm>
              <a:off x="2009775" y="5235541"/>
              <a:ext cx="86885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var     :=      num       ;        var      (       var      *          num      )</a:t>
              </a:r>
              <a:br>
                <a:rPr lang="en-US" sz="2800" dirty="0"/>
              </a:br>
              <a:r>
                <a:rPr lang="en-US" sz="2800" dirty="0"/>
                <a:t>x        :=         1          ;          f         (        x         *           2          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E44F48-29EE-A333-F8C8-ABA594D67A2F}"/>
                </a:ext>
              </a:extLst>
            </p:cNvPr>
            <p:cNvSpPr txBox="1"/>
            <p:nvPr/>
          </p:nvSpPr>
          <p:spPr>
            <a:xfrm>
              <a:off x="1097280" y="5389483"/>
              <a:ext cx="794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Token: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02040B-A587-3FAC-5303-A27591BB567C}"/>
                </a:ext>
              </a:extLst>
            </p:cNvPr>
            <p:cNvCxnSpPr>
              <a:cxnSpLocks/>
            </p:cNvCxnSpPr>
            <p:nvPr/>
          </p:nvCxnSpPr>
          <p:spPr>
            <a:xfrm>
              <a:off x="2009775" y="6162675"/>
              <a:ext cx="36195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90FF9C2-5449-5F74-3EDC-4E574FD870AA}"/>
                </a:ext>
              </a:extLst>
            </p:cNvPr>
            <p:cNvCxnSpPr>
              <a:cxnSpLocks/>
            </p:cNvCxnSpPr>
            <p:nvPr/>
          </p:nvCxnSpPr>
          <p:spPr>
            <a:xfrm>
              <a:off x="3800475" y="6162675"/>
              <a:ext cx="40957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72B06DE-BFC9-D6C0-01CB-0A0D3C8C1BF7}"/>
                </a:ext>
              </a:extLst>
            </p:cNvPr>
            <p:cNvCxnSpPr>
              <a:cxnSpLocks/>
            </p:cNvCxnSpPr>
            <p:nvPr/>
          </p:nvCxnSpPr>
          <p:spPr>
            <a:xfrm>
              <a:off x="5619750" y="6162675"/>
              <a:ext cx="4064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B9A41C-2A8D-0740-A642-63F562B228C6}"/>
                </a:ext>
              </a:extLst>
            </p:cNvPr>
            <p:cNvCxnSpPr>
              <a:cxnSpLocks/>
            </p:cNvCxnSpPr>
            <p:nvPr/>
          </p:nvCxnSpPr>
          <p:spPr>
            <a:xfrm>
              <a:off x="7219950" y="6162675"/>
              <a:ext cx="4699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9802D0-E5FF-AF42-A52B-45FFDF1382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5262" y="5075840"/>
              <a:ext cx="0" cy="2650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B28BAFA-2500-2F24-F127-BD0905AC7F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4355" y="4507458"/>
              <a:ext cx="559858" cy="7280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D72DFC-3B9D-D916-7357-8F840019E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2911" y="6162675"/>
              <a:ext cx="522264" cy="952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424A9A6-DB78-5E0C-077E-04B7372AB337}"/>
                </a:ext>
              </a:extLst>
            </p:cNvPr>
            <p:cNvCxnSpPr>
              <a:cxnSpLocks/>
            </p:cNvCxnSpPr>
            <p:nvPr/>
          </p:nvCxnSpPr>
          <p:spPr>
            <a:xfrm>
              <a:off x="4683125" y="6162675"/>
              <a:ext cx="40957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3A96B7-297F-2ADB-3056-42F42371C0A1}"/>
                </a:ext>
              </a:extLst>
            </p:cNvPr>
            <p:cNvCxnSpPr>
              <a:cxnSpLocks/>
            </p:cNvCxnSpPr>
            <p:nvPr/>
          </p:nvCxnSpPr>
          <p:spPr>
            <a:xfrm>
              <a:off x="6451600" y="6169194"/>
              <a:ext cx="4064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559768A-F356-E3FD-C690-10D425B5D80B}"/>
                </a:ext>
              </a:extLst>
            </p:cNvPr>
            <p:cNvCxnSpPr>
              <a:cxnSpLocks/>
            </p:cNvCxnSpPr>
            <p:nvPr/>
          </p:nvCxnSpPr>
          <p:spPr>
            <a:xfrm>
              <a:off x="8096250" y="6149975"/>
              <a:ext cx="4699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D6207F-66B1-023C-9B4A-999A1332B5B4}"/>
                </a:ext>
              </a:extLst>
            </p:cNvPr>
            <p:cNvCxnSpPr>
              <a:cxnSpLocks/>
            </p:cNvCxnSpPr>
            <p:nvPr/>
          </p:nvCxnSpPr>
          <p:spPr>
            <a:xfrm>
              <a:off x="9226550" y="6202348"/>
              <a:ext cx="4699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D7029A8-918D-24C4-67D4-B4DB597B0A5B}"/>
                </a:ext>
              </a:extLst>
            </p:cNvPr>
            <p:cNvCxnSpPr>
              <a:cxnSpLocks/>
            </p:cNvCxnSpPr>
            <p:nvPr/>
          </p:nvCxnSpPr>
          <p:spPr>
            <a:xfrm>
              <a:off x="10134600" y="6202348"/>
              <a:ext cx="4699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01E4196-0606-1ADE-734D-28BC795C6E78}"/>
                </a:ext>
              </a:extLst>
            </p:cNvPr>
            <p:cNvSpPr txBox="1"/>
            <p:nvPr/>
          </p:nvSpPr>
          <p:spPr>
            <a:xfrm>
              <a:off x="3611809" y="4706507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Expr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9B69AF8-90D0-7B37-DD4C-F99F04C155E6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3595897" y="4507458"/>
              <a:ext cx="315033" cy="19904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0865FAB-300E-B0DE-A5E7-06F2E7A757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5637" y="4588976"/>
              <a:ext cx="0" cy="80050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9707ECA-796E-7378-F2EF-1978A498740C}"/>
                </a:ext>
              </a:extLst>
            </p:cNvPr>
            <p:cNvSpPr txBox="1"/>
            <p:nvPr/>
          </p:nvSpPr>
          <p:spPr>
            <a:xfrm>
              <a:off x="2991884" y="4138323"/>
              <a:ext cx="626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Stmt</a:t>
              </a:r>
              <a:endParaRPr lang="en-US" dirty="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8BE6B7D-54CD-D6FB-E511-3F2AD20E1A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9512" y="5075839"/>
              <a:ext cx="0" cy="2155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65BB145-4FDF-E62B-AA55-72437A68AD3B}"/>
                </a:ext>
              </a:extLst>
            </p:cNvPr>
            <p:cNvSpPr txBox="1"/>
            <p:nvPr/>
          </p:nvSpPr>
          <p:spPr>
            <a:xfrm>
              <a:off x="7230391" y="4679468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Expr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3E613F7-F76A-7852-49F4-F503930BA8F4}"/>
                </a:ext>
              </a:extLst>
            </p:cNvPr>
            <p:cNvSpPr txBox="1"/>
            <p:nvPr/>
          </p:nvSpPr>
          <p:spPr>
            <a:xfrm>
              <a:off x="9249127" y="4678334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Expr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93417CC-8909-AFF9-DC8C-391196FDDD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3009" y="5075838"/>
              <a:ext cx="0" cy="2155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68EBA5F-F5A4-4E84-C025-30EFCA9E2913}"/>
                </a:ext>
              </a:extLst>
            </p:cNvPr>
            <p:cNvCxnSpPr>
              <a:cxnSpLocks/>
            </p:cNvCxnSpPr>
            <p:nvPr/>
          </p:nvCxnSpPr>
          <p:spPr>
            <a:xfrm>
              <a:off x="8942452" y="4537326"/>
              <a:ext cx="404748" cy="16150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77CE21C-A616-388A-7DEE-E665C96649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9175" y="4537326"/>
              <a:ext cx="527075" cy="1695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E0C2F5C-A6A1-900B-3BB3-16C4EB4BF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5812" y="4955405"/>
              <a:ext cx="0" cy="30784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8620B8A-F11B-1D99-F71B-2C192DEB0AD3}"/>
                </a:ext>
              </a:extLst>
            </p:cNvPr>
            <p:cNvSpPr txBox="1"/>
            <p:nvPr/>
          </p:nvSpPr>
          <p:spPr>
            <a:xfrm>
              <a:off x="8225626" y="430355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Expr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CEF8500-B705-B756-CCBA-49A897A73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4366" y="3985532"/>
              <a:ext cx="1225208" cy="1250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042BA96-C9AE-F0A3-D885-D8A8D1659B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1939" y="4167851"/>
              <a:ext cx="513353" cy="10405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04E4C82-7996-D132-6C8C-7356AB6F98EE}"/>
                </a:ext>
              </a:extLst>
            </p:cNvPr>
            <p:cNvCxnSpPr>
              <a:cxnSpLocks/>
            </p:cNvCxnSpPr>
            <p:nvPr/>
          </p:nvCxnSpPr>
          <p:spPr>
            <a:xfrm>
              <a:off x="10152124" y="4651361"/>
              <a:ext cx="176975" cy="61189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BBE0CD8-A10C-05F5-CFA5-FA54BB8829EF}"/>
                </a:ext>
              </a:extLst>
            </p:cNvPr>
            <p:cNvCxnSpPr>
              <a:cxnSpLocks/>
            </p:cNvCxnSpPr>
            <p:nvPr/>
          </p:nvCxnSpPr>
          <p:spPr>
            <a:xfrm>
              <a:off x="7716184" y="4110209"/>
              <a:ext cx="790456" cy="2533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3D177B8-063D-C6B1-4D70-C6F47C828A9A}"/>
                </a:ext>
              </a:extLst>
            </p:cNvPr>
            <p:cNvCxnSpPr>
              <a:cxnSpLocks/>
            </p:cNvCxnSpPr>
            <p:nvPr/>
          </p:nvCxnSpPr>
          <p:spPr>
            <a:xfrm>
              <a:off x="7862888" y="3977057"/>
              <a:ext cx="1484312" cy="19314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3CCC8DD-96FC-B686-3B2F-1732F81354AB}"/>
                </a:ext>
              </a:extLst>
            </p:cNvPr>
            <p:cNvSpPr txBox="1"/>
            <p:nvPr/>
          </p:nvSpPr>
          <p:spPr>
            <a:xfrm>
              <a:off x="7044847" y="3800866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Expr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C907B7C-373E-FCB1-CE42-EBD3AA53423D}"/>
                </a:ext>
              </a:extLst>
            </p:cNvPr>
            <p:cNvSpPr txBox="1"/>
            <p:nvPr/>
          </p:nvSpPr>
          <p:spPr>
            <a:xfrm>
              <a:off x="6970934" y="3219829"/>
              <a:ext cx="626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Stmt</a:t>
              </a:r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00ED098-365C-ECF3-9196-BF7D5BC5A3F2}"/>
                </a:ext>
              </a:extLst>
            </p:cNvPr>
            <p:cNvSpPr txBox="1"/>
            <p:nvPr/>
          </p:nvSpPr>
          <p:spPr>
            <a:xfrm>
              <a:off x="5014969" y="2783259"/>
              <a:ext cx="626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Stmt</a:t>
              </a:r>
              <a:endParaRPr lang="en-US" dirty="0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755D627-104C-CBC6-151D-5D223B122A21}"/>
                </a:ext>
              </a:extLst>
            </p:cNvPr>
            <p:cNvCxnSpPr>
              <a:cxnSpLocks/>
              <a:stCxn id="84" idx="1"/>
            </p:cNvCxnSpPr>
            <p:nvPr/>
          </p:nvCxnSpPr>
          <p:spPr>
            <a:xfrm flipH="1">
              <a:off x="3419960" y="2967925"/>
              <a:ext cx="1595009" cy="12490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1D60BBB-E304-C22E-B1A2-55BA151044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3967" y="3589161"/>
              <a:ext cx="0" cy="30784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85B8F3E-7ACC-BF2F-0D19-05F197DE0BE8}"/>
                </a:ext>
              </a:extLst>
            </p:cNvPr>
            <p:cNvCxnSpPr>
              <a:cxnSpLocks/>
              <a:endCxn id="84" idx="3"/>
            </p:cNvCxnSpPr>
            <p:nvPr/>
          </p:nvCxnSpPr>
          <p:spPr>
            <a:xfrm flipH="1" flipV="1">
              <a:off x="5641551" y="2967925"/>
              <a:ext cx="1276995" cy="49251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2BE23CE-6EC1-74D3-4A13-6F9F009EB1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1156" y="3214182"/>
              <a:ext cx="337104" cy="196944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49D7A4-5F91-DCA4-E192-A9187158B6EF}"/>
              </a:ext>
            </a:extLst>
          </p:cNvPr>
          <p:cNvCxnSpPr>
            <a:cxnSpLocks/>
          </p:cNvCxnSpPr>
          <p:nvPr/>
        </p:nvCxnSpPr>
        <p:spPr>
          <a:xfrm>
            <a:off x="9333309" y="4170465"/>
            <a:ext cx="818815" cy="4808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912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A04A-6D03-A214-F84B-3F678B4D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6130A-C109-CF73-D54E-FF34919C6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755" y="1845734"/>
            <a:ext cx="10058400" cy="4023360"/>
          </a:xfrm>
        </p:spPr>
        <p:txBody>
          <a:bodyPr/>
          <a:lstStyle/>
          <a:p>
            <a:r>
              <a:rPr lang="en-US" dirty="0"/>
              <a:t>Here “symbol” is a string like “adj”, “noun”, or “verb”</a:t>
            </a:r>
          </a:p>
          <a:p>
            <a:r>
              <a:rPr lang="en-US" dirty="0"/>
              <a:t>A Context-Free Grammar (CFG) must specify:</a:t>
            </a:r>
          </a:p>
          <a:p>
            <a:pPr lvl="1"/>
            <a:r>
              <a:rPr lang="en-US" dirty="0"/>
              <a:t>A set of </a:t>
            </a:r>
            <a:r>
              <a:rPr lang="en-US" b="1" dirty="0"/>
              <a:t>variable symbols </a:t>
            </a:r>
            <a:r>
              <a:rPr lang="en-US" dirty="0"/>
              <a:t>which are all the symbol names except tokens</a:t>
            </a:r>
          </a:p>
          <a:p>
            <a:pPr lvl="1"/>
            <a:r>
              <a:rPr lang="en-US" dirty="0"/>
              <a:t>A set of </a:t>
            </a:r>
            <a:r>
              <a:rPr lang="en-US" b="1" dirty="0"/>
              <a:t>terminal symbols</a:t>
            </a:r>
            <a:r>
              <a:rPr lang="en-US" dirty="0"/>
              <a:t> which are names of tokens</a:t>
            </a:r>
          </a:p>
          <a:p>
            <a:pPr lvl="1"/>
            <a:r>
              <a:rPr lang="en-US" b="1" dirty="0"/>
              <a:t>Rules  </a:t>
            </a:r>
            <a:r>
              <a:rPr lang="en-US" dirty="0"/>
              <a:t> V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→ S … S turning V into S … S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start symbol: </a:t>
            </a:r>
            <a:r>
              <a:rPr lang="en-US" dirty="0"/>
              <a:t>what are we trying to make? What’s at top of the tree?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Exercise: Fill in all 4 parts for this tree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CB8EA-2CA4-9C9A-1D81-EB4DB98F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141083-588E-2527-967F-F2B1075D1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050" y="4583954"/>
            <a:ext cx="4838700" cy="151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447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A04A-6D03-A214-F84B-3F678B4D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6130A-C109-CF73-D54E-FF34919C6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755" y="1845734"/>
            <a:ext cx="10058400" cy="4023360"/>
          </a:xfrm>
        </p:spPr>
        <p:txBody>
          <a:bodyPr/>
          <a:lstStyle/>
          <a:p>
            <a:r>
              <a:rPr lang="en-US" dirty="0"/>
              <a:t>Here “symbol” is a string like “adj”, “noun”, or “verb”</a:t>
            </a:r>
          </a:p>
          <a:p>
            <a:r>
              <a:rPr lang="en-US" dirty="0"/>
              <a:t>A Context-Free Grammar (CFG) for the example specifies</a:t>
            </a:r>
          </a:p>
          <a:p>
            <a:pPr lvl="1"/>
            <a:r>
              <a:rPr lang="en-US" b="1" dirty="0"/>
              <a:t>Variable symbols:  </a:t>
            </a:r>
            <a:r>
              <a:rPr lang="en-US" dirty="0"/>
              <a:t>{Sentence, </a:t>
            </a:r>
            <a:r>
              <a:rPr lang="en-US" dirty="0" err="1"/>
              <a:t>NounPhrase</a:t>
            </a:r>
            <a:r>
              <a:rPr lang="en-US" dirty="0"/>
              <a:t>, </a:t>
            </a:r>
            <a:r>
              <a:rPr lang="en-US" dirty="0" err="1"/>
              <a:t>VerbPhrase</a:t>
            </a:r>
            <a:r>
              <a:rPr lang="en-US" dirty="0"/>
              <a:t>}</a:t>
            </a:r>
          </a:p>
          <a:p>
            <a:pPr lvl="1"/>
            <a:r>
              <a:rPr lang="en-US" b="1" dirty="0"/>
              <a:t>Terminal symbols: </a:t>
            </a:r>
            <a:r>
              <a:rPr lang="en-US" dirty="0"/>
              <a:t> {adj, noun, verb, adv}</a:t>
            </a:r>
          </a:p>
          <a:p>
            <a:pPr lvl="1"/>
            <a:r>
              <a:rPr lang="en-US" b="1" dirty="0"/>
              <a:t>Rules:  </a:t>
            </a:r>
            <a:r>
              <a:rPr lang="en-US" dirty="0"/>
              <a:t>Sentence → </a:t>
            </a:r>
            <a:r>
              <a:rPr lang="en-US" dirty="0" err="1"/>
              <a:t>NounPhrase</a:t>
            </a:r>
            <a:r>
              <a:rPr lang="en-US" dirty="0"/>
              <a:t>  </a:t>
            </a:r>
            <a:r>
              <a:rPr lang="en-US" dirty="0" err="1"/>
              <a:t>VerbPhrase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NounPhrase</a:t>
            </a:r>
            <a:r>
              <a:rPr lang="en-US" dirty="0"/>
              <a:t> → adj </a:t>
            </a:r>
            <a:r>
              <a:rPr lang="en-US" dirty="0" err="1"/>
              <a:t>NounPhrase</a:t>
            </a:r>
            <a:r>
              <a:rPr lang="en-US" dirty="0"/>
              <a:t>, </a:t>
            </a:r>
            <a:r>
              <a:rPr lang="en-US" dirty="0" err="1"/>
              <a:t>NounPhrase</a:t>
            </a:r>
            <a:r>
              <a:rPr lang="en-US" dirty="0"/>
              <a:t> → adj noun,</a:t>
            </a:r>
            <a:br>
              <a:rPr lang="en-US" dirty="0"/>
            </a:br>
            <a:r>
              <a:rPr lang="en-US" dirty="0" err="1"/>
              <a:t>VerbPhrase</a:t>
            </a:r>
            <a:r>
              <a:rPr lang="en-US" dirty="0"/>
              <a:t> → verb adv</a:t>
            </a:r>
          </a:p>
          <a:p>
            <a:pPr lvl="1"/>
            <a:r>
              <a:rPr lang="en-US" b="1" dirty="0"/>
              <a:t>Start Symbol: </a:t>
            </a:r>
            <a:r>
              <a:rPr lang="en-US" dirty="0"/>
              <a:t>Sentence</a:t>
            </a:r>
            <a:endParaRPr lang="en-US" b="1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Exercise: Fill in all 4 parts for this tree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96480-6172-FDB1-1616-180876FF2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635ADE-5BCF-BE1E-B91C-C861C85AE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050" y="4583954"/>
            <a:ext cx="4838700" cy="151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259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7502-2067-8BCF-8F7D-0853B493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B387B-C340-69B3-2FD4-64D664AE7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90799"/>
            <a:ext cx="10058400" cy="21431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CFG is a four-element tuple (V,Σ,P,S) such that:</a:t>
            </a:r>
          </a:p>
          <a:p>
            <a:pPr lvl="1"/>
            <a:r>
              <a:rPr lang="en-US" dirty="0"/>
              <a:t>V ∪ Σ ⊆ string (all symbols are strings)</a:t>
            </a:r>
          </a:p>
          <a:p>
            <a:pPr lvl="1"/>
            <a:r>
              <a:rPr lang="en-US" dirty="0"/>
              <a:t>V ∩ Σ = {} (variable and terminal symbols are different</a:t>
            </a:r>
          </a:p>
          <a:p>
            <a:pPr lvl="1"/>
            <a:r>
              <a:rPr lang="en-US" dirty="0"/>
              <a:t>S ∈ V (the start symbol is a variable symbol)</a:t>
            </a:r>
          </a:p>
          <a:p>
            <a:pPr lvl="1"/>
            <a:r>
              <a:rPr lang="en-US" dirty="0"/>
              <a:t>P ⊆ V × (V ∪ Σ)* (every production produces one variable symbol from a sequence of symbols, each variable or terminal)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03B0BA-01E2-6171-801E-2FBCA635D030}"/>
              </a:ext>
            </a:extLst>
          </p:cNvPr>
          <p:cNvSpPr txBox="1"/>
          <p:nvPr/>
        </p:nvSpPr>
        <p:spPr>
          <a:xfrm>
            <a:off x="6457950" y="229766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44ABCF-6B11-4843-D9FB-CB9CFCCFA74B}"/>
              </a:ext>
            </a:extLst>
          </p:cNvPr>
          <p:cNvSpPr txBox="1"/>
          <p:nvPr/>
        </p:nvSpPr>
        <p:spPr>
          <a:xfrm>
            <a:off x="4783867" y="1852135"/>
            <a:ext cx="99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A3FBD-C25F-59EB-3CE8-516CBFF817C7}"/>
              </a:ext>
            </a:extLst>
          </p:cNvPr>
          <p:cNvSpPr txBox="1"/>
          <p:nvPr/>
        </p:nvSpPr>
        <p:spPr>
          <a:xfrm>
            <a:off x="5793431" y="1852135"/>
            <a:ext cx="177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Production Rules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24E6D-5E8F-4213-5E3B-06C2A873E691}"/>
              </a:ext>
            </a:extLst>
          </p:cNvPr>
          <p:cNvSpPr txBox="1"/>
          <p:nvPr/>
        </p:nvSpPr>
        <p:spPr>
          <a:xfrm>
            <a:off x="4310019" y="2259567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E8B762-55EF-9E4B-5B9D-78AD1C4D3FF3}"/>
              </a:ext>
            </a:extLst>
          </p:cNvPr>
          <p:cNvCxnSpPr>
            <a:cxnSpLocks/>
          </p:cNvCxnSpPr>
          <p:nvPr/>
        </p:nvCxnSpPr>
        <p:spPr>
          <a:xfrm>
            <a:off x="5080000" y="2508250"/>
            <a:ext cx="177714" cy="12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15FABD-508D-D243-705B-EC87A3F09D68}"/>
              </a:ext>
            </a:extLst>
          </p:cNvPr>
          <p:cNvCxnSpPr>
            <a:cxnSpLocks/>
          </p:cNvCxnSpPr>
          <p:nvPr/>
        </p:nvCxnSpPr>
        <p:spPr>
          <a:xfrm>
            <a:off x="5481144" y="2177018"/>
            <a:ext cx="113206" cy="39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D68A8C-8F83-5DB3-5706-61B60AAF64F1}"/>
              </a:ext>
            </a:extLst>
          </p:cNvPr>
          <p:cNvCxnSpPr>
            <a:cxnSpLocks/>
          </p:cNvCxnSpPr>
          <p:nvPr/>
        </p:nvCxnSpPr>
        <p:spPr>
          <a:xfrm flipH="1">
            <a:off x="5911763" y="2177018"/>
            <a:ext cx="228773" cy="39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E53226-8023-58A1-12AC-1EBF0BA1DCB8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6111733" y="2482333"/>
            <a:ext cx="346217" cy="13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61D7CD-695C-372B-1018-47B56133212E}"/>
              </a:ext>
            </a:extLst>
          </p:cNvPr>
          <p:cNvSpPr txBox="1"/>
          <p:nvPr/>
        </p:nvSpPr>
        <p:spPr>
          <a:xfrm>
            <a:off x="933450" y="4838700"/>
            <a:ext cx="10353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practice, terminal symbols are often defined using REs, but this is not part of CFG definition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1440343-6C91-4829-1D7A-CB5F5C40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955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7502-2067-8BCF-8F7D-0853B493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Formal CFG: </a:t>
            </a:r>
            <a:r>
              <a:rPr lang="en-US" dirty="0" err="1"/>
              <a:t>Paren</a:t>
            </a:r>
            <a:r>
              <a:rPr lang="en-US" dirty="0"/>
              <a:t>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B387B-C340-69B3-2FD4-64D664AE7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3084"/>
            <a:ext cx="10058400" cy="41967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 “(“ and “)” be terminal symbols standing for left and right parentheses and S be the start symbol, then the following tuple (V,Σ,P,S) recognizes well-matched strings of parentheses</a:t>
            </a:r>
          </a:p>
          <a:p>
            <a:pPr lvl="1"/>
            <a:r>
              <a:rPr lang="en-US" dirty="0"/>
              <a:t>V = {S} </a:t>
            </a:r>
          </a:p>
          <a:p>
            <a:pPr lvl="1"/>
            <a:r>
              <a:rPr lang="en-US" dirty="0"/>
              <a:t>Σ = {“(“, “)”} </a:t>
            </a:r>
          </a:p>
          <a:p>
            <a:pPr lvl="1"/>
            <a:r>
              <a:rPr lang="en-US" dirty="0"/>
              <a:t>(officially, rule A → B is tuple (A,B))</a:t>
            </a:r>
            <a:br>
              <a:rPr lang="en-US" dirty="0"/>
            </a:br>
            <a:r>
              <a:rPr lang="en-US" dirty="0"/>
              <a:t>P = {(S, “”), (S, SS), (S, (S)))</a:t>
            </a:r>
          </a:p>
          <a:p>
            <a:pPr lvl="1"/>
            <a:r>
              <a:rPr lang="en-US" dirty="0"/>
              <a:t>S = S</a:t>
            </a:r>
          </a:p>
          <a:p>
            <a:r>
              <a:rPr lang="en-US" dirty="0"/>
              <a:t>Matches “”, “()()()”, “()(()())” but not “(()))”, “)()(“ or “(()”</a:t>
            </a:r>
          </a:p>
          <a:p>
            <a:r>
              <a:rPr lang="en-US" dirty="0"/>
              <a:t>This works, but the notation is too complicated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0937A-6FEB-3E08-1C44-10F7C1D6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359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FFDC-1708-3C9A-B496-5D0803D7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CE35-A58C-E02C-FF26-62D501FC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simplify</a:t>
            </a:r>
          </a:p>
          <a:p>
            <a:r>
              <a:rPr lang="en-US" dirty="0"/>
              <a:t>1.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69CD5-B234-F6CF-5E0A-550580CC7EC6}"/>
              </a:ext>
            </a:extLst>
          </p:cNvPr>
          <p:cNvSpPr txBox="1"/>
          <p:nvPr/>
        </p:nvSpPr>
        <p:spPr>
          <a:xfrm>
            <a:off x="674370" y="3538060"/>
            <a:ext cx="838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V = {S} </a:t>
            </a:r>
          </a:p>
          <a:p>
            <a:pPr lvl="1"/>
            <a:r>
              <a:rPr lang="en-US" sz="2800" dirty="0"/>
              <a:t>Σ = {“(“, “)”} </a:t>
            </a:r>
          </a:p>
          <a:p>
            <a:pPr lvl="1"/>
            <a:r>
              <a:rPr lang="en-US" sz="2800" dirty="0"/>
              <a:t>(officially, rule A → B is tuple (A,B))</a:t>
            </a:r>
            <a:br>
              <a:rPr lang="en-US" sz="2800" dirty="0"/>
            </a:br>
            <a:r>
              <a:rPr lang="en-US" sz="2800" dirty="0"/>
              <a:t>P = {(S, “”), (S, SS), (S, (S)))</a:t>
            </a:r>
          </a:p>
          <a:p>
            <a:pPr lvl="1"/>
            <a:r>
              <a:rPr lang="en-US" sz="2800" dirty="0"/>
              <a:t>S = 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9B7FE-CEBD-2659-1041-D19446B4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747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FFDC-1708-3C9A-B496-5D0803D7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CE35-A58C-E02C-FF26-62D501FC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simplify</a:t>
            </a:r>
          </a:p>
          <a:p>
            <a:r>
              <a:rPr lang="en-US" dirty="0"/>
              <a:t>1. Use </a:t>
            </a:r>
            <a:r>
              <a:rPr lang="en-US" sz="2800" dirty="0"/>
              <a:t>→ and , for rules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69CD5-B234-F6CF-5E0A-550580CC7EC6}"/>
              </a:ext>
            </a:extLst>
          </p:cNvPr>
          <p:cNvSpPr txBox="1"/>
          <p:nvPr/>
        </p:nvSpPr>
        <p:spPr>
          <a:xfrm>
            <a:off x="674370" y="3538060"/>
            <a:ext cx="838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V = {S} </a:t>
            </a:r>
          </a:p>
          <a:p>
            <a:pPr lvl="1"/>
            <a:r>
              <a:rPr lang="en-US" sz="2800" dirty="0"/>
              <a:t>Σ = {“(“, “)”} </a:t>
            </a:r>
          </a:p>
          <a:p>
            <a:pPr lvl="1"/>
            <a:r>
              <a:rPr lang="en-US" sz="2800" dirty="0"/>
              <a:t>P = S → “”, S → SS, S → (S)</a:t>
            </a:r>
          </a:p>
          <a:p>
            <a:pPr lvl="1"/>
            <a:r>
              <a:rPr lang="en-US" sz="2800" dirty="0"/>
              <a:t>S = 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F1703-6AF4-976E-473F-F0591F6C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488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FFDC-1708-3C9A-B496-5D0803D7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CE35-A58C-E02C-FF26-62D501FC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simplify</a:t>
            </a:r>
          </a:p>
          <a:p>
            <a:r>
              <a:rPr lang="en-US" dirty="0"/>
              <a:t>1. Use </a:t>
            </a:r>
            <a:r>
              <a:rPr lang="en-US" sz="2800" dirty="0"/>
              <a:t>→ and , for rules</a:t>
            </a:r>
          </a:p>
          <a:p>
            <a:r>
              <a:rPr lang="en-US" dirty="0"/>
              <a:t>2. Convention: Uppercase means variable. Don’t need V or S now</a:t>
            </a:r>
          </a:p>
          <a:p>
            <a:r>
              <a:rPr lang="en-US" sz="2800" dirty="0"/>
              <a:t>3. S is start symbol. We </a:t>
            </a:r>
            <a:r>
              <a:rPr lang="en-US" sz="2800" b="1" dirty="0"/>
              <a:t>only</a:t>
            </a:r>
            <a:r>
              <a:rPr lang="en-US" sz="2800" dirty="0"/>
              <a:t> need to write down the rules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69CD5-B234-F6CF-5E0A-550580CC7EC6}"/>
              </a:ext>
            </a:extLst>
          </p:cNvPr>
          <p:cNvSpPr txBox="1"/>
          <p:nvPr/>
        </p:nvSpPr>
        <p:spPr>
          <a:xfrm>
            <a:off x="674370" y="3538060"/>
            <a:ext cx="838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S → “”, S → SS, S → (S)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36408-4F0C-07BC-9E42-F1EDEF3D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6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93B3D2-9CD5-EF93-C62C-E074AD40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14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FFDC-1708-3C9A-B496-5D0803D7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CE35-A58C-E02C-FF26-62D501FC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simplify</a:t>
            </a:r>
          </a:p>
          <a:p>
            <a:r>
              <a:rPr lang="en-US" dirty="0"/>
              <a:t>1. Use </a:t>
            </a:r>
            <a:r>
              <a:rPr lang="en-US" sz="2800" dirty="0"/>
              <a:t>→ for rules</a:t>
            </a:r>
          </a:p>
          <a:p>
            <a:r>
              <a:rPr lang="en-US" dirty="0"/>
              <a:t>2. Convention: Uppercase means variable. Don’t need V or S now</a:t>
            </a:r>
          </a:p>
          <a:p>
            <a:r>
              <a:rPr lang="en-US" sz="2800" dirty="0"/>
              <a:t>3. S is start symbol. We </a:t>
            </a:r>
            <a:r>
              <a:rPr lang="en-US" sz="2800" b="1" dirty="0"/>
              <a:t>only</a:t>
            </a:r>
            <a:r>
              <a:rPr lang="en-US" sz="2800" dirty="0"/>
              <a:t> need to write down the rules</a:t>
            </a:r>
          </a:p>
          <a:p>
            <a:r>
              <a:rPr lang="en-US" dirty="0"/>
              <a:t>4. Use | to group rules for the same variable symbol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69CD5-B234-F6CF-5E0A-550580CC7EC6}"/>
              </a:ext>
            </a:extLst>
          </p:cNvPr>
          <p:cNvSpPr txBox="1"/>
          <p:nvPr/>
        </p:nvSpPr>
        <p:spPr>
          <a:xfrm>
            <a:off x="674370" y="3538060"/>
            <a:ext cx="838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S → “” | SS | (S)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So much simpler!!!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906C8-E85F-B50F-F8EF-E980CA7B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05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FFDC-1708-3C9A-B496-5D0803D7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CE35-A58C-E02C-FF26-62D501FC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simplify</a:t>
            </a:r>
          </a:p>
          <a:p>
            <a:r>
              <a:rPr lang="en-US" dirty="0"/>
              <a:t>1. Use </a:t>
            </a:r>
            <a:r>
              <a:rPr lang="en-US" sz="2800" dirty="0"/>
              <a:t>→ for rules</a:t>
            </a:r>
          </a:p>
          <a:p>
            <a:r>
              <a:rPr lang="en-US" dirty="0"/>
              <a:t>2. Convention: Uppercase means variable. Don’t need V or S now</a:t>
            </a:r>
          </a:p>
          <a:p>
            <a:r>
              <a:rPr lang="en-US" sz="2800" dirty="0"/>
              <a:t>3. S is start symbol. We </a:t>
            </a:r>
            <a:r>
              <a:rPr lang="en-US" sz="2800" b="1" dirty="0"/>
              <a:t>only</a:t>
            </a:r>
            <a:r>
              <a:rPr lang="en-US" sz="2800" dirty="0"/>
              <a:t> need to write down the rules</a:t>
            </a:r>
          </a:p>
          <a:p>
            <a:r>
              <a:rPr lang="en-US" dirty="0"/>
              <a:t>4. Use | to group rules for the same variable symbol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69CD5-B234-F6CF-5E0A-550580CC7EC6}"/>
              </a:ext>
            </a:extLst>
          </p:cNvPr>
          <p:cNvSpPr txBox="1"/>
          <p:nvPr/>
        </p:nvSpPr>
        <p:spPr>
          <a:xfrm>
            <a:off x="674370" y="3538060"/>
            <a:ext cx="838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S → “” | SS | (S)</a:t>
            </a:r>
          </a:p>
          <a:p>
            <a:pPr lvl="1"/>
            <a:r>
              <a:rPr lang="en-US" sz="2800" b="1" dirty="0"/>
              <a:t>Alternative notation note:</a:t>
            </a:r>
            <a:r>
              <a:rPr lang="en-US" sz="2800" dirty="0"/>
              <a:t> sometimes you see ::= instead of →, especially for an “informal” grammar</a:t>
            </a:r>
            <a:endParaRPr lang="en-US" sz="2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F6711-C1CA-3C19-C2BE-6FF0943F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897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C7A0-4BF3-BF1F-7A4F-D938A890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0870D-38A5-E87D-5F75-C29F3F784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parse a string </a:t>
            </a:r>
            <a:r>
              <a:rPr lang="en-US" b="1" i="1" dirty="0"/>
              <a:t>str</a:t>
            </a:r>
            <a:r>
              <a:rPr lang="en-US" dirty="0"/>
              <a:t> (of tokens), we </a:t>
            </a:r>
            <a:r>
              <a:rPr lang="en-US" b="1" dirty="0"/>
              <a:t>derive </a:t>
            </a:r>
            <a:r>
              <a:rPr lang="en-US" dirty="0"/>
              <a:t>it from the CFG</a:t>
            </a:r>
          </a:p>
          <a:p>
            <a:pPr lvl="1"/>
            <a:r>
              <a:rPr lang="en-US" dirty="0"/>
              <a:t>Start with the start symbol S</a:t>
            </a:r>
          </a:p>
          <a:p>
            <a:pPr lvl="1"/>
            <a:r>
              <a:rPr lang="en-US" dirty="0"/>
              <a:t>Repeatedly, replace any symbol A with right-hand-side B of some rule A → B</a:t>
            </a:r>
          </a:p>
          <a:p>
            <a:pPr lvl="1"/>
            <a:r>
              <a:rPr lang="en-US" dirty="0"/>
              <a:t>When you have the string </a:t>
            </a:r>
            <a:r>
              <a:rPr lang="en-US" b="1" i="1" dirty="0"/>
              <a:t>str</a:t>
            </a:r>
            <a:r>
              <a:rPr lang="en-US" dirty="0"/>
              <a:t>, you’re finished parsing it</a:t>
            </a:r>
          </a:p>
          <a:p>
            <a:pPr lvl="1"/>
            <a:r>
              <a:rPr lang="en-US" dirty="0"/>
              <a:t>The derivation can be used to read off a tree showing the program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4C598-5192-4B14-955D-26049202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000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C7A0-4BF3-BF1F-7A4F-D938A890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0870D-38A5-E87D-5F75-C29F3F784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Consider this CFG for polynomials, where op is + or *:</a:t>
            </a:r>
          </a:p>
          <a:p>
            <a:r>
              <a:rPr lang="en-US" dirty="0"/>
              <a:t>S → num | var | (S) | S op S</a:t>
            </a:r>
          </a:p>
          <a:p>
            <a:r>
              <a:rPr lang="en-US" b="1" dirty="0"/>
              <a:t>Example:</a:t>
            </a:r>
            <a:r>
              <a:rPr lang="en-US" dirty="0"/>
              <a:t> Derive the polynomial “1 + 1 * x” (bold: replacement)</a:t>
            </a:r>
          </a:p>
          <a:p>
            <a:r>
              <a:rPr lang="en-US" b="1" dirty="0"/>
              <a:t>S</a:t>
            </a:r>
            <a:r>
              <a:rPr lang="en-US" dirty="0"/>
              <a:t>                              → </a:t>
            </a:r>
            <a:r>
              <a:rPr lang="en-US" b="1" dirty="0"/>
              <a:t>S op S</a:t>
            </a:r>
            <a:br>
              <a:rPr lang="en-US" b="1" dirty="0"/>
            </a:br>
            <a:r>
              <a:rPr lang="en-US" b="1" dirty="0" err="1"/>
              <a:t>S</a:t>
            </a:r>
            <a:r>
              <a:rPr lang="en-US" b="1" dirty="0"/>
              <a:t> </a:t>
            </a:r>
            <a:r>
              <a:rPr lang="en-US" dirty="0"/>
              <a:t>op S                     → </a:t>
            </a:r>
            <a:r>
              <a:rPr lang="en-US" b="1" dirty="0"/>
              <a:t>S op S</a:t>
            </a:r>
            <a:r>
              <a:rPr lang="en-US" dirty="0"/>
              <a:t> op S</a:t>
            </a:r>
            <a:br>
              <a:rPr lang="en-US" dirty="0"/>
            </a:br>
            <a:r>
              <a:rPr lang="en-US" b="1" dirty="0" err="1"/>
              <a:t>S</a:t>
            </a:r>
            <a:r>
              <a:rPr lang="en-US" b="1" dirty="0"/>
              <a:t> </a:t>
            </a:r>
            <a:r>
              <a:rPr lang="en-US" dirty="0"/>
              <a:t>op S op S             → </a:t>
            </a:r>
            <a:r>
              <a:rPr lang="en-US" b="1" dirty="0"/>
              <a:t>num</a:t>
            </a:r>
            <a:r>
              <a:rPr lang="en-US" dirty="0"/>
              <a:t> op S op S</a:t>
            </a:r>
            <a:br>
              <a:rPr lang="en-US" dirty="0"/>
            </a:br>
            <a:r>
              <a:rPr lang="en-US" dirty="0"/>
              <a:t>num op </a:t>
            </a:r>
            <a:r>
              <a:rPr lang="en-US" b="1" dirty="0"/>
              <a:t>S</a:t>
            </a:r>
            <a:r>
              <a:rPr lang="en-US" dirty="0"/>
              <a:t> op S       → num op </a:t>
            </a:r>
            <a:r>
              <a:rPr lang="en-US" b="1" dirty="0"/>
              <a:t>num</a:t>
            </a:r>
            <a:r>
              <a:rPr lang="en-US" dirty="0"/>
              <a:t> op S</a:t>
            </a:r>
            <a:br>
              <a:rPr lang="en-US" dirty="0"/>
            </a:br>
            <a:r>
              <a:rPr lang="en-US" dirty="0"/>
              <a:t>num op num op </a:t>
            </a:r>
            <a:r>
              <a:rPr lang="en-US" b="1" dirty="0"/>
              <a:t>S</a:t>
            </a:r>
            <a:r>
              <a:rPr lang="en-US" dirty="0"/>
              <a:t> → num op num op </a:t>
            </a:r>
            <a:r>
              <a:rPr lang="en-US" b="1" dirty="0"/>
              <a:t>var</a:t>
            </a:r>
            <a:br>
              <a:rPr lang="en-US" b="1" dirty="0"/>
            </a:br>
            <a:r>
              <a:rPr lang="en-US" b="1" dirty="0"/>
              <a:t>num op num op var </a:t>
            </a:r>
            <a:r>
              <a:rPr lang="en-US" dirty="0"/>
              <a:t>matches “1 + 1 * x” by regular expression matching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A3325-AE0B-2046-E7E7-39B76080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76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CFD4-A0B3-B5EE-9AF8-64A4C627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of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B42C1-E018-8EB6-4183-62F963B42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meaning of a CFG is defined by “what strings does it match?”, called its language L(CFG). The language is defined by: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L(CFG) = { str | str there exists a derivation S → str according to CFG }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{well-matched parentheses} = L(S → “” | (S) | SS)</a:t>
            </a:r>
          </a:p>
          <a:p>
            <a:pPr lvl="1"/>
            <a:r>
              <a:rPr lang="en-US" dirty="0"/>
              <a:t>{polynomials} = L(S → num | var | (S) | S op 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A10C6-BE38-6335-A2A9-A036C719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70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          →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9E218-2B43-2EA2-C59C-FE9B7C95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994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          → </a:t>
            </a:r>
            <a:r>
              <a:rPr lang="en-US" sz="2800" b="1" dirty="0"/>
              <a:t>S op S</a:t>
            </a:r>
            <a:br>
              <a:rPr lang="en-US" sz="2800" b="1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3F9-1452-9AB8-D5DC-C67A27716AF6}"/>
              </a:ext>
            </a:extLst>
          </p:cNvPr>
          <p:cNvSpPr txBox="1"/>
          <p:nvPr/>
        </p:nvSpPr>
        <p:spPr>
          <a:xfrm>
            <a:off x="9490709" y="3223224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92ED-1A01-1DD1-0668-4468431BB401}"/>
              </a:ext>
            </a:extLst>
          </p:cNvPr>
          <p:cNvSpPr txBox="1"/>
          <p:nvPr/>
        </p:nvSpPr>
        <p:spPr>
          <a:xfrm>
            <a:off x="8104346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04FD6-8B81-E194-09B3-449E637C71AE}"/>
              </a:ext>
            </a:extLst>
          </p:cNvPr>
          <p:cNvSpPr txBox="1"/>
          <p:nvPr/>
        </p:nvSpPr>
        <p:spPr>
          <a:xfrm>
            <a:off x="10789920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41F9-494B-1F26-1CDC-77374ED34AAE}"/>
              </a:ext>
            </a:extLst>
          </p:cNvPr>
          <p:cNvCxnSpPr>
            <a:cxnSpLocks/>
          </p:cNvCxnSpPr>
          <p:nvPr/>
        </p:nvCxnSpPr>
        <p:spPr>
          <a:xfrm flipV="1">
            <a:off x="9734707" y="2760745"/>
            <a:ext cx="0" cy="5507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30596-20BB-68C5-3E2F-C16CC168254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931715" y="2711450"/>
            <a:ext cx="1010605" cy="5270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521ED-3AF1-8533-4337-4B063DCA7587}"/>
              </a:ext>
            </a:extLst>
          </p:cNvPr>
          <p:cNvCxnSpPr>
            <a:cxnSpLocks/>
          </p:cNvCxnSpPr>
          <p:nvPr/>
        </p:nvCxnSpPr>
        <p:spPr>
          <a:xfrm flipV="1">
            <a:off x="8409146" y="2735312"/>
            <a:ext cx="1128554" cy="6428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DA80D-15F3-E5BA-43CD-48081993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02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          → </a:t>
            </a:r>
            <a:r>
              <a:rPr lang="en-US" sz="2800" b="1" dirty="0"/>
              <a:t>S op S</a:t>
            </a:r>
            <a:br>
              <a:rPr lang="en-US" sz="2800" b="1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                    → </a:t>
            </a:r>
            <a:r>
              <a:rPr lang="en-US" sz="2800" b="1" dirty="0"/>
              <a:t>S op S</a:t>
            </a:r>
            <a:r>
              <a:rPr lang="en-US" sz="2800" dirty="0"/>
              <a:t> op S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3F9-1452-9AB8-D5DC-C67A27716AF6}"/>
              </a:ext>
            </a:extLst>
          </p:cNvPr>
          <p:cNvSpPr txBox="1"/>
          <p:nvPr/>
        </p:nvSpPr>
        <p:spPr>
          <a:xfrm>
            <a:off x="9490709" y="3223224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92ED-1A01-1DD1-0668-4468431BB401}"/>
              </a:ext>
            </a:extLst>
          </p:cNvPr>
          <p:cNvSpPr txBox="1"/>
          <p:nvPr/>
        </p:nvSpPr>
        <p:spPr>
          <a:xfrm>
            <a:off x="8104346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04FD6-8B81-E194-09B3-449E637C71AE}"/>
              </a:ext>
            </a:extLst>
          </p:cNvPr>
          <p:cNvSpPr txBox="1"/>
          <p:nvPr/>
        </p:nvSpPr>
        <p:spPr>
          <a:xfrm>
            <a:off x="10789920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4F09FD-7074-D3E1-67A4-802423910882}"/>
              </a:ext>
            </a:extLst>
          </p:cNvPr>
          <p:cNvSpPr txBox="1"/>
          <p:nvPr/>
        </p:nvSpPr>
        <p:spPr>
          <a:xfrm>
            <a:off x="739568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74315-F871-C74E-4F4B-6A6C224C9C43}"/>
              </a:ext>
            </a:extLst>
          </p:cNvPr>
          <p:cNvSpPr txBox="1"/>
          <p:nvPr/>
        </p:nvSpPr>
        <p:spPr>
          <a:xfrm>
            <a:off x="896540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C6E83-810E-E222-97CF-A656D64778DE}"/>
              </a:ext>
            </a:extLst>
          </p:cNvPr>
          <p:cNvSpPr txBox="1"/>
          <p:nvPr/>
        </p:nvSpPr>
        <p:spPr>
          <a:xfrm>
            <a:off x="8047671" y="4023327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1FA524-16CB-7857-CD57-44ADA2525F5B}"/>
              </a:ext>
            </a:extLst>
          </p:cNvPr>
          <p:cNvCxnSpPr>
            <a:cxnSpLocks/>
          </p:cNvCxnSpPr>
          <p:nvPr/>
        </p:nvCxnSpPr>
        <p:spPr>
          <a:xfrm flipV="1">
            <a:off x="7566342" y="3684534"/>
            <a:ext cx="538004" cy="3822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7D9A80-90D0-D9C2-5273-4BFBDFB01E68}"/>
              </a:ext>
            </a:extLst>
          </p:cNvPr>
          <p:cNvCxnSpPr>
            <a:cxnSpLocks/>
          </p:cNvCxnSpPr>
          <p:nvPr/>
        </p:nvCxnSpPr>
        <p:spPr>
          <a:xfrm flipV="1">
            <a:off x="8256746" y="3746444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2D28CD-3912-E55B-BD1E-0D49F9B0C8A4}"/>
              </a:ext>
            </a:extLst>
          </p:cNvPr>
          <p:cNvCxnSpPr>
            <a:cxnSpLocks/>
          </p:cNvCxnSpPr>
          <p:nvPr/>
        </p:nvCxnSpPr>
        <p:spPr>
          <a:xfrm flipH="1" flipV="1">
            <a:off x="8499475" y="3720719"/>
            <a:ext cx="618331" cy="3875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41F9-494B-1F26-1CDC-77374ED34AAE}"/>
              </a:ext>
            </a:extLst>
          </p:cNvPr>
          <p:cNvCxnSpPr>
            <a:cxnSpLocks/>
          </p:cNvCxnSpPr>
          <p:nvPr/>
        </p:nvCxnSpPr>
        <p:spPr>
          <a:xfrm flipV="1">
            <a:off x="9734707" y="2760745"/>
            <a:ext cx="0" cy="5507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30596-20BB-68C5-3E2F-C16CC168254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931715" y="2711450"/>
            <a:ext cx="1010605" cy="5270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521ED-3AF1-8533-4337-4B063DCA7587}"/>
              </a:ext>
            </a:extLst>
          </p:cNvPr>
          <p:cNvCxnSpPr>
            <a:cxnSpLocks/>
          </p:cNvCxnSpPr>
          <p:nvPr/>
        </p:nvCxnSpPr>
        <p:spPr>
          <a:xfrm flipV="1">
            <a:off x="8409146" y="2735312"/>
            <a:ext cx="1128554" cy="6428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A5E00-B5EC-1F20-DB98-3DB656DF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111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          → </a:t>
            </a:r>
            <a:r>
              <a:rPr lang="en-US" sz="2800" b="1" dirty="0"/>
              <a:t>S op S</a:t>
            </a:r>
            <a:br>
              <a:rPr lang="en-US" sz="2800" b="1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                    → </a:t>
            </a:r>
            <a:r>
              <a:rPr lang="en-US" sz="2800" b="1" dirty="0"/>
              <a:t>S op S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op S             → </a:t>
            </a:r>
            <a:r>
              <a:rPr lang="en-US" sz="2800" b="1" dirty="0"/>
              <a:t>num</a:t>
            </a:r>
            <a:r>
              <a:rPr lang="en-US" sz="2800" dirty="0"/>
              <a:t> op S op S</a:t>
            </a:r>
            <a:br>
              <a:rPr lang="en-US" sz="2800" dirty="0"/>
            </a:br>
            <a:br>
              <a:rPr lang="en-US" sz="2800" dirty="0"/>
            </a:b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3F9-1452-9AB8-D5DC-C67A27716AF6}"/>
              </a:ext>
            </a:extLst>
          </p:cNvPr>
          <p:cNvSpPr txBox="1"/>
          <p:nvPr/>
        </p:nvSpPr>
        <p:spPr>
          <a:xfrm>
            <a:off x="9490709" y="3223224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92ED-1A01-1DD1-0668-4468431BB401}"/>
              </a:ext>
            </a:extLst>
          </p:cNvPr>
          <p:cNvSpPr txBox="1"/>
          <p:nvPr/>
        </p:nvSpPr>
        <p:spPr>
          <a:xfrm>
            <a:off x="8104346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04FD6-8B81-E194-09B3-449E637C71AE}"/>
              </a:ext>
            </a:extLst>
          </p:cNvPr>
          <p:cNvSpPr txBox="1"/>
          <p:nvPr/>
        </p:nvSpPr>
        <p:spPr>
          <a:xfrm>
            <a:off x="10789920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4F09FD-7074-D3E1-67A4-802423910882}"/>
              </a:ext>
            </a:extLst>
          </p:cNvPr>
          <p:cNvSpPr txBox="1"/>
          <p:nvPr/>
        </p:nvSpPr>
        <p:spPr>
          <a:xfrm>
            <a:off x="739568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74315-F871-C74E-4F4B-6A6C224C9C43}"/>
              </a:ext>
            </a:extLst>
          </p:cNvPr>
          <p:cNvSpPr txBox="1"/>
          <p:nvPr/>
        </p:nvSpPr>
        <p:spPr>
          <a:xfrm>
            <a:off x="896540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C6E83-810E-E222-97CF-A656D64778DE}"/>
              </a:ext>
            </a:extLst>
          </p:cNvPr>
          <p:cNvSpPr txBox="1"/>
          <p:nvPr/>
        </p:nvSpPr>
        <p:spPr>
          <a:xfrm>
            <a:off x="8047671" y="4023327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7CB96C-1667-FA91-3254-A09A1613CD4F}"/>
              </a:ext>
            </a:extLst>
          </p:cNvPr>
          <p:cNvSpPr txBox="1"/>
          <p:nvPr/>
        </p:nvSpPr>
        <p:spPr>
          <a:xfrm>
            <a:off x="7344487" y="4691738"/>
            <a:ext cx="9122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1C8D22-88E2-A7ED-C57B-46A6F3E688FA}"/>
              </a:ext>
            </a:extLst>
          </p:cNvPr>
          <p:cNvCxnSpPr>
            <a:cxnSpLocks/>
          </p:cNvCxnSpPr>
          <p:nvPr/>
        </p:nvCxnSpPr>
        <p:spPr>
          <a:xfrm flipV="1">
            <a:off x="7548086" y="4453762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1FA524-16CB-7857-CD57-44ADA2525F5B}"/>
              </a:ext>
            </a:extLst>
          </p:cNvPr>
          <p:cNvCxnSpPr>
            <a:cxnSpLocks/>
          </p:cNvCxnSpPr>
          <p:nvPr/>
        </p:nvCxnSpPr>
        <p:spPr>
          <a:xfrm flipV="1">
            <a:off x="7566342" y="3684534"/>
            <a:ext cx="538004" cy="3822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7D9A80-90D0-D9C2-5273-4BFBDFB01E68}"/>
              </a:ext>
            </a:extLst>
          </p:cNvPr>
          <p:cNvCxnSpPr>
            <a:cxnSpLocks/>
          </p:cNvCxnSpPr>
          <p:nvPr/>
        </p:nvCxnSpPr>
        <p:spPr>
          <a:xfrm flipV="1">
            <a:off x="8256746" y="3746444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2D28CD-3912-E55B-BD1E-0D49F9B0C8A4}"/>
              </a:ext>
            </a:extLst>
          </p:cNvPr>
          <p:cNvCxnSpPr>
            <a:cxnSpLocks/>
          </p:cNvCxnSpPr>
          <p:nvPr/>
        </p:nvCxnSpPr>
        <p:spPr>
          <a:xfrm flipH="1" flipV="1">
            <a:off x="8499475" y="3720719"/>
            <a:ext cx="618331" cy="3875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41F9-494B-1F26-1CDC-77374ED34AAE}"/>
              </a:ext>
            </a:extLst>
          </p:cNvPr>
          <p:cNvCxnSpPr>
            <a:cxnSpLocks/>
          </p:cNvCxnSpPr>
          <p:nvPr/>
        </p:nvCxnSpPr>
        <p:spPr>
          <a:xfrm flipV="1">
            <a:off x="9734707" y="2760745"/>
            <a:ext cx="0" cy="5507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30596-20BB-68C5-3E2F-C16CC168254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931715" y="2711450"/>
            <a:ext cx="1010605" cy="5270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521ED-3AF1-8533-4337-4B063DCA7587}"/>
              </a:ext>
            </a:extLst>
          </p:cNvPr>
          <p:cNvCxnSpPr>
            <a:cxnSpLocks/>
          </p:cNvCxnSpPr>
          <p:nvPr/>
        </p:nvCxnSpPr>
        <p:spPr>
          <a:xfrm flipV="1">
            <a:off x="8409146" y="2735312"/>
            <a:ext cx="1128554" cy="6428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DC21E-C9A2-F239-34CC-8DC5A29E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806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          → </a:t>
            </a:r>
            <a:r>
              <a:rPr lang="en-US" sz="2800" b="1" dirty="0"/>
              <a:t>S op S</a:t>
            </a:r>
            <a:br>
              <a:rPr lang="en-US" sz="2800" b="1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                    → </a:t>
            </a:r>
            <a:r>
              <a:rPr lang="en-US" sz="2800" b="1" dirty="0"/>
              <a:t>S op S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op S             → </a:t>
            </a:r>
            <a:r>
              <a:rPr lang="en-US" sz="2800" b="1" dirty="0"/>
              <a:t>num</a:t>
            </a:r>
            <a:r>
              <a:rPr lang="en-US" sz="2800" dirty="0"/>
              <a:t> op S op S</a:t>
            </a:r>
            <a:br>
              <a:rPr lang="en-US" sz="2800" dirty="0"/>
            </a:br>
            <a:r>
              <a:rPr lang="en-US" sz="2800" dirty="0"/>
              <a:t>num op </a:t>
            </a:r>
            <a:r>
              <a:rPr lang="en-US" sz="2800" b="1" dirty="0"/>
              <a:t>S</a:t>
            </a:r>
            <a:r>
              <a:rPr lang="en-US" sz="2800" dirty="0"/>
              <a:t> op S       → num op </a:t>
            </a:r>
            <a:r>
              <a:rPr lang="en-US" sz="2800" b="1" dirty="0"/>
              <a:t>num</a:t>
            </a:r>
            <a:r>
              <a:rPr lang="en-US" sz="2800" dirty="0"/>
              <a:t> op S</a:t>
            </a:r>
            <a:br>
              <a:rPr lang="en-US" sz="2800" dirty="0"/>
            </a:b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3F9-1452-9AB8-D5DC-C67A27716AF6}"/>
              </a:ext>
            </a:extLst>
          </p:cNvPr>
          <p:cNvSpPr txBox="1"/>
          <p:nvPr/>
        </p:nvSpPr>
        <p:spPr>
          <a:xfrm>
            <a:off x="9490709" y="3223224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92ED-1A01-1DD1-0668-4468431BB401}"/>
              </a:ext>
            </a:extLst>
          </p:cNvPr>
          <p:cNvSpPr txBox="1"/>
          <p:nvPr/>
        </p:nvSpPr>
        <p:spPr>
          <a:xfrm>
            <a:off x="8104346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04FD6-8B81-E194-09B3-449E637C71AE}"/>
              </a:ext>
            </a:extLst>
          </p:cNvPr>
          <p:cNvSpPr txBox="1"/>
          <p:nvPr/>
        </p:nvSpPr>
        <p:spPr>
          <a:xfrm>
            <a:off x="10789920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4F09FD-7074-D3E1-67A4-802423910882}"/>
              </a:ext>
            </a:extLst>
          </p:cNvPr>
          <p:cNvSpPr txBox="1"/>
          <p:nvPr/>
        </p:nvSpPr>
        <p:spPr>
          <a:xfrm>
            <a:off x="739568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74315-F871-C74E-4F4B-6A6C224C9C43}"/>
              </a:ext>
            </a:extLst>
          </p:cNvPr>
          <p:cNvSpPr txBox="1"/>
          <p:nvPr/>
        </p:nvSpPr>
        <p:spPr>
          <a:xfrm>
            <a:off x="896540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C6E83-810E-E222-97CF-A656D64778DE}"/>
              </a:ext>
            </a:extLst>
          </p:cNvPr>
          <p:cNvSpPr txBox="1"/>
          <p:nvPr/>
        </p:nvSpPr>
        <p:spPr>
          <a:xfrm>
            <a:off x="8047671" y="4023327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7CB96C-1667-FA91-3254-A09A1613CD4F}"/>
              </a:ext>
            </a:extLst>
          </p:cNvPr>
          <p:cNvSpPr txBox="1"/>
          <p:nvPr/>
        </p:nvSpPr>
        <p:spPr>
          <a:xfrm>
            <a:off x="7344487" y="4691738"/>
            <a:ext cx="12419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B1C96F-C770-A65B-52CE-9139630136CC}"/>
              </a:ext>
            </a:extLst>
          </p:cNvPr>
          <p:cNvSpPr txBox="1"/>
          <p:nvPr/>
        </p:nvSpPr>
        <p:spPr>
          <a:xfrm>
            <a:off x="8965406" y="4709349"/>
            <a:ext cx="1128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C80F02-D72E-3D94-2456-1D6D908DE312}"/>
              </a:ext>
            </a:extLst>
          </p:cNvPr>
          <p:cNvCxnSpPr>
            <a:cxnSpLocks/>
          </p:cNvCxnSpPr>
          <p:nvPr/>
        </p:nvCxnSpPr>
        <p:spPr>
          <a:xfrm flipV="1">
            <a:off x="9154636" y="4487913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1C8D22-88E2-A7ED-C57B-46A6F3E688FA}"/>
              </a:ext>
            </a:extLst>
          </p:cNvPr>
          <p:cNvCxnSpPr>
            <a:cxnSpLocks/>
          </p:cNvCxnSpPr>
          <p:nvPr/>
        </p:nvCxnSpPr>
        <p:spPr>
          <a:xfrm flipV="1">
            <a:off x="7548086" y="4453762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1FA524-16CB-7857-CD57-44ADA2525F5B}"/>
              </a:ext>
            </a:extLst>
          </p:cNvPr>
          <p:cNvCxnSpPr>
            <a:cxnSpLocks/>
          </p:cNvCxnSpPr>
          <p:nvPr/>
        </p:nvCxnSpPr>
        <p:spPr>
          <a:xfrm flipV="1">
            <a:off x="7566342" y="3684534"/>
            <a:ext cx="538004" cy="3822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7D9A80-90D0-D9C2-5273-4BFBDFB01E68}"/>
              </a:ext>
            </a:extLst>
          </p:cNvPr>
          <p:cNvCxnSpPr>
            <a:cxnSpLocks/>
          </p:cNvCxnSpPr>
          <p:nvPr/>
        </p:nvCxnSpPr>
        <p:spPr>
          <a:xfrm flipV="1">
            <a:off x="8256746" y="3746444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2D28CD-3912-E55B-BD1E-0D49F9B0C8A4}"/>
              </a:ext>
            </a:extLst>
          </p:cNvPr>
          <p:cNvCxnSpPr>
            <a:cxnSpLocks/>
          </p:cNvCxnSpPr>
          <p:nvPr/>
        </p:nvCxnSpPr>
        <p:spPr>
          <a:xfrm flipH="1" flipV="1">
            <a:off x="8499475" y="3720719"/>
            <a:ext cx="618331" cy="3875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41F9-494B-1F26-1CDC-77374ED34AAE}"/>
              </a:ext>
            </a:extLst>
          </p:cNvPr>
          <p:cNvCxnSpPr>
            <a:cxnSpLocks/>
          </p:cNvCxnSpPr>
          <p:nvPr/>
        </p:nvCxnSpPr>
        <p:spPr>
          <a:xfrm flipV="1">
            <a:off x="9734707" y="2760745"/>
            <a:ext cx="0" cy="5507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30596-20BB-68C5-3E2F-C16CC168254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931715" y="2711450"/>
            <a:ext cx="1010605" cy="5270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521ED-3AF1-8533-4337-4B063DCA7587}"/>
              </a:ext>
            </a:extLst>
          </p:cNvPr>
          <p:cNvCxnSpPr>
            <a:cxnSpLocks/>
          </p:cNvCxnSpPr>
          <p:nvPr/>
        </p:nvCxnSpPr>
        <p:spPr>
          <a:xfrm flipV="1">
            <a:off x="8409146" y="2735312"/>
            <a:ext cx="1128554" cy="6428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BD71D-0C3C-A569-2451-97788A4B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93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A689CA-3024-C49F-7F12-FD89FEDAA242}"/>
              </a:ext>
            </a:extLst>
          </p:cNvPr>
          <p:cNvSpPr/>
          <p:nvPr/>
        </p:nvSpPr>
        <p:spPr>
          <a:xfrm>
            <a:off x="7291163" y="2114373"/>
            <a:ext cx="2274868" cy="2175297"/>
          </a:xfrm>
          <a:prstGeom prst="rect">
            <a:avLst/>
          </a:prstGeom>
          <a:noFill/>
          <a:ln>
            <a:solidFill>
              <a:schemeClr val="accent1">
                <a:shade val="15000"/>
                <a:alpha val="99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74868"/>
                      <a:gd name="connsiteY0" fmla="*/ 0 h 2175297"/>
                      <a:gd name="connsiteX1" fmla="*/ 545968 w 2274868"/>
                      <a:gd name="connsiteY1" fmla="*/ 0 h 2175297"/>
                      <a:gd name="connsiteX2" fmla="*/ 1046439 w 2274868"/>
                      <a:gd name="connsiteY2" fmla="*/ 0 h 2175297"/>
                      <a:gd name="connsiteX3" fmla="*/ 1660654 w 2274868"/>
                      <a:gd name="connsiteY3" fmla="*/ 0 h 2175297"/>
                      <a:gd name="connsiteX4" fmla="*/ 2274868 w 2274868"/>
                      <a:gd name="connsiteY4" fmla="*/ 0 h 2175297"/>
                      <a:gd name="connsiteX5" fmla="*/ 2274868 w 2274868"/>
                      <a:gd name="connsiteY5" fmla="*/ 522071 h 2175297"/>
                      <a:gd name="connsiteX6" fmla="*/ 2274868 w 2274868"/>
                      <a:gd name="connsiteY6" fmla="*/ 1022390 h 2175297"/>
                      <a:gd name="connsiteX7" fmla="*/ 2274868 w 2274868"/>
                      <a:gd name="connsiteY7" fmla="*/ 1566214 h 2175297"/>
                      <a:gd name="connsiteX8" fmla="*/ 2274868 w 2274868"/>
                      <a:gd name="connsiteY8" fmla="*/ 2175297 h 2175297"/>
                      <a:gd name="connsiteX9" fmla="*/ 1751648 w 2274868"/>
                      <a:gd name="connsiteY9" fmla="*/ 2175297 h 2175297"/>
                      <a:gd name="connsiteX10" fmla="*/ 1182931 w 2274868"/>
                      <a:gd name="connsiteY10" fmla="*/ 2175297 h 2175297"/>
                      <a:gd name="connsiteX11" fmla="*/ 614214 w 2274868"/>
                      <a:gd name="connsiteY11" fmla="*/ 2175297 h 2175297"/>
                      <a:gd name="connsiteX12" fmla="*/ 0 w 2274868"/>
                      <a:gd name="connsiteY12" fmla="*/ 2175297 h 2175297"/>
                      <a:gd name="connsiteX13" fmla="*/ 0 w 2274868"/>
                      <a:gd name="connsiteY13" fmla="*/ 1587967 h 2175297"/>
                      <a:gd name="connsiteX14" fmla="*/ 0 w 2274868"/>
                      <a:gd name="connsiteY14" fmla="*/ 1000637 h 2175297"/>
                      <a:gd name="connsiteX15" fmla="*/ 0 w 2274868"/>
                      <a:gd name="connsiteY15" fmla="*/ 0 h 21752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274868" h="2175297" extrusionOk="0">
                        <a:moveTo>
                          <a:pt x="0" y="0"/>
                        </a:moveTo>
                        <a:cubicBezTo>
                          <a:pt x="258745" y="-27093"/>
                          <a:pt x="359964" y="38214"/>
                          <a:pt x="545968" y="0"/>
                        </a:cubicBezTo>
                        <a:cubicBezTo>
                          <a:pt x="731972" y="-38214"/>
                          <a:pt x="926195" y="50159"/>
                          <a:pt x="1046439" y="0"/>
                        </a:cubicBezTo>
                        <a:cubicBezTo>
                          <a:pt x="1166683" y="-50159"/>
                          <a:pt x="1375438" y="71273"/>
                          <a:pt x="1660654" y="0"/>
                        </a:cubicBezTo>
                        <a:cubicBezTo>
                          <a:pt x="1945870" y="-71273"/>
                          <a:pt x="2040589" y="2489"/>
                          <a:pt x="2274868" y="0"/>
                        </a:cubicBezTo>
                        <a:cubicBezTo>
                          <a:pt x="2278217" y="147916"/>
                          <a:pt x="2221116" y="368780"/>
                          <a:pt x="2274868" y="522071"/>
                        </a:cubicBezTo>
                        <a:cubicBezTo>
                          <a:pt x="2328620" y="675362"/>
                          <a:pt x="2245779" y="808667"/>
                          <a:pt x="2274868" y="1022390"/>
                        </a:cubicBezTo>
                        <a:cubicBezTo>
                          <a:pt x="2303957" y="1236113"/>
                          <a:pt x="2222975" y="1318820"/>
                          <a:pt x="2274868" y="1566214"/>
                        </a:cubicBezTo>
                        <a:cubicBezTo>
                          <a:pt x="2326761" y="1813608"/>
                          <a:pt x="2202423" y="1914394"/>
                          <a:pt x="2274868" y="2175297"/>
                        </a:cubicBezTo>
                        <a:cubicBezTo>
                          <a:pt x="2147753" y="2191231"/>
                          <a:pt x="1867028" y="2137740"/>
                          <a:pt x="1751648" y="2175297"/>
                        </a:cubicBezTo>
                        <a:cubicBezTo>
                          <a:pt x="1636268" y="2212854"/>
                          <a:pt x="1323278" y="2137507"/>
                          <a:pt x="1182931" y="2175297"/>
                        </a:cubicBezTo>
                        <a:cubicBezTo>
                          <a:pt x="1042584" y="2213087"/>
                          <a:pt x="762597" y="2175057"/>
                          <a:pt x="614214" y="2175297"/>
                        </a:cubicBezTo>
                        <a:cubicBezTo>
                          <a:pt x="465831" y="2175537"/>
                          <a:pt x="268607" y="2130145"/>
                          <a:pt x="0" y="2175297"/>
                        </a:cubicBezTo>
                        <a:cubicBezTo>
                          <a:pt x="-3561" y="2042486"/>
                          <a:pt x="25827" y="1879193"/>
                          <a:pt x="0" y="1587967"/>
                        </a:cubicBezTo>
                        <a:cubicBezTo>
                          <a:pt x="-25827" y="1296741"/>
                          <a:pt x="38059" y="1234915"/>
                          <a:pt x="0" y="1000637"/>
                        </a:cubicBezTo>
                        <a:cubicBezTo>
                          <a:pt x="-38059" y="766359"/>
                          <a:pt x="41604" y="3247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23E2DE-F3B4-3E87-9706-4E4161AFC43A}"/>
              </a:ext>
            </a:extLst>
          </p:cNvPr>
          <p:cNvSpPr/>
          <p:nvPr/>
        </p:nvSpPr>
        <p:spPr>
          <a:xfrm>
            <a:off x="2520462" y="3429000"/>
            <a:ext cx="2068348" cy="1983901"/>
          </a:xfrm>
          <a:prstGeom prst="rect">
            <a:avLst/>
          </a:prstGeom>
          <a:noFill/>
          <a:ln>
            <a:solidFill>
              <a:schemeClr val="accent1">
                <a:shade val="15000"/>
                <a:alpha val="99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74868"/>
                      <a:gd name="connsiteY0" fmla="*/ 0 h 2175297"/>
                      <a:gd name="connsiteX1" fmla="*/ 545968 w 2274868"/>
                      <a:gd name="connsiteY1" fmla="*/ 0 h 2175297"/>
                      <a:gd name="connsiteX2" fmla="*/ 1046439 w 2274868"/>
                      <a:gd name="connsiteY2" fmla="*/ 0 h 2175297"/>
                      <a:gd name="connsiteX3" fmla="*/ 1660654 w 2274868"/>
                      <a:gd name="connsiteY3" fmla="*/ 0 h 2175297"/>
                      <a:gd name="connsiteX4" fmla="*/ 2274868 w 2274868"/>
                      <a:gd name="connsiteY4" fmla="*/ 0 h 2175297"/>
                      <a:gd name="connsiteX5" fmla="*/ 2274868 w 2274868"/>
                      <a:gd name="connsiteY5" fmla="*/ 522071 h 2175297"/>
                      <a:gd name="connsiteX6" fmla="*/ 2274868 w 2274868"/>
                      <a:gd name="connsiteY6" fmla="*/ 1022390 h 2175297"/>
                      <a:gd name="connsiteX7" fmla="*/ 2274868 w 2274868"/>
                      <a:gd name="connsiteY7" fmla="*/ 1566214 h 2175297"/>
                      <a:gd name="connsiteX8" fmla="*/ 2274868 w 2274868"/>
                      <a:gd name="connsiteY8" fmla="*/ 2175297 h 2175297"/>
                      <a:gd name="connsiteX9" fmla="*/ 1751648 w 2274868"/>
                      <a:gd name="connsiteY9" fmla="*/ 2175297 h 2175297"/>
                      <a:gd name="connsiteX10" fmla="*/ 1182931 w 2274868"/>
                      <a:gd name="connsiteY10" fmla="*/ 2175297 h 2175297"/>
                      <a:gd name="connsiteX11" fmla="*/ 614214 w 2274868"/>
                      <a:gd name="connsiteY11" fmla="*/ 2175297 h 2175297"/>
                      <a:gd name="connsiteX12" fmla="*/ 0 w 2274868"/>
                      <a:gd name="connsiteY12" fmla="*/ 2175297 h 2175297"/>
                      <a:gd name="connsiteX13" fmla="*/ 0 w 2274868"/>
                      <a:gd name="connsiteY13" fmla="*/ 1587967 h 2175297"/>
                      <a:gd name="connsiteX14" fmla="*/ 0 w 2274868"/>
                      <a:gd name="connsiteY14" fmla="*/ 1000637 h 2175297"/>
                      <a:gd name="connsiteX15" fmla="*/ 0 w 2274868"/>
                      <a:gd name="connsiteY15" fmla="*/ 0 h 21752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274868" h="2175297" extrusionOk="0">
                        <a:moveTo>
                          <a:pt x="0" y="0"/>
                        </a:moveTo>
                        <a:cubicBezTo>
                          <a:pt x="258745" y="-27093"/>
                          <a:pt x="359964" y="38214"/>
                          <a:pt x="545968" y="0"/>
                        </a:cubicBezTo>
                        <a:cubicBezTo>
                          <a:pt x="731972" y="-38214"/>
                          <a:pt x="926195" y="50159"/>
                          <a:pt x="1046439" y="0"/>
                        </a:cubicBezTo>
                        <a:cubicBezTo>
                          <a:pt x="1166683" y="-50159"/>
                          <a:pt x="1375438" y="71273"/>
                          <a:pt x="1660654" y="0"/>
                        </a:cubicBezTo>
                        <a:cubicBezTo>
                          <a:pt x="1945870" y="-71273"/>
                          <a:pt x="2040589" y="2489"/>
                          <a:pt x="2274868" y="0"/>
                        </a:cubicBezTo>
                        <a:cubicBezTo>
                          <a:pt x="2278217" y="147916"/>
                          <a:pt x="2221116" y="368780"/>
                          <a:pt x="2274868" y="522071"/>
                        </a:cubicBezTo>
                        <a:cubicBezTo>
                          <a:pt x="2328620" y="675362"/>
                          <a:pt x="2245779" y="808667"/>
                          <a:pt x="2274868" y="1022390"/>
                        </a:cubicBezTo>
                        <a:cubicBezTo>
                          <a:pt x="2303957" y="1236113"/>
                          <a:pt x="2222975" y="1318820"/>
                          <a:pt x="2274868" y="1566214"/>
                        </a:cubicBezTo>
                        <a:cubicBezTo>
                          <a:pt x="2326761" y="1813608"/>
                          <a:pt x="2202423" y="1914394"/>
                          <a:pt x="2274868" y="2175297"/>
                        </a:cubicBezTo>
                        <a:cubicBezTo>
                          <a:pt x="2147753" y="2191231"/>
                          <a:pt x="1867028" y="2137740"/>
                          <a:pt x="1751648" y="2175297"/>
                        </a:cubicBezTo>
                        <a:cubicBezTo>
                          <a:pt x="1636268" y="2212854"/>
                          <a:pt x="1323278" y="2137507"/>
                          <a:pt x="1182931" y="2175297"/>
                        </a:cubicBezTo>
                        <a:cubicBezTo>
                          <a:pt x="1042584" y="2213087"/>
                          <a:pt x="762597" y="2175057"/>
                          <a:pt x="614214" y="2175297"/>
                        </a:cubicBezTo>
                        <a:cubicBezTo>
                          <a:pt x="465831" y="2175537"/>
                          <a:pt x="268607" y="2130145"/>
                          <a:pt x="0" y="2175297"/>
                        </a:cubicBezTo>
                        <a:cubicBezTo>
                          <a:pt x="-3561" y="2042486"/>
                          <a:pt x="25827" y="1879193"/>
                          <a:pt x="0" y="1587967"/>
                        </a:cubicBezTo>
                        <a:cubicBezTo>
                          <a:pt x="-25827" y="1296741"/>
                          <a:pt x="38059" y="1234915"/>
                          <a:pt x="0" y="1000637"/>
                        </a:cubicBezTo>
                        <a:cubicBezTo>
                          <a:pt x="-38059" y="766359"/>
                          <a:pt x="41604" y="3247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7D596F-C0BC-73BA-29AD-AB5AD9F3BECE}"/>
              </a:ext>
            </a:extLst>
          </p:cNvPr>
          <p:cNvSpPr txBox="1"/>
          <p:nvPr/>
        </p:nvSpPr>
        <p:spPr>
          <a:xfrm>
            <a:off x="2748603" y="5565436"/>
            <a:ext cx="162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Today’s Lecture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06324F-D19C-FA0F-A17B-1EDA39FFD98D}"/>
              </a:ext>
            </a:extLst>
          </p:cNvPr>
          <p:cNvSpPr txBox="1"/>
          <p:nvPr/>
        </p:nvSpPr>
        <p:spPr>
          <a:xfrm>
            <a:off x="7009288" y="1744977"/>
            <a:ext cx="302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 4536 Only Does Interpreter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9DF84DD-64CC-8967-CCFB-965D1BE9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178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          → </a:t>
            </a:r>
            <a:r>
              <a:rPr lang="en-US" sz="2800" b="1" dirty="0"/>
              <a:t>S op S</a:t>
            </a:r>
            <a:br>
              <a:rPr lang="en-US" sz="2800" b="1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                    → </a:t>
            </a:r>
            <a:r>
              <a:rPr lang="en-US" sz="2800" b="1" dirty="0"/>
              <a:t>S op S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op S             → </a:t>
            </a:r>
            <a:r>
              <a:rPr lang="en-US" sz="2800" b="1" dirty="0"/>
              <a:t>num</a:t>
            </a:r>
            <a:r>
              <a:rPr lang="en-US" sz="2800" dirty="0"/>
              <a:t> op S op S</a:t>
            </a:r>
            <a:br>
              <a:rPr lang="en-US" sz="2800" dirty="0"/>
            </a:br>
            <a:r>
              <a:rPr lang="en-US" sz="2800" dirty="0"/>
              <a:t>num op </a:t>
            </a:r>
            <a:r>
              <a:rPr lang="en-US" sz="2800" b="1" dirty="0"/>
              <a:t>S</a:t>
            </a:r>
            <a:r>
              <a:rPr lang="en-US" sz="2800" dirty="0"/>
              <a:t> op S       → num op </a:t>
            </a:r>
            <a:r>
              <a:rPr lang="en-US" sz="2800" b="1" dirty="0"/>
              <a:t>num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dirty="0"/>
              <a:t>num op num op </a:t>
            </a:r>
            <a:r>
              <a:rPr lang="en-US" sz="2800" b="1" dirty="0"/>
              <a:t>S</a:t>
            </a:r>
            <a:r>
              <a:rPr lang="en-US" sz="2800" dirty="0"/>
              <a:t> → num op num op </a:t>
            </a:r>
            <a:r>
              <a:rPr lang="en-US" sz="2800" b="1" dirty="0"/>
              <a:t>var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3F9-1452-9AB8-D5DC-C67A27716AF6}"/>
              </a:ext>
            </a:extLst>
          </p:cNvPr>
          <p:cNvSpPr txBox="1"/>
          <p:nvPr/>
        </p:nvSpPr>
        <p:spPr>
          <a:xfrm>
            <a:off x="9490709" y="3223224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92ED-1A01-1DD1-0668-4468431BB401}"/>
              </a:ext>
            </a:extLst>
          </p:cNvPr>
          <p:cNvSpPr txBox="1"/>
          <p:nvPr/>
        </p:nvSpPr>
        <p:spPr>
          <a:xfrm>
            <a:off x="8104346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04FD6-8B81-E194-09B3-449E637C71AE}"/>
              </a:ext>
            </a:extLst>
          </p:cNvPr>
          <p:cNvSpPr txBox="1"/>
          <p:nvPr/>
        </p:nvSpPr>
        <p:spPr>
          <a:xfrm>
            <a:off x="10789920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4F09FD-7074-D3E1-67A4-802423910882}"/>
              </a:ext>
            </a:extLst>
          </p:cNvPr>
          <p:cNvSpPr txBox="1"/>
          <p:nvPr/>
        </p:nvSpPr>
        <p:spPr>
          <a:xfrm>
            <a:off x="739568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74315-F871-C74E-4F4B-6A6C224C9C43}"/>
              </a:ext>
            </a:extLst>
          </p:cNvPr>
          <p:cNvSpPr txBox="1"/>
          <p:nvPr/>
        </p:nvSpPr>
        <p:spPr>
          <a:xfrm>
            <a:off x="896540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C6E83-810E-E222-97CF-A656D64778DE}"/>
              </a:ext>
            </a:extLst>
          </p:cNvPr>
          <p:cNvSpPr txBox="1"/>
          <p:nvPr/>
        </p:nvSpPr>
        <p:spPr>
          <a:xfrm>
            <a:off x="8047671" y="4023327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7CB96C-1667-FA91-3254-A09A1613CD4F}"/>
              </a:ext>
            </a:extLst>
          </p:cNvPr>
          <p:cNvSpPr txBox="1"/>
          <p:nvPr/>
        </p:nvSpPr>
        <p:spPr>
          <a:xfrm>
            <a:off x="7344487" y="4691738"/>
            <a:ext cx="12051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B1C96F-C770-A65B-52CE-9139630136CC}"/>
              </a:ext>
            </a:extLst>
          </p:cNvPr>
          <p:cNvSpPr txBox="1"/>
          <p:nvPr/>
        </p:nvSpPr>
        <p:spPr>
          <a:xfrm>
            <a:off x="8965406" y="4709349"/>
            <a:ext cx="13913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991FCD-A65F-4A04-5D4B-1CF7E9AB7770}"/>
              </a:ext>
            </a:extLst>
          </p:cNvPr>
          <p:cNvSpPr txBox="1"/>
          <p:nvPr/>
        </p:nvSpPr>
        <p:spPr>
          <a:xfrm>
            <a:off x="10820286" y="4030575"/>
            <a:ext cx="274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C80F02-D72E-3D94-2456-1D6D908DE312}"/>
              </a:ext>
            </a:extLst>
          </p:cNvPr>
          <p:cNvCxnSpPr>
            <a:cxnSpLocks/>
          </p:cNvCxnSpPr>
          <p:nvPr/>
        </p:nvCxnSpPr>
        <p:spPr>
          <a:xfrm flipV="1">
            <a:off x="9154636" y="4487913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1C8D22-88E2-A7ED-C57B-46A6F3E688FA}"/>
              </a:ext>
            </a:extLst>
          </p:cNvPr>
          <p:cNvCxnSpPr>
            <a:cxnSpLocks/>
          </p:cNvCxnSpPr>
          <p:nvPr/>
        </p:nvCxnSpPr>
        <p:spPr>
          <a:xfrm flipV="1">
            <a:off x="7548086" y="4453762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1FA524-16CB-7857-CD57-44ADA2525F5B}"/>
              </a:ext>
            </a:extLst>
          </p:cNvPr>
          <p:cNvCxnSpPr>
            <a:cxnSpLocks/>
          </p:cNvCxnSpPr>
          <p:nvPr/>
        </p:nvCxnSpPr>
        <p:spPr>
          <a:xfrm flipV="1">
            <a:off x="7566342" y="3684534"/>
            <a:ext cx="538004" cy="3822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7D9A80-90D0-D9C2-5273-4BFBDFB01E68}"/>
              </a:ext>
            </a:extLst>
          </p:cNvPr>
          <p:cNvCxnSpPr>
            <a:cxnSpLocks/>
          </p:cNvCxnSpPr>
          <p:nvPr/>
        </p:nvCxnSpPr>
        <p:spPr>
          <a:xfrm flipV="1">
            <a:off x="8256746" y="3746444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2D28CD-3912-E55B-BD1E-0D49F9B0C8A4}"/>
              </a:ext>
            </a:extLst>
          </p:cNvPr>
          <p:cNvCxnSpPr>
            <a:cxnSpLocks/>
          </p:cNvCxnSpPr>
          <p:nvPr/>
        </p:nvCxnSpPr>
        <p:spPr>
          <a:xfrm flipH="1" flipV="1">
            <a:off x="8499475" y="3720719"/>
            <a:ext cx="618331" cy="3875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B5E54B-0302-039F-E557-FAAD6730D400}"/>
              </a:ext>
            </a:extLst>
          </p:cNvPr>
          <p:cNvCxnSpPr>
            <a:cxnSpLocks/>
          </p:cNvCxnSpPr>
          <p:nvPr/>
        </p:nvCxnSpPr>
        <p:spPr>
          <a:xfrm flipV="1">
            <a:off x="10927556" y="3720719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41F9-494B-1F26-1CDC-77374ED34AAE}"/>
              </a:ext>
            </a:extLst>
          </p:cNvPr>
          <p:cNvCxnSpPr>
            <a:cxnSpLocks/>
          </p:cNvCxnSpPr>
          <p:nvPr/>
        </p:nvCxnSpPr>
        <p:spPr>
          <a:xfrm flipV="1">
            <a:off x="9734707" y="2760745"/>
            <a:ext cx="0" cy="5507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30596-20BB-68C5-3E2F-C16CC168254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931715" y="2711450"/>
            <a:ext cx="1010605" cy="5270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521ED-3AF1-8533-4337-4B063DCA7587}"/>
              </a:ext>
            </a:extLst>
          </p:cNvPr>
          <p:cNvCxnSpPr>
            <a:cxnSpLocks/>
          </p:cNvCxnSpPr>
          <p:nvPr/>
        </p:nvCxnSpPr>
        <p:spPr>
          <a:xfrm flipV="1">
            <a:off x="8409146" y="2735312"/>
            <a:ext cx="1128554" cy="6428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38407-E9BC-DA13-975A-9D33A147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323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          → </a:t>
            </a:r>
            <a:r>
              <a:rPr lang="en-US" sz="2800" b="1" dirty="0"/>
              <a:t>S op S</a:t>
            </a:r>
            <a:br>
              <a:rPr lang="en-US" sz="2800" b="1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                    → </a:t>
            </a:r>
            <a:r>
              <a:rPr lang="en-US" sz="2800" b="1" dirty="0"/>
              <a:t>S op S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op S             → </a:t>
            </a:r>
            <a:r>
              <a:rPr lang="en-US" sz="2800" b="1" dirty="0"/>
              <a:t>num</a:t>
            </a:r>
            <a:r>
              <a:rPr lang="en-US" sz="2800" dirty="0"/>
              <a:t> op S op S</a:t>
            </a:r>
            <a:br>
              <a:rPr lang="en-US" sz="2800" dirty="0"/>
            </a:br>
            <a:r>
              <a:rPr lang="en-US" sz="2800" dirty="0"/>
              <a:t>num op </a:t>
            </a:r>
            <a:r>
              <a:rPr lang="en-US" sz="2800" b="1" dirty="0"/>
              <a:t>S</a:t>
            </a:r>
            <a:r>
              <a:rPr lang="en-US" sz="2800" dirty="0"/>
              <a:t> op S       → num op </a:t>
            </a:r>
            <a:r>
              <a:rPr lang="en-US" sz="2800" b="1" dirty="0"/>
              <a:t>num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dirty="0"/>
              <a:t>num op num op </a:t>
            </a:r>
            <a:r>
              <a:rPr lang="en-US" sz="2800" b="1" dirty="0"/>
              <a:t>S</a:t>
            </a:r>
            <a:r>
              <a:rPr lang="en-US" sz="2800" dirty="0"/>
              <a:t> → num op num op </a:t>
            </a:r>
            <a:r>
              <a:rPr lang="en-US" sz="2800" b="1" dirty="0"/>
              <a:t>var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3F9-1452-9AB8-D5DC-C67A27716AF6}"/>
              </a:ext>
            </a:extLst>
          </p:cNvPr>
          <p:cNvSpPr txBox="1"/>
          <p:nvPr/>
        </p:nvSpPr>
        <p:spPr>
          <a:xfrm>
            <a:off x="9490709" y="3223224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92ED-1A01-1DD1-0668-4468431BB401}"/>
              </a:ext>
            </a:extLst>
          </p:cNvPr>
          <p:cNvSpPr txBox="1"/>
          <p:nvPr/>
        </p:nvSpPr>
        <p:spPr>
          <a:xfrm>
            <a:off x="8104346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04FD6-8B81-E194-09B3-449E637C71AE}"/>
              </a:ext>
            </a:extLst>
          </p:cNvPr>
          <p:cNvSpPr txBox="1"/>
          <p:nvPr/>
        </p:nvSpPr>
        <p:spPr>
          <a:xfrm>
            <a:off x="10789920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4F09FD-7074-D3E1-67A4-802423910882}"/>
              </a:ext>
            </a:extLst>
          </p:cNvPr>
          <p:cNvSpPr txBox="1"/>
          <p:nvPr/>
        </p:nvSpPr>
        <p:spPr>
          <a:xfrm>
            <a:off x="739568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74315-F871-C74E-4F4B-6A6C224C9C43}"/>
              </a:ext>
            </a:extLst>
          </p:cNvPr>
          <p:cNvSpPr txBox="1"/>
          <p:nvPr/>
        </p:nvSpPr>
        <p:spPr>
          <a:xfrm>
            <a:off x="896540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C6E83-810E-E222-97CF-A656D64778DE}"/>
              </a:ext>
            </a:extLst>
          </p:cNvPr>
          <p:cNvSpPr txBox="1"/>
          <p:nvPr/>
        </p:nvSpPr>
        <p:spPr>
          <a:xfrm>
            <a:off x="8047671" y="4023327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7CB96C-1667-FA91-3254-A09A1613CD4F}"/>
              </a:ext>
            </a:extLst>
          </p:cNvPr>
          <p:cNvSpPr txBox="1"/>
          <p:nvPr/>
        </p:nvSpPr>
        <p:spPr>
          <a:xfrm>
            <a:off x="7344487" y="4691738"/>
            <a:ext cx="912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B1C96F-C770-A65B-52CE-9139630136CC}"/>
              </a:ext>
            </a:extLst>
          </p:cNvPr>
          <p:cNvSpPr txBox="1"/>
          <p:nvPr/>
        </p:nvSpPr>
        <p:spPr>
          <a:xfrm>
            <a:off x="8965406" y="4709349"/>
            <a:ext cx="9518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991FCD-A65F-4A04-5D4B-1CF7E9AB7770}"/>
              </a:ext>
            </a:extLst>
          </p:cNvPr>
          <p:cNvSpPr txBox="1"/>
          <p:nvPr/>
        </p:nvSpPr>
        <p:spPr>
          <a:xfrm>
            <a:off x="10609791" y="4030575"/>
            <a:ext cx="963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7D8D04-FAF6-2AA7-55F4-455394CC2139}"/>
              </a:ext>
            </a:extLst>
          </p:cNvPr>
          <p:cNvSpPr txBox="1"/>
          <p:nvPr/>
        </p:nvSpPr>
        <p:spPr>
          <a:xfrm>
            <a:off x="7362108" y="5418470"/>
            <a:ext cx="57702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1        +        1      *           x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8A2301-ECA5-6F29-CAB7-1923B9EA27AA}"/>
              </a:ext>
            </a:extLst>
          </p:cNvPr>
          <p:cNvCxnSpPr>
            <a:cxnSpLocks/>
          </p:cNvCxnSpPr>
          <p:nvPr/>
        </p:nvCxnSpPr>
        <p:spPr>
          <a:xfrm flipV="1">
            <a:off x="7548086" y="5134009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822308-DE5F-EA71-67DA-A2F5F1329D9D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8366758" y="4546547"/>
            <a:ext cx="1" cy="9446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942091-3A49-CAB5-6C92-7F4F33FAC8A8}"/>
              </a:ext>
            </a:extLst>
          </p:cNvPr>
          <p:cNvCxnSpPr>
            <a:cxnSpLocks/>
          </p:cNvCxnSpPr>
          <p:nvPr/>
        </p:nvCxnSpPr>
        <p:spPr>
          <a:xfrm flipV="1">
            <a:off x="9192736" y="5154663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DD86DB-A198-9A1C-A2F9-5B1B55005D8A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9809797" y="3746444"/>
            <a:ext cx="46514" cy="175426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51E2AC-1C30-02CB-349D-EF3150B02599}"/>
              </a:ext>
            </a:extLst>
          </p:cNvPr>
          <p:cNvCxnSpPr>
            <a:cxnSpLocks/>
          </p:cNvCxnSpPr>
          <p:nvPr/>
        </p:nvCxnSpPr>
        <p:spPr>
          <a:xfrm flipV="1">
            <a:off x="10942320" y="4526824"/>
            <a:ext cx="0" cy="9738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C80F02-D72E-3D94-2456-1D6D908DE312}"/>
              </a:ext>
            </a:extLst>
          </p:cNvPr>
          <p:cNvCxnSpPr>
            <a:cxnSpLocks/>
          </p:cNvCxnSpPr>
          <p:nvPr/>
        </p:nvCxnSpPr>
        <p:spPr>
          <a:xfrm flipV="1">
            <a:off x="9154636" y="4487913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1C8D22-88E2-A7ED-C57B-46A6F3E688FA}"/>
              </a:ext>
            </a:extLst>
          </p:cNvPr>
          <p:cNvCxnSpPr>
            <a:cxnSpLocks/>
          </p:cNvCxnSpPr>
          <p:nvPr/>
        </p:nvCxnSpPr>
        <p:spPr>
          <a:xfrm flipV="1">
            <a:off x="7548086" y="4453762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1FA524-16CB-7857-CD57-44ADA2525F5B}"/>
              </a:ext>
            </a:extLst>
          </p:cNvPr>
          <p:cNvCxnSpPr>
            <a:cxnSpLocks/>
          </p:cNvCxnSpPr>
          <p:nvPr/>
        </p:nvCxnSpPr>
        <p:spPr>
          <a:xfrm flipV="1">
            <a:off x="7566342" y="3684534"/>
            <a:ext cx="538004" cy="3822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7D9A80-90D0-D9C2-5273-4BFBDFB01E68}"/>
              </a:ext>
            </a:extLst>
          </p:cNvPr>
          <p:cNvCxnSpPr>
            <a:cxnSpLocks/>
          </p:cNvCxnSpPr>
          <p:nvPr/>
        </p:nvCxnSpPr>
        <p:spPr>
          <a:xfrm flipV="1">
            <a:off x="8256746" y="3746444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2D28CD-3912-E55B-BD1E-0D49F9B0C8A4}"/>
              </a:ext>
            </a:extLst>
          </p:cNvPr>
          <p:cNvCxnSpPr>
            <a:cxnSpLocks/>
          </p:cNvCxnSpPr>
          <p:nvPr/>
        </p:nvCxnSpPr>
        <p:spPr>
          <a:xfrm flipH="1" flipV="1">
            <a:off x="8499475" y="3720719"/>
            <a:ext cx="618331" cy="3875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B5E54B-0302-039F-E557-FAAD6730D400}"/>
              </a:ext>
            </a:extLst>
          </p:cNvPr>
          <p:cNvCxnSpPr>
            <a:cxnSpLocks/>
          </p:cNvCxnSpPr>
          <p:nvPr/>
        </p:nvCxnSpPr>
        <p:spPr>
          <a:xfrm flipV="1">
            <a:off x="10927556" y="3720719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41F9-494B-1F26-1CDC-77374ED34AAE}"/>
              </a:ext>
            </a:extLst>
          </p:cNvPr>
          <p:cNvCxnSpPr>
            <a:cxnSpLocks/>
          </p:cNvCxnSpPr>
          <p:nvPr/>
        </p:nvCxnSpPr>
        <p:spPr>
          <a:xfrm flipV="1">
            <a:off x="9734707" y="2760745"/>
            <a:ext cx="0" cy="5507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30596-20BB-68C5-3E2F-C16CC168254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931715" y="2711450"/>
            <a:ext cx="1010605" cy="5270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521ED-3AF1-8533-4337-4B063DCA7587}"/>
              </a:ext>
            </a:extLst>
          </p:cNvPr>
          <p:cNvCxnSpPr>
            <a:cxnSpLocks/>
          </p:cNvCxnSpPr>
          <p:nvPr/>
        </p:nvCxnSpPr>
        <p:spPr>
          <a:xfrm flipV="1">
            <a:off x="8409146" y="2735312"/>
            <a:ext cx="1128554" cy="6428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E0E96-272D-5F4E-B5F4-3F45AFF1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822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2BFE6C-1E44-3363-0970-903FB2E50544}"/>
              </a:ext>
            </a:extLst>
          </p:cNvPr>
          <p:cNvSpPr/>
          <p:nvPr/>
        </p:nvSpPr>
        <p:spPr>
          <a:xfrm>
            <a:off x="3998770" y="545382"/>
            <a:ext cx="4493742" cy="1099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000000"/>
                </a:highlight>
              </a:rPr>
              <a:t>PROBLEM:  String has 2 different derivations, 2 trees, 2 diff. meanings! </a:t>
            </a:r>
            <a:br>
              <a:rPr lang="en-US" dirty="0">
                <a:highlight>
                  <a:srgbClr val="000000"/>
                </a:highlight>
              </a:rPr>
            </a:br>
            <a:r>
              <a:rPr lang="en-US" dirty="0">
                <a:highlight>
                  <a:srgbClr val="000000"/>
                </a:highlight>
              </a:rPr>
              <a:t>-&gt; Ambiguous grammar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CEFE7-898F-70C7-E861-36AFB0A0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5F4906-AC7B-FA7C-3DC1-6C9DD51310A0}"/>
              </a:ext>
            </a:extLst>
          </p:cNvPr>
          <p:cNvSpPr txBox="1"/>
          <p:nvPr/>
        </p:nvSpPr>
        <p:spPr>
          <a:xfrm>
            <a:off x="509854" y="4625516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</a:t>
            </a:r>
            <a:r>
              <a:rPr lang="en-US" sz="2000" dirty="0"/>
              <a:t>                              → </a:t>
            </a:r>
            <a:r>
              <a:rPr lang="en-US" sz="2000" b="1" dirty="0"/>
              <a:t>S op S</a:t>
            </a:r>
            <a:br>
              <a:rPr lang="en-US" sz="2000" b="1" dirty="0"/>
            </a:br>
            <a:r>
              <a:rPr lang="en-US" sz="2000" dirty="0" err="1"/>
              <a:t>S</a:t>
            </a:r>
            <a:r>
              <a:rPr lang="en-US" sz="2000" b="1" dirty="0"/>
              <a:t> </a:t>
            </a:r>
            <a:r>
              <a:rPr lang="en-US" sz="2000" dirty="0"/>
              <a:t>op </a:t>
            </a:r>
            <a:r>
              <a:rPr lang="en-US" sz="2000" b="1" dirty="0"/>
              <a:t>S</a:t>
            </a:r>
            <a:r>
              <a:rPr lang="en-US" sz="2000" dirty="0"/>
              <a:t>                     → S op </a:t>
            </a:r>
            <a:r>
              <a:rPr lang="en-US" sz="2000" b="1" dirty="0"/>
              <a:t>S op S</a:t>
            </a:r>
            <a:br>
              <a:rPr lang="en-US" sz="2000" dirty="0"/>
            </a:br>
            <a:r>
              <a:rPr lang="en-US" sz="2000" b="1" dirty="0" err="1"/>
              <a:t>S</a:t>
            </a:r>
            <a:r>
              <a:rPr lang="en-US" sz="2000" b="1" dirty="0"/>
              <a:t> </a:t>
            </a:r>
            <a:r>
              <a:rPr lang="en-US" sz="2000" dirty="0"/>
              <a:t>op S op S             → </a:t>
            </a:r>
            <a:r>
              <a:rPr lang="en-US" sz="2000" b="1" dirty="0"/>
              <a:t>num</a:t>
            </a:r>
            <a:r>
              <a:rPr lang="en-US" sz="2000" dirty="0"/>
              <a:t> op S op S</a:t>
            </a:r>
            <a:br>
              <a:rPr lang="en-US" sz="2000" dirty="0"/>
            </a:br>
            <a:r>
              <a:rPr lang="en-US" sz="2000" dirty="0"/>
              <a:t>num op </a:t>
            </a:r>
            <a:r>
              <a:rPr lang="en-US" sz="2000" b="1" dirty="0"/>
              <a:t>S</a:t>
            </a:r>
            <a:r>
              <a:rPr lang="en-US" sz="2000" dirty="0"/>
              <a:t> op S       → num op </a:t>
            </a:r>
            <a:r>
              <a:rPr lang="en-US" sz="2000" b="1" dirty="0"/>
              <a:t>num</a:t>
            </a:r>
            <a:r>
              <a:rPr lang="en-US" sz="2000" dirty="0"/>
              <a:t> op S</a:t>
            </a:r>
            <a:br>
              <a:rPr lang="en-US" sz="2000" dirty="0"/>
            </a:br>
            <a:r>
              <a:rPr lang="en-US" sz="2000" dirty="0"/>
              <a:t>num op num op </a:t>
            </a:r>
            <a:r>
              <a:rPr lang="en-US" sz="2000" b="1" dirty="0"/>
              <a:t>S</a:t>
            </a:r>
            <a:r>
              <a:rPr lang="en-US" sz="2000" dirty="0"/>
              <a:t> → num op num op </a:t>
            </a:r>
            <a:r>
              <a:rPr lang="en-US" sz="2000" b="1" dirty="0"/>
              <a:t>var</a:t>
            </a:r>
            <a:br>
              <a:rPr lang="en-US" sz="2000" b="1" dirty="0"/>
            </a:b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9BDA08-CD81-0581-ACD0-2CFC249DD6A9}"/>
              </a:ext>
            </a:extLst>
          </p:cNvPr>
          <p:cNvSpPr txBox="1"/>
          <p:nvPr/>
        </p:nvSpPr>
        <p:spPr>
          <a:xfrm>
            <a:off x="8446971" y="2494706"/>
            <a:ext cx="30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689CFB-8BB9-2EEC-FF72-E8DD239C2AA1}"/>
              </a:ext>
            </a:extLst>
          </p:cNvPr>
          <p:cNvSpPr txBox="1"/>
          <p:nvPr/>
        </p:nvSpPr>
        <p:spPr>
          <a:xfrm>
            <a:off x="6260094" y="6015950"/>
            <a:ext cx="57702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1            +       1           *           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307C46-52D6-190F-4635-ABB2758EE039}"/>
              </a:ext>
            </a:extLst>
          </p:cNvPr>
          <p:cNvSpPr txBox="1"/>
          <p:nvPr/>
        </p:nvSpPr>
        <p:spPr>
          <a:xfrm>
            <a:off x="7031734" y="4760798"/>
            <a:ext cx="638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157483-5F0D-4B38-5EE9-9D5AE26B4BA3}"/>
              </a:ext>
            </a:extLst>
          </p:cNvPr>
          <p:cNvSpPr txBox="1"/>
          <p:nvPr/>
        </p:nvSpPr>
        <p:spPr>
          <a:xfrm>
            <a:off x="8335278" y="4748220"/>
            <a:ext cx="30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9D7B85-F956-B6D0-3622-32DC6B65FDC5}"/>
              </a:ext>
            </a:extLst>
          </p:cNvPr>
          <p:cNvSpPr txBox="1"/>
          <p:nvPr/>
        </p:nvSpPr>
        <p:spPr>
          <a:xfrm>
            <a:off x="6282671" y="4786802"/>
            <a:ext cx="30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5264A0-97A9-4762-67D3-A0CC0F398098}"/>
              </a:ext>
            </a:extLst>
          </p:cNvPr>
          <p:cNvSpPr txBox="1"/>
          <p:nvPr/>
        </p:nvSpPr>
        <p:spPr>
          <a:xfrm>
            <a:off x="7575558" y="5162528"/>
            <a:ext cx="30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3417BE-E67D-0093-5D1A-AA7015734747}"/>
              </a:ext>
            </a:extLst>
          </p:cNvPr>
          <p:cNvSpPr txBox="1"/>
          <p:nvPr/>
        </p:nvSpPr>
        <p:spPr>
          <a:xfrm>
            <a:off x="9145217" y="5197590"/>
            <a:ext cx="30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7F346E-6116-22D8-89E2-A8AC6E69718F}"/>
              </a:ext>
            </a:extLst>
          </p:cNvPr>
          <p:cNvSpPr txBox="1"/>
          <p:nvPr/>
        </p:nvSpPr>
        <p:spPr>
          <a:xfrm>
            <a:off x="8271331" y="5160506"/>
            <a:ext cx="638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op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1C86E5-9F1B-9F25-0E15-34B8B5B23E4C}"/>
              </a:ext>
            </a:extLst>
          </p:cNvPr>
          <p:cNvSpPr txBox="1"/>
          <p:nvPr/>
        </p:nvSpPr>
        <p:spPr>
          <a:xfrm>
            <a:off x="9056437" y="5606770"/>
            <a:ext cx="9122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var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080F64-D9F6-AEA5-0BB7-3D1018813F23}"/>
              </a:ext>
            </a:extLst>
          </p:cNvPr>
          <p:cNvSpPr txBox="1"/>
          <p:nvPr/>
        </p:nvSpPr>
        <p:spPr>
          <a:xfrm>
            <a:off x="6133244" y="5598392"/>
            <a:ext cx="95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num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BEFF16-7BF7-BC65-7467-266DFDE7FA2A}"/>
              </a:ext>
            </a:extLst>
          </p:cNvPr>
          <p:cNvSpPr txBox="1"/>
          <p:nvPr/>
        </p:nvSpPr>
        <p:spPr>
          <a:xfrm>
            <a:off x="7441321" y="5594427"/>
            <a:ext cx="963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num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0F7F6B4-F49F-679A-C923-6EC9E782ACF6}"/>
              </a:ext>
            </a:extLst>
          </p:cNvPr>
          <p:cNvCxnSpPr>
            <a:cxnSpLocks/>
          </p:cNvCxnSpPr>
          <p:nvPr/>
        </p:nvCxnSpPr>
        <p:spPr>
          <a:xfrm flipV="1">
            <a:off x="7748058" y="5928127"/>
            <a:ext cx="0" cy="16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B4D5D27-93D9-244D-741D-6C228545BA0F}"/>
              </a:ext>
            </a:extLst>
          </p:cNvPr>
          <p:cNvCxnSpPr>
            <a:cxnSpLocks/>
          </p:cNvCxnSpPr>
          <p:nvPr/>
        </p:nvCxnSpPr>
        <p:spPr>
          <a:xfrm flipV="1">
            <a:off x="8487119" y="5524902"/>
            <a:ext cx="1488" cy="5758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225ADC6-9981-3D6B-A68A-411BE2991E8E}"/>
              </a:ext>
            </a:extLst>
          </p:cNvPr>
          <p:cNvCxnSpPr>
            <a:cxnSpLocks/>
          </p:cNvCxnSpPr>
          <p:nvPr/>
        </p:nvCxnSpPr>
        <p:spPr>
          <a:xfrm flipV="1">
            <a:off x="9295077" y="5937652"/>
            <a:ext cx="0" cy="15359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7F1EDCF-E185-4A08-3F4C-BD592E81BBEA}"/>
              </a:ext>
            </a:extLst>
          </p:cNvPr>
          <p:cNvCxnSpPr>
            <a:cxnSpLocks/>
          </p:cNvCxnSpPr>
          <p:nvPr/>
        </p:nvCxnSpPr>
        <p:spPr>
          <a:xfrm flipV="1">
            <a:off x="7236527" y="5133057"/>
            <a:ext cx="0" cy="93159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EDD5A1A-06AE-277D-55C1-83DC2434662B}"/>
              </a:ext>
            </a:extLst>
          </p:cNvPr>
          <p:cNvCxnSpPr>
            <a:cxnSpLocks/>
          </p:cNvCxnSpPr>
          <p:nvPr/>
        </p:nvCxnSpPr>
        <p:spPr>
          <a:xfrm flipV="1">
            <a:off x="6416449" y="5928127"/>
            <a:ext cx="0" cy="16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78D573E-07B4-811C-2696-51EB6342AC42}"/>
              </a:ext>
            </a:extLst>
          </p:cNvPr>
          <p:cNvCxnSpPr>
            <a:cxnSpLocks/>
          </p:cNvCxnSpPr>
          <p:nvPr/>
        </p:nvCxnSpPr>
        <p:spPr>
          <a:xfrm flipV="1">
            <a:off x="9295077" y="5524902"/>
            <a:ext cx="0" cy="19772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500163D-09BF-1CCD-5251-4BA06979E2E0}"/>
              </a:ext>
            </a:extLst>
          </p:cNvPr>
          <p:cNvCxnSpPr>
            <a:cxnSpLocks/>
          </p:cNvCxnSpPr>
          <p:nvPr/>
        </p:nvCxnSpPr>
        <p:spPr>
          <a:xfrm flipV="1">
            <a:off x="7718204" y="5496892"/>
            <a:ext cx="0" cy="20392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C266D4F-700A-631F-B779-30A78A5BD4B3}"/>
              </a:ext>
            </a:extLst>
          </p:cNvPr>
          <p:cNvCxnSpPr>
            <a:cxnSpLocks/>
          </p:cNvCxnSpPr>
          <p:nvPr/>
        </p:nvCxnSpPr>
        <p:spPr>
          <a:xfrm flipV="1">
            <a:off x="7778183" y="5053293"/>
            <a:ext cx="286550" cy="15717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2910CF4-EA44-0E38-3C4F-3B269861A93F}"/>
              </a:ext>
            </a:extLst>
          </p:cNvPr>
          <p:cNvCxnSpPr>
            <a:cxnSpLocks/>
          </p:cNvCxnSpPr>
          <p:nvPr/>
        </p:nvCxnSpPr>
        <p:spPr>
          <a:xfrm flipV="1">
            <a:off x="8487119" y="5076481"/>
            <a:ext cx="0" cy="22086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8D08547-7B52-FDAB-8EEF-6C44690B2965}"/>
              </a:ext>
            </a:extLst>
          </p:cNvPr>
          <p:cNvCxnSpPr>
            <a:cxnSpLocks/>
          </p:cNvCxnSpPr>
          <p:nvPr/>
        </p:nvCxnSpPr>
        <p:spPr>
          <a:xfrm flipH="1" flipV="1">
            <a:off x="8925632" y="5086033"/>
            <a:ext cx="393328" cy="18238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8E64434-B310-4A4A-6AD2-4F04601F1F9C}"/>
              </a:ext>
            </a:extLst>
          </p:cNvPr>
          <p:cNvCxnSpPr>
            <a:cxnSpLocks/>
          </p:cNvCxnSpPr>
          <p:nvPr/>
        </p:nvCxnSpPr>
        <p:spPr>
          <a:xfrm flipV="1">
            <a:off x="6435071" y="5133057"/>
            <a:ext cx="0" cy="57354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B5AB4B2-3B8C-0385-A48D-E2A358AA64AF}"/>
              </a:ext>
            </a:extLst>
          </p:cNvPr>
          <p:cNvCxnSpPr>
            <a:cxnSpLocks/>
          </p:cNvCxnSpPr>
          <p:nvPr/>
        </p:nvCxnSpPr>
        <p:spPr>
          <a:xfrm flipV="1">
            <a:off x="7237721" y="4748220"/>
            <a:ext cx="0" cy="12343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43EF528-4AB3-D5DF-10D0-E2129C11AD46}"/>
              </a:ext>
            </a:extLst>
          </p:cNvPr>
          <p:cNvCxnSpPr>
            <a:cxnSpLocks/>
          </p:cNvCxnSpPr>
          <p:nvPr/>
        </p:nvCxnSpPr>
        <p:spPr>
          <a:xfrm flipH="1" flipV="1">
            <a:off x="7861401" y="4732947"/>
            <a:ext cx="526636" cy="11867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ABF0E0E-7D1C-ACCE-47C6-C9F594015BD6}"/>
              </a:ext>
            </a:extLst>
          </p:cNvPr>
          <p:cNvCxnSpPr>
            <a:cxnSpLocks/>
          </p:cNvCxnSpPr>
          <p:nvPr/>
        </p:nvCxnSpPr>
        <p:spPr>
          <a:xfrm flipV="1">
            <a:off x="6396475" y="4659635"/>
            <a:ext cx="658635" cy="18949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BA504C7-9EDA-34D2-7DCA-E235A10D924C}"/>
              </a:ext>
            </a:extLst>
          </p:cNvPr>
          <p:cNvSpPr txBox="1"/>
          <p:nvPr/>
        </p:nvSpPr>
        <p:spPr>
          <a:xfrm>
            <a:off x="509854" y="2792148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</a:t>
            </a:r>
            <a:r>
              <a:rPr lang="en-US" sz="2000" dirty="0"/>
              <a:t>                              → </a:t>
            </a:r>
            <a:r>
              <a:rPr lang="en-US" sz="2000" b="1" dirty="0"/>
              <a:t>S op S</a:t>
            </a:r>
            <a:br>
              <a:rPr lang="en-US" sz="2000" b="1" dirty="0"/>
            </a:br>
            <a:r>
              <a:rPr lang="en-US" sz="2000" b="1" dirty="0" err="1"/>
              <a:t>S</a:t>
            </a:r>
            <a:r>
              <a:rPr lang="en-US" sz="2000" b="1" dirty="0"/>
              <a:t> </a:t>
            </a:r>
            <a:r>
              <a:rPr lang="en-US" sz="2000" dirty="0"/>
              <a:t>op S                     → </a:t>
            </a:r>
            <a:r>
              <a:rPr lang="en-US" sz="2000" b="1" dirty="0"/>
              <a:t>S op S</a:t>
            </a:r>
            <a:r>
              <a:rPr lang="en-US" sz="2000" dirty="0"/>
              <a:t> op S</a:t>
            </a:r>
            <a:br>
              <a:rPr lang="en-US" sz="2000" b="1" dirty="0"/>
            </a:br>
            <a:r>
              <a:rPr lang="en-US" sz="2000" b="1" dirty="0" err="1"/>
              <a:t>S</a:t>
            </a:r>
            <a:r>
              <a:rPr lang="en-US" sz="2000" b="1" dirty="0"/>
              <a:t> </a:t>
            </a:r>
            <a:r>
              <a:rPr lang="en-US" sz="2000" dirty="0"/>
              <a:t>op S op S             → </a:t>
            </a:r>
            <a:r>
              <a:rPr lang="en-US" sz="2000" b="1" dirty="0"/>
              <a:t>num</a:t>
            </a:r>
            <a:r>
              <a:rPr lang="en-US" sz="2000" dirty="0"/>
              <a:t> op S op S</a:t>
            </a:r>
            <a:br>
              <a:rPr lang="en-US" sz="2000" dirty="0"/>
            </a:br>
            <a:r>
              <a:rPr lang="en-US" sz="2000" dirty="0"/>
              <a:t>num op </a:t>
            </a:r>
            <a:r>
              <a:rPr lang="en-US" sz="2000" b="1" dirty="0"/>
              <a:t>S</a:t>
            </a:r>
            <a:r>
              <a:rPr lang="en-US" sz="2000" dirty="0"/>
              <a:t> op S       → num op </a:t>
            </a:r>
            <a:r>
              <a:rPr lang="en-US" sz="2000" b="1" dirty="0"/>
              <a:t>num</a:t>
            </a:r>
            <a:r>
              <a:rPr lang="en-US" sz="2000" dirty="0"/>
              <a:t> op S</a:t>
            </a:r>
            <a:br>
              <a:rPr lang="en-US" sz="2000" dirty="0"/>
            </a:br>
            <a:r>
              <a:rPr lang="en-US" sz="2000" dirty="0"/>
              <a:t>num op num op </a:t>
            </a:r>
            <a:r>
              <a:rPr lang="en-US" sz="2000" b="1" dirty="0"/>
              <a:t>S</a:t>
            </a:r>
            <a:r>
              <a:rPr lang="en-US" sz="2000" dirty="0"/>
              <a:t> → num op num op </a:t>
            </a:r>
            <a:r>
              <a:rPr lang="en-US" sz="2000" b="1" dirty="0"/>
              <a:t>var</a:t>
            </a:r>
            <a:br>
              <a:rPr lang="en-US" sz="2000" b="1" dirty="0"/>
            </a:br>
            <a:endParaRPr lang="en-US" sz="2000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8FFA2D0-9E0F-BE04-39AC-16C5A93F15DE}"/>
              </a:ext>
            </a:extLst>
          </p:cNvPr>
          <p:cNvGrpSpPr/>
          <p:nvPr/>
        </p:nvGrpSpPr>
        <p:grpSpPr>
          <a:xfrm>
            <a:off x="6096000" y="2894816"/>
            <a:ext cx="3974798" cy="1372588"/>
            <a:chOff x="6709261" y="4184857"/>
            <a:chExt cx="3974798" cy="1372588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BB478D8-6954-F6AD-3BAF-E657970B0B88}"/>
                </a:ext>
              </a:extLst>
            </p:cNvPr>
            <p:cNvSpPr txBox="1"/>
            <p:nvPr/>
          </p:nvSpPr>
          <p:spPr>
            <a:xfrm>
              <a:off x="9054734" y="4189620"/>
              <a:ext cx="6381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op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575EBDA-C6A2-8B89-EDBA-9BC16D2155AC}"/>
                </a:ext>
              </a:extLst>
            </p:cNvPr>
            <p:cNvSpPr txBox="1"/>
            <p:nvPr/>
          </p:nvSpPr>
          <p:spPr>
            <a:xfrm>
              <a:off x="7668371" y="4204893"/>
              <a:ext cx="3048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S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2D92F6A-ED58-0F7F-3448-9627A4D11CA1}"/>
                </a:ext>
              </a:extLst>
            </p:cNvPr>
            <p:cNvSpPr txBox="1"/>
            <p:nvPr/>
          </p:nvSpPr>
          <p:spPr>
            <a:xfrm>
              <a:off x="9791532" y="4243475"/>
              <a:ext cx="3048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S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57BFC5D-8953-789E-7C75-954BDB21482E}"/>
                </a:ext>
              </a:extLst>
            </p:cNvPr>
            <p:cNvSpPr txBox="1"/>
            <p:nvPr/>
          </p:nvSpPr>
          <p:spPr>
            <a:xfrm>
              <a:off x="6842784" y="4620920"/>
              <a:ext cx="3048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S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80392E5-884C-4866-1404-A884ACB71E8B}"/>
                </a:ext>
              </a:extLst>
            </p:cNvPr>
            <p:cNvSpPr txBox="1"/>
            <p:nvPr/>
          </p:nvSpPr>
          <p:spPr>
            <a:xfrm>
              <a:off x="8478310" y="4654263"/>
              <a:ext cx="3048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S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3761051-69D8-4501-2ACA-DA346C8F1D16}"/>
                </a:ext>
              </a:extLst>
            </p:cNvPr>
            <p:cNvSpPr txBox="1"/>
            <p:nvPr/>
          </p:nvSpPr>
          <p:spPr>
            <a:xfrm>
              <a:off x="7604424" y="4617179"/>
              <a:ext cx="6381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op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D2D2566-E3FB-E059-31E6-D61BD3696CCD}"/>
                </a:ext>
              </a:extLst>
            </p:cNvPr>
            <p:cNvSpPr txBox="1"/>
            <p:nvPr/>
          </p:nvSpPr>
          <p:spPr>
            <a:xfrm>
              <a:off x="6709261" y="5048807"/>
              <a:ext cx="91225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num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C9B6C2A-1F14-8B42-7214-9A34C02311D7}"/>
                </a:ext>
              </a:extLst>
            </p:cNvPr>
            <p:cNvSpPr txBox="1"/>
            <p:nvPr/>
          </p:nvSpPr>
          <p:spPr>
            <a:xfrm>
              <a:off x="8331465" y="5055065"/>
              <a:ext cx="95186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num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A5541DB-825D-2F75-A5CC-3A32C9970777}"/>
                </a:ext>
              </a:extLst>
            </p:cNvPr>
            <p:cNvSpPr txBox="1"/>
            <p:nvPr/>
          </p:nvSpPr>
          <p:spPr>
            <a:xfrm>
              <a:off x="9720764" y="5032015"/>
              <a:ext cx="9632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var</a:t>
              </a:r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F16E457-6306-58A9-6051-5BF2B9D73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5426" y="5394325"/>
              <a:ext cx="0" cy="16312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E7A56D7-3ECA-2020-77F3-91261A5BCB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0212" y="4981575"/>
              <a:ext cx="1488" cy="57587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68F4286-DCE8-C193-A3DE-95A7E5F6DA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8170" y="5394325"/>
              <a:ext cx="0" cy="15359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B31EFA5-671D-94E6-5D35-0C498A6D6B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579" y="4542706"/>
              <a:ext cx="662" cy="978619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FA57910-28B5-3301-58C7-8A35883655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25310" y="5384800"/>
              <a:ext cx="0" cy="16312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751146A-3E6F-805A-4FDC-24BC8925BE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8170" y="4981575"/>
              <a:ext cx="0" cy="197722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92267869-8DFD-B8AC-4A88-715E0E81D4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5426" y="4959350"/>
              <a:ext cx="0" cy="20392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E16C741-07B9-D275-60C6-280F9A0E6D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6263" y="4509966"/>
              <a:ext cx="441563" cy="186192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F7654D1-A135-1969-3C40-4C9F344BC6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0212" y="4533154"/>
              <a:ext cx="0" cy="22086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6632BE4-C3B2-CC3F-C29D-AB83A90E73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725" y="4542706"/>
              <a:ext cx="393328" cy="182386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8BF642D-C251-7DEE-C5A2-7E5AAAB30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3932" y="4589730"/>
              <a:ext cx="0" cy="57354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BB01B7D-C31E-13BF-B1BE-341A6184D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0861" y="4184857"/>
              <a:ext cx="0" cy="12343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94C2783-258F-87A4-3DAA-4F70CAC27817}"/>
                </a:ext>
              </a:extLst>
            </p:cNvPr>
            <p:cNvCxnSpPr>
              <a:cxnSpLocks/>
              <a:endCxn id="126" idx="0"/>
            </p:cNvCxnSpPr>
            <p:nvPr/>
          </p:nvCxnSpPr>
          <p:spPr>
            <a:xfrm flipH="1" flipV="1">
              <a:off x="9373822" y="4189620"/>
              <a:ext cx="526636" cy="11867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A034D5A-EA5F-8895-7EF8-3C0C760905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3171" y="4184857"/>
              <a:ext cx="1054359" cy="159739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BE072C14-EF3E-A5F7-281A-71B0FFDB5098}"/>
              </a:ext>
            </a:extLst>
          </p:cNvPr>
          <p:cNvSpPr txBox="1"/>
          <p:nvPr/>
        </p:nvSpPr>
        <p:spPr>
          <a:xfrm>
            <a:off x="7077252" y="4385785"/>
            <a:ext cx="30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0F4C786-ECD5-C0A9-3CC0-F251B4A48A71}"/>
              </a:ext>
            </a:extLst>
          </p:cNvPr>
          <p:cNvSpPr txBox="1"/>
          <p:nvPr/>
        </p:nvSpPr>
        <p:spPr>
          <a:xfrm>
            <a:off x="6237173" y="4140514"/>
            <a:ext cx="57702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1            +            1        *          x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02250B8-7B5C-B358-82CF-5F3304D93D01}"/>
              </a:ext>
            </a:extLst>
          </p:cNvPr>
          <p:cNvSpPr txBox="1"/>
          <p:nvPr/>
        </p:nvSpPr>
        <p:spPr>
          <a:xfrm>
            <a:off x="3953213" y="1778335"/>
            <a:ext cx="4857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Is it (1 + 1) * x or 1 + (1 * x)?</a:t>
            </a:r>
          </a:p>
        </p:txBody>
      </p:sp>
    </p:spTree>
    <p:extLst>
      <p:ext uri="{BB962C8B-B14F-4D97-AF65-F5344CB8AC3E}">
        <p14:creationId xmlns:p14="http://schemas.microsoft.com/office/powerpoint/2010/main" val="14228802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0102-1C1E-228E-3B16-F5B3B704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02F80-6635-25C1-46D0-53976557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Precedence ambiguity is when there are </a:t>
            </a:r>
            <a:r>
              <a:rPr lang="en-US" b="1" dirty="0"/>
              <a:t>two different operators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(like + and *) and you don’t know which one comes first</a:t>
            </a:r>
          </a:p>
          <a:p>
            <a:r>
              <a:rPr lang="en-US" b="1" dirty="0"/>
              <a:t>Example:</a:t>
            </a:r>
            <a:r>
              <a:rPr lang="en-US" dirty="0"/>
              <a:t>  “1 + 1 * x” could be either</a:t>
            </a:r>
          </a:p>
          <a:p>
            <a:pPr lvl="1"/>
            <a:r>
              <a:rPr lang="en-US" dirty="0"/>
              <a:t>(1 + 1) * x = 2*x + 0</a:t>
            </a:r>
          </a:p>
          <a:p>
            <a:pPr lvl="1"/>
            <a:r>
              <a:rPr lang="en-US" dirty="0"/>
              <a:t>1 + (1 * x) = 1*x + 1</a:t>
            </a:r>
            <a:br>
              <a:rPr lang="en-US" dirty="0"/>
            </a:br>
            <a:r>
              <a:rPr lang="en-US" dirty="0"/>
              <a:t>Different polynomials, different meanings (semantics)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A15DD-FE97-CDDA-8271-4592311A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392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0102-1C1E-228E-3B16-F5B3B704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Precedence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02F80-6635-25C1-46D0-53976557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Idea:</a:t>
            </a:r>
            <a:r>
              <a:rPr lang="en-US" dirty="0"/>
              <a:t> Insert new variable symbol. Force * to be tighter than +</a:t>
            </a:r>
          </a:p>
          <a:p>
            <a:r>
              <a:rPr lang="en-US" dirty="0"/>
              <a:t>S   → S + S | E1</a:t>
            </a:r>
            <a:br>
              <a:rPr lang="en-US" dirty="0"/>
            </a:br>
            <a:r>
              <a:rPr lang="en-US" dirty="0"/>
              <a:t>E1 → E1 * E1 | num | var | (S)</a:t>
            </a:r>
          </a:p>
          <a:p>
            <a:r>
              <a:rPr lang="en-US" dirty="0"/>
              <a:t>This rules out (1 + 1)*x. Why? (1+1)*x needs * to appear first in </a:t>
            </a:r>
            <a:r>
              <a:rPr lang="en-US" dirty="0" err="1"/>
              <a:t>deriv</a:t>
            </a:r>
            <a:br>
              <a:rPr lang="en-US" dirty="0"/>
            </a:br>
            <a:r>
              <a:rPr lang="en-US" b="1" dirty="0"/>
              <a:t>S</a:t>
            </a:r>
            <a:r>
              <a:rPr lang="en-US" dirty="0"/>
              <a:t> →</a:t>
            </a:r>
            <a:r>
              <a:rPr lang="en-US" b="1" dirty="0"/>
              <a:t> E1</a:t>
            </a:r>
            <a:br>
              <a:rPr lang="en-US" b="1" dirty="0"/>
            </a:br>
            <a:r>
              <a:rPr lang="en-US" b="1" dirty="0" err="1"/>
              <a:t>E1</a:t>
            </a:r>
            <a:r>
              <a:rPr lang="en-US" b="1" dirty="0"/>
              <a:t> </a:t>
            </a:r>
            <a:r>
              <a:rPr lang="en-US" dirty="0"/>
              <a:t>→ </a:t>
            </a:r>
            <a:r>
              <a:rPr lang="en-US" b="1" dirty="0"/>
              <a:t>E1 * E1</a:t>
            </a:r>
            <a:br>
              <a:rPr lang="en-US" b="1" dirty="0"/>
            </a:br>
            <a:r>
              <a:rPr lang="en-US" dirty="0" err="1"/>
              <a:t>E1</a:t>
            </a:r>
            <a:r>
              <a:rPr lang="en-US" dirty="0"/>
              <a:t> * </a:t>
            </a:r>
            <a:r>
              <a:rPr lang="en-US" b="1" dirty="0"/>
              <a:t>E1 </a:t>
            </a:r>
            <a:r>
              <a:rPr lang="en-US" dirty="0"/>
              <a:t>→ E1 * var</a:t>
            </a:r>
            <a:br>
              <a:rPr lang="en-US" dirty="0"/>
            </a:br>
            <a:r>
              <a:rPr lang="en-US" b="1" dirty="0"/>
              <a:t>E1 </a:t>
            </a:r>
            <a:r>
              <a:rPr lang="en-US" dirty="0"/>
              <a:t>* var → ??? (can’t change E1 into + without explicit </a:t>
            </a:r>
            <a:r>
              <a:rPr lang="en-US" dirty="0" err="1"/>
              <a:t>parens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Parens</a:t>
            </a:r>
            <a:r>
              <a:rPr lang="en-US" dirty="0"/>
              <a:t> reset symbol to S so all ops can be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A48D7-4669-8975-F66B-634C2D29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07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F1AE-E509-E32F-5D09-C05A4DE00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BB41E-2484-E047-D184-B812376FC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Associativity ambiguity is when the </a:t>
            </a:r>
            <a:r>
              <a:rPr lang="en-US" b="1" dirty="0"/>
              <a:t>same operator</a:t>
            </a:r>
            <a:r>
              <a:rPr lang="en-US" dirty="0"/>
              <a:t> appears twice and we don’t know the order, but it matters. Such as subtraction</a:t>
            </a:r>
            <a:br>
              <a:rPr lang="en-US" dirty="0"/>
            </a:br>
            <a:r>
              <a:rPr lang="en-US" dirty="0"/>
              <a:t>Consider polynomials with subtraction:</a:t>
            </a:r>
            <a:br>
              <a:rPr lang="en-US" dirty="0"/>
            </a:br>
            <a:r>
              <a:rPr lang="en-US" dirty="0"/>
              <a:t>S → S+S | S-S | E1</a:t>
            </a:r>
            <a:br>
              <a:rPr lang="en-US" dirty="0"/>
            </a:br>
            <a:r>
              <a:rPr lang="en-US" dirty="0" err="1"/>
              <a:t>E1</a:t>
            </a:r>
            <a:r>
              <a:rPr lang="en-US" dirty="0"/>
              <a:t> → E1*E1 | num | var | (S)</a:t>
            </a:r>
          </a:p>
          <a:p>
            <a:r>
              <a:rPr lang="en-US" b="1" dirty="0"/>
              <a:t>Example:</a:t>
            </a:r>
            <a:r>
              <a:rPr lang="en-US" dirty="0"/>
              <a:t> 8-4-2 is ambiguous</a:t>
            </a:r>
          </a:p>
          <a:p>
            <a:pPr lvl="1"/>
            <a:r>
              <a:rPr lang="en-US" dirty="0"/>
              <a:t>Could be  (8-4)-2 = 4-2 = 2, or</a:t>
            </a:r>
          </a:p>
          <a:p>
            <a:pPr lvl="1"/>
            <a:r>
              <a:rPr lang="en-US" dirty="0"/>
              <a:t>Could be  8-(4-2) = 8-2 = 6.</a:t>
            </a:r>
          </a:p>
          <a:p>
            <a:r>
              <a:rPr lang="en-US" dirty="0"/>
              <a:t>Unfortunately, 2 is not 6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276CD-3E4F-DF1E-FEB2-80404A418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713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F1AE-E509-E32F-5D09-C05A4DE00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Associativity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BB41E-2484-E047-D184-B812376FC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the same trick </a:t>
            </a:r>
            <a:r>
              <a:rPr lang="en-US" b="1" dirty="0"/>
              <a:t>again</a:t>
            </a:r>
            <a:r>
              <a:rPr lang="en-US" dirty="0"/>
              <a:t>. Subtraction is left-associative, so you can only use it again on the left side. The right side </a:t>
            </a:r>
            <a:r>
              <a:rPr lang="en-US" b="1" dirty="0"/>
              <a:t>goes to new symbol</a:t>
            </a:r>
            <a:endParaRPr lang="en-US" dirty="0"/>
          </a:p>
          <a:p>
            <a:r>
              <a:rPr lang="en-US" dirty="0"/>
              <a:t>Instead of</a:t>
            </a:r>
            <a:br>
              <a:rPr lang="en-US" dirty="0"/>
            </a:br>
            <a:r>
              <a:rPr lang="en-US" dirty="0"/>
              <a:t>S → S+S | S-S | E1</a:t>
            </a:r>
            <a:br>
              <a:rPr lang="en-US" dirty="0"/>
            </a:br>
            <a:r>
              <a:rPr lang="en-US" dirty="0" err="1"/>
              <a:t>E1</a:t>
            </a:r>
            <a:r>
              <a:rPr lang="en-US" dirty="0"/>
              <a:t> → E1*E1 | num | var | (S)</a:t>
            </a:r>
            <a:br>
              <a:rPr lang="en-US" dirty="0"/>
            </a:br>
            <a:r>
              <a:rPr lang="en-US" dirty="0"/>
              <a:t>Have</a:t>
            </a:r>
            <a:br>
              <a:rPr lang="en-US" dirty="0"/>
            </a:br>
            <a:r>
              <a:rPr lang="en-US" dirty="0"/>
              <a:t>S → S+E1 | S-E1 | E1</a:t>
            </a:r>
            <a:br>
              <a:rPr lang="en-US" dirty="0"/>
            </a:br>
            <a:r>
              <a:rPr lang="en-US" dirty="0" err="1"/>
              <a:t>E1</a:t>
            </a:r>
            <a:r>
              <a:rPr lang="en-US" dirty="0"/>
              <a:t> → E1 * E2 | E2</a:t>
            </a:r>
            <a:br>
              <a:rPr lang="en-US" dirty="0"/>
            </a:br>
            <a:r>
              <a:rPr lang="en-US" dirty="0" err="1"/>
              <a:t>E2</a:t>
            </a:r>
            <a:r>
              <a:rPr lang="en-US" dirty="0"/>
              <a:t> → num | var | (S)</a:t>
            </a:r>
            <a:br>
              <a:rPr lang="en-US" dirty="0"/>
            </a:br>
            <a:r>
              <a:rPr lang="en-US" b="1" dirty="0"/>
              <a:t>Check understanding:</a:t>
            </a:r>
            <a:r>
              <a:rPr lang="en-US" dirty="0"/>
              <a:t> How does this prevent 8-(4-2)?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119E5-6BE2-E685-63BB-B08619FE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2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D405-84AB-9200-96A0-23D2F87D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Precedence 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450C7-7106-81E3-E59A-EAB53EEFA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Precedence + associativity are the most common ambiguities. Both fixes reflect a shared idea called </a:t>
            </a:r>
            <a:r>
              <a:rPr lang="en-US" b="1" dirty="0"/>
              <a:t>precedence climbing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Operators are divided into precedence levels. High precedence = tighter </a:t>
            </a:r>
            <a:br>
              <a:rPr lang="en-US" dirty="0"/>
            </a:br>
            <a:r>
              <a:rPr lang="en-US" dirty="0"/>
              <a:t>e.g. a*b + c*d is (a*b) + (c*d) and * is </a:t>
            </a:r>
            <a:r>
              <a:rPr lang="en-US" b="1" dirty="0"/>
              <a:t>higher</a:t>
            </a:r>
            <a:r>
              <a:rPr lang="en-US" dirty="0"/>
              <a:t> precedence than +</a:t>
            </a:r>
          </a:p>
          <a:p>
            <a:pPr lvl="1"/>
            <a:r>
              <a:rPr lang="en-US" dirty="0"/>
              <a:t>The precedence level starts at the lowest level</a:t>
            </a:r>
            <a:endParaRPr lang="en-US" b="1" dirty="0"/>
          </a:p>
          <a:p>
            <a:pPr lvl="1"/>
            <a:r>
              <a:rPr lang="en-US" dirty="0"/>
              <a:t>Precedence increases at the right of a left-associative operators, vice-versa</a:t>
            </a:r>
          </a:p>
          <a:p>
            <a:pPr lvl="1"/>
            <a:r>
              <a:rPr lang="en-US" dirty="0"/>
              <a:t>Once precedence increases, you can </a:t>
            </a:r>
            <a:r>
              <a:rPr lang="en-US" b="1" dirty="0"/>
              <a:t>never</a:t>
            </a:r>
            <a:r>
              <a:rPr lang="en-US" dirty="0"/>
              <a:t> </a:t>
            </a:r>
            <a:r>
              <a:rPr lang="en-US" b="1" dirty="0"/>
              <a:t>again</a:t>
            </a:r>
            <a:r>
              <a:rPr lang="en-US" dirty="0"/>
              <a:t> parse a low-precedence operator unless you reset the level with </a:t>
            </a:r>
            <a:r>
              <a:rPr lang="en-US" dirty="0" err="1"/>
              <a:t>parens</a:t>
            </a:r>
            <a:r>
              <a:rPr lang="en-US" dirty="0"/>
              <a:t> ()</a:t>
            </a:r>
          </a:p>
          <a:p>
            <a:pPr marL="201168" lvl="1" indent="0">
              <a:buNone/>
            </a:pPr>
            <a:r>
              <a:rPr lang="en-US" dirty="0"/>
              <a:t>Precedence </a:t>
            </a:r>
            <a:r>
              <a:rPr lang="en-US" b="1" dirty="0"/>
              <a:t>starts low</a:t>
            </a:r>
            <a:r>
              <a:rPr lang="en-US" dirty="0"/>
              <a:t> and </a:t>
            </a:r>
            <a:r>
              <a:rPr lang="en-US" b="1" dirty="0"/>
              <a:t>climbs</a:t>
            </a:r>
            <a:r>
              <a:rPr lang="en-US" dirty="0"/>
              <a:t> because CFG is top-down</a:t>
            </a:r>
          </a:p>
          <a:p>
            <a:pPr marL="201168" lvl="1" indent="0">
              <a:buNone/>
            </a:pPr>
            <a:r>
              <a:rPr lang="en-US" b="1" dirty="0"/>
              <a:t>Check understanding</a:t>
            </a:r>
            <a:r>
              <a:rPr lang="en-US" dirty="0"/>
              <a:t>: What is the precedence of each operator on last slide?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17598-7405-360F-D41A-979CF1B0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927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F32A1-9B2B-67A2-AA37-AC7B14137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F8499-7392-4624-C06C-FE46ED8BC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Metaphor: Escalator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0442F-8BF1-9351-8FA8-EA02AAFD4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58</a:t>
            </a:fld>
            <a:endParaRPr lang="en-US"/>
          </a:p>
        </p:txBody>
      </p:sp>
      <p:pic>
        <p:nvPicPr>
          <p:cNvPr id="8" name="Content Placeholder 7" descr="Analogy of precedence-climbing algorithm for parsers as an escalator, where you can go up one floor at a time and come all the way back down with parentheses">
            <a:extLst>
              <a:ext uri="{FF2B5EF4-FFF2-40B4-BE49-F238E27FC236}">
                <a16:creationId xmlns:a16="http://schemas.microsoft.com/office/drawing/2014/main" id="{29D328D7-9C62-B7F6-63D6-0BDD2F2B2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32" y="1797469"/>
            <a:ext cx="6305082" cy="438149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53C6E9-806B-E0A5-6D8C-47A649A2D483}"/>
              </a:ext>
            </a:extLst>
          </p:cNvPr>
          <p:cNvSpPr txBox="1"/>
          <p:nvPr/>
        </p:nvSpPr>
        <p:spPr>
          <a:xfrm>
            <a:off x="847725" y="6455578"/>
            <a:ext cx="372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by Ellen Kim, PL Comics Project</a:t>
            </a:r>
          </a:p>
        </p:txBody>
      </p:sp>
    </p:spTree>
    <p:extLst>
      <p:ext uri="{BB962C8B-B14F-4D97-AF65-F5344CB8AC3E}">
        <p14:creationId xmlns:p14="http://schemas.microsoft.com/office/powerpoint/2010/main" val="16639699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CC8C-15CE-FC7A-2008-0680345B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 a Grammar of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3AD24-6A61-2F67-4369-78F371C1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263226"/>
          </a:xfrm>
        </p:spPr>
        <p:txBody>
          <a:bodyPr/>
          <a:lstStyle/>
          <a:p>
            <a:r>
              <a:rPr lang="en-US" dirty="0"/>
              <a:t>The language Toi will continue to evolve, but let’s attempt a CFG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Brainstorm main concepts -&gt; Variable symbols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24922-2B2F-264E-8508-183A9255E407}"/>
              </a:ext>
            </a:extLst>
          </p:cNvPr>
          <p:cNvSpPr txBox="1"/>
          <p:nvPr/>
        </p:nvSpPr>
        <p:spPr>
          <a:xfrm>
            <a:off x="1306629" y="3959009"/>
            <a:ext cx="60976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 → D S | D   // list of definitions</a:t>
            </a:r>
            <a:br>
              <a:rPr lang="en-US" sz="2800" dirty="0"/>
            </a:br>
            <a:r>
              <a:rPr lang="en-US" sz="2800" dirty="0"/>
              <a:t>D → definitions</a:t>
            </a:r>
            <a:br>
              <a:rPr lang="en-US" sz="2800" dirty="0"/>
            </a:br>
            <a:r>
              <a:rPr lang="en-US" sz="2800" dirty="0"/>
              <a:t>V → values</a:t>
            </a:r>
            <a:br>
              <a:rPr lang="en-US" sz="2800" dirty="0"/>
            </a:br>
            <a:r>
              <a:rPr lang="en-US" sz="2800" dirty="0"/>
              <a:t>E → expressions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65E1B-EA3B-0A59-3085-44923C93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4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9324-C0F3-00DB-36AB-BB6F0586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Care About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E607-9BCE-B729-E174-24EFC5A2B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Most programs are still written in text. If we want to do anything with a program, we need to understand its text representation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Natural language</a:t>
            </a:r>
            <a:r>
              <a:rPr lang="en-US" dirty="0"/>
              <a:t> is a fundamental part of being human, and syntax is an opportunity to reflect on the relationship between natural language and programming languages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Let’s briefly reflect on natural language to get some insights about PLs</a:t>
            </a:r>
          </a:p>
          <a:p>
            <a:pPr marL="806958" lvl="1" indent="-514350">
              <a:buFont typeface="+mj-lt"/>
              <a:buAutoNum type="arabicPeriod"/>
            </a:pP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B50F4-47B1-1A9F-6932-FE5DBA33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375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CC8C-15CE-FC7A-2008-0680345B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 a Grammar of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3AD24-6A61-2F67-4369-78F371C1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263226"/>
          </a:xfrm>
        </p:spPr>
        <p:txBody>
          <a:bodyPr/>
          <a:lstStyle/>
          <a:p>
            <a:r>
              <a:rPr lang="en-US" dirty="0"/>
              <a:t>The language Toi will continue to evolve, but let’s attempt a CFG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Brainstorm main concepts -&gt; Variable symbols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Fill in what you know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24922-2B2F-264E-8508-183A9255E407}"/>
              </a:ext>
            </a:extLst>
          </p:cNvPr>
          <p:cNvSpPr txBox="1"/>
          <p:nvPr/>
        </p:nvSpPr>
        <p:spPr>
          <a:xfrm>
            <a:off x="1306629" y="3959009"/>
            <a:ext cx="60976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 → D S | D   // list of definitions</a:t>
            </a:r>
            <a:br>
              <a:rPr lang="en-US" sz="2800" dirty="0"/>
            </a:br>
            <a:r>
              <a:rPr lang="en-US" sz="2800" dirty="0"/>
              <a:t>D → definitions</a:t>
            </a:r>
            <a:br>
              <a:rPr lang="en-US" sz="2800" dirty="0"/>
            </a:br>
            <a:r>
              <a:rPr lang="en-US" sz="2800" dirty="0"/>
              <a:t>V → num</a:t>
            </a:r>
            <a:br>
              <a:rPr lang="en-US" sz="2800" dirty="0"/>
            </a:br>
            <a:r>
              <a:rPr lang="en-US" sz="2800" dirty="0"/>
              <a:t>E → expressions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611C3-D400-29A9-7A9C-0016A34C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701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CC8C-15CE-FC7A-2008-0680345B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 a Grammar of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3AD24-6A61-2F67-4369-78F371C1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042872"/>
          </a:xfrm>
        </p:spPr>
        <p:txBody>
          <a:bodyPr>
            <a:normAutofit/>
          </a:bodyPr>
          <a:lstStyle/>
          <a:p>
            <a:r>
              <a:rPr lang="en-US" dirty="0"/>
              <a:t>The language Toi will continue to evolve, but let’s attempt a CFG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Brainstorm main concepts -&gt; Variable symbols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Fill in what you know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Add new concepts when needed (P = param list)</a:t>
            </a:r>
          </a:p>
          <a:p>
            <a:pPr marL="658368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24922-2B2F-264E-8508-183A9255E407}"/>
              </a:ext>
            </a:extLst>
          </p:cNvPr>
          <p:cNvSpPr txBox="1"/>
          <p:nvPr/>
        </p:nvSpPr>
        <p:spPr>
          <a:xfrm>
            <a:off x="1306629" y="3959009"/>
            <a:ext cx="609760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 → D S | D   // list of definitions</a:t>
            </a:r>
            <a:br>
              <a:rPr lang="en-US" sz="2800" dirty="0"/>
            </a:br>
            <a:r>
              <a:rPr lang="en-US" sz="2800" dirty="0"/>
              <a:t>D → var “=“ E | var “(“ P “)” “=“ E</a:t>
            </a:r>
            <a:br>
              <a:rPr lang="en-US" sz="2800" dirty="0"/>
            </a:br>
            <a:r>
              <a:rPr lang="en-US" sz="2800" dirty="0"/>
              <a:t>P → param list, left as exercise </a:t>
            </a:r>
            <a:br>
              <a:rPr lang="en-US" sz="2800" dirty="0"/>
            </a:br>
            <a:r>
              <a:rPr lang="en-US" sz="2800" dirty="0"/>
              <a:t>V → num</a:t>
            </a:r>
            <a:br>
              <a:rPr lang="en-US" sz="2800" dirty="0"/>
            </a:br>
            <a:r>
              <a:rPr lang="en-US" sz="2800" dirty="0"/>
              <a:t>E → expressions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91CA5-7A3A-1520-B40F-A6707608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271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CC8C-15CE-FC7A-2008-0680345B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 a Grammar of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3AD24-6A61-2F67-4369-78F371C1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0428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language Toi will continue to evolve, but let’s attempt a CFG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Brainstorm main concepts -&gt; Variable symbols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Fill in what you know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Add new concepts when needed (P = param list)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Build precedence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24922-2B2F-264E-8508-183A9255E407}"/>
              </a:ext>
            </a:extLst>
          </p:cNvPr>
          <p:cNvSpPr txBox="1"/>
          <p:nvPr/>
        </p:nvSpPr>
        <p:spPr>
          <a:xfrm>
            <a:off x="1306629" y="3959009"/>
            <a:ext cx="609760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 → D S | D   // list of definitions</a:t>
            </a:r>
            <a:br>
              <a:rPr lang="en-US" sz="2800" dirty="0"/>
            </a:br>
            <a:r>
              <a:rPr lang="en-US" sz="2800" dirty="0"/>
              <a:t>D → var “=“ E | var “(“ P “)” “=“ E</a:t>
            </a:r>
            <a:br>
              <a:rPr lang="en-US" sz="2800" dirty="0"/>
            </a:br>
            <a:r>
              <a:rPr lang="en-US" sz="2800" dirty="0"/>
              <a:t>P → param list, left as exercise </a:t>
            </a:r>
            <a:br>
              <a:rPr lang="en-US" sz="2800" dirty="0"/>
            </a:br>
            <a:r>
              <a:rPr lang="en-US" sz="2800" dirty="0"/>
              <a:t>V → num</a:t>
            </a:r>
            <a:br>
              <a:rPr lang="en-US" sz="2800" dirty="0"/>
            </a:br>
            <a:r>
              <a:rPr lang="en-US" sz="2800" dirty="0"/>
              <a:t>E → expressions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6D7323-251F-261B-901F-D22D9262C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79406"/>
              </p:ext>
            </p:extLst>
          </p:nvPr>
        </p:nvGraphicFramePr>
        <p:xfrm>
          <a:off x="8345102" y="2344196"/>
          <a:ext cx="33880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047">
                  <a:extLst>
                    <a:ext uri="{9D8B030D-6E8A-4147-A177-3AD203B41FA5}">
                      <a16:colId xmlns:a16="http://schemas.microsoft.com/office/drawing/2014/main" val="129971214"/>
                    </a:ext>
                  </a:extLst>
                </a:gridCol>
                <a:gridCol w="1694047">
                  <a:extLst>
                    <a:ext uri="{9D8B030D-6E8A-4147-A177-3AD203B41FA5}">
                      <a16:colId xmlns:a16="http://schemas.microsoft.com/office/drawing/2014/main" val="2480289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Precedence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70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let, 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900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+,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01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2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f(x), f(), V, var, 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46968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CAB32-30A3-F6D5-F184-6B46AABC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986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CC8C-15CE-FC7A-2008-0680345B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 a Grammar of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3AD24-6A61-2F67-4369-78F371C1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0428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language Toi will continue to evolve, but let’s attempt a CFG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Brainstorm main concepts -&gt; Variable symbols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Fill in what you know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Add new concepts when needed (P = param list)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Build precedence table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Implement precedence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24922-2B2F-264E-8508-183A9255E407}"/>
              </a:ext>
            </a:extLst>
          </p:cNvPr>
          <p:cNvSpPr txBox="1"/>
          <p:nvPr/>
        </p:nvSpPr>
        <p:spPr>
          <a:xfrm>
            <a:off x="458805" y="3681847"/>
            <a:ext cx="730878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S → D S | D   // list of definitions</a:t>
            </a:r>
            <a:br>
              <a:rPr lang="en-US" sz="2600" dirty="0"/>
            </a:br>
            <a:r>
              <a:rPr lang="en-US" sz="2600" dirty="0"/>
              <a:t>D → var “=“ E | var “(“ P “)” “=“ E</a:t>
            </a:r>
            <a:br>
              <a:rPr lang="en-US" sz="2600" dirty="0"/>
            </a:br>
            <a:r>
              <a:rPr lang="en-US" sz="2600" dirty="0"/>
              <a:t>P → param list, left as exercise  (likewise A for </a:t>
            </a:r>
            <a:r>
              <a:rPr lang="en-US" sz="2600" dirty="0" err="1"/>
              <a:t>args</a:t>
            </a:r>
            <a:r>
              <a:rPr lang="en-US" sz="2600" dirty="0"/>
              <a:t>)</a:t>
            </a:r>
            <a:br>
              <a:rPr lang="en-US" sz="2600" dirty="0"/>
            </a:br>
            <a:r>
              <a:rPr lang="en-US" sz="2600" dirty="0"/>
              <a:t>V → num</a:t>
            </a:r>
            <a:br>
              <a:rPr lang="en-US" sz="2600" dirty="0"/>
            </a:br>
            <a:r>
              <a:rPr lang="en-US" sz="2600" dirty="0"/>
              <a:t>E → “let” D “in” E | “if” E “{“ E “}” “else” “{“ E “}” </a:t>
            </a:r>
            <a:br>
              <a:rPr lang="en-US" sz="2600" dirty="0"/>
            </a:br>
            <a:r>
              <a:rPr lang="en-US" sz="2600" dirty="0"/>
              <a:t>     | “E1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6D7323-251F-261B-901F-D22D9262C7E9}"/>
              </a:ext>
            </a:extLst>
          </p:cNvPr>
          <p:cNvGraphicFramePr>
            <a:graphicFrameLocks noGrp="1"/>
          </p:cNvGraphicFramePr>
          <p:nvPr/>
        </p:nvGraphicFramePr>
        <p:xfrm>
          <a:off x="8345102" y="2344196"/>
          <a:ext cx="33880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047">
                  <a:extLst>
                    <a:ext uri="{9D8B030D-6E8A-4147-A177-3AD203B41FA5}">
                      <a16:colId xmlns:a16="http://schemas.microsoft.com/office/drawing/2014/main" val="129971214"/>
                    </a:ext>
                  </a:extLst>
                </a:gridCol>
                <a:gridCol w="1694047">
                  <a:extLst>
                    <a:ext uri="{9D8B030D-6E8A-4147-A177-3AD203B41FA5}">
                      <a16:colId xmlns:a16="http://schemas.microsoft.com/office/drawing/2014/main" val="2480289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Precedence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70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let, 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900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+,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01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2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f(x), f(), V, var, 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4696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2456662-DCCC-3780-B29B-CEEA698D0E6B}"/>
              </a:ext>
            </a:extLst>
          </p:cNvPr>
          <p:cNvSpPr txBox="1"/>
          <p:nvPr/>
        </p:nvSpPr>
        <p:spPr>
          <a:xfrm>
            <a:off x="7594331" y="4387068"/>
            <a:ext cx="4445267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E1 → E1 “+” E2 | E1 “-” E2 | E2</a:t>
            </a:r>
            <a:br>
              <a:rPr lang="en-US" sz="2600" dirty="0"/>
            </a:br>
            <a:r>
              <a:rPr lang="en-US" sz="2600" dirty="0" err="1"/>
              <a:t>E2</a:t>
            </a:r>
            <a:r>
              <a:rPr lang="en-US" sz="2600" dirty="0"/>
              <a:t> → E2 “*” E3 | E3</a:t>
            </a:r>
            <a:br>
              <a:rPr lang="en-US" sz="2600" dirty="0"/>
            </a:br>
            <a:r>
              <a:rPr lang="en-US" sz="2600" dirty="0" err="1"/>
              <a:t>E3</a:t>
            </a:r>
            <a:r>
              <a:rPr lang="en-US" sz="2600" dirty="0"/>
              <a:t> → var “(“ A “)” | var “()” </a:t>
            </a:r>
            <a:br>
              <a:rPr lang="en-US" sz="2600" dirty="0"/>
            </a:br>
            <a:r>
              <a:rPr lang="en-US" sz="2600" dirty="0"/>
              <a:t>        | V | var  | “(“ E “)”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0AAE8-824A-CACE-DEA5-999FE7AAF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164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842D-9216-09DF-D253-90881138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84184-81C4-9FD9-2E18-576ADEABB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Parsing = RE + CFG</a:t>
            </a:r>
          </a:p>
          <a:p>
            <a:pPr lvl="1"/>
            <a:r>
              <a:rPr lang="en-US" dirty="0"/>
              <a:t>RE “</a:t>
            </a:r>
            <a:r>
              <a:rPr lang="en-US" dirty="0" err="1"/>
              <a:t>lexing</a:t>
            </a:r>
            <a:r>
              <a:rPr lang="en-US" dirty="0"/>
              <a:t>” identifies basic building blocks like “x” or “=“ or “124.4”</a:t>
            </a:r>
          </a:p>
          <a:p>
            <a:pPr lvl="1"/>
            <a:r>
              <a:rPr lang="en-US" dirty="0"/>
              <a:t>CFG parsing organizing basic building blocks into full tree</a:t>
            </a:r>
          </a:p>
          <a:p>
            <a:pPr lvl="1"/>
            <a:r>
              <a:rPr lang="en-US" dirty="0"/>
              <a:t>Ambiguous CFG often bad, often fixable (precedence climbing)</a:t>
            </a:r>
          </a:p>
          <a:p>
            <a:r>
              <a:rPr lang="en-US" dirty="0"/>
              <a:t>Not obvious how to implement CFG parsing</a:t>
            </a:r>
            <a:br>
              <a:rPr lang="en-US" dirty="0"/>
            </a:br>
            <a:r>
              <a:rPr lang="en-US" dirty="0"/>
              <a:t>Next time: Parsing Expression Grammars make implementation clearer than CFGs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8819C-D6CF-6CA2-A19C-D5E256F71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997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35AF2-8B6C-8EC4-75C0-BB6634DA1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B: Extra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7E00-3B82-1BC8-B170-448D58E52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46983-51BD-EA70-1D4A-7612C744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033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EFBD-B4ED-6549-2C6F-465C10C3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Metaphor: Apples on the Parse Tree</a:t>
            </a:r>
          </a:p>
        </p:txBody>
      </p:sp>
      <p:pic>
        <p:nvPicPr>
          <p:cNvPr id="7" name="Content Placeholder 6" descr="A drawing of a tree with apples&#10;&#10;Description automatically generated">
            <a:extLst>
              <a:ext uri="{FF2B5EF4-FFF2-40B4-BE49-F238E27FC236}">
                <a16:creationId xmlns:a16="http://schemas.microsoft.com/office/drawing/2014/main" id="{7E2095D5-024D-8297-0780-EF45FDB32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092" y="1945756"/>
            <a:ext cx="6489742" cy="450982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D258C-FF14-1A03-D381-25CDC469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80F5EB-4198-69E8-49CD-345221045A6E}"/>
              </a:ext>
            </a:extLst>
          </p:cNvPr>
          <p:cNvSpPr txBox="1"/>
          <p:nvPr/>
        </p:nvSpPr>
        <p:spPr>
          <a:xfrm>
            <a:off x="847725" y="6455578"/>
            <a:ext cx="372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by Ellen Kim, PL Comics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D7F726-C4D7-C484-6768-17C0FA4B4FE4}"/>
              </a:ext>
            </a:extLst>
          </p:cNvPr>
          <p:cNvSpPr txBox="1"/>
          <p:nvPr/>
        </p:nvSpPr>
        <p:spPr>
          <a:xfrm>
            <a:off x="6667500" y="1857375"/>
            <a:ext cx="5091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leaves (apples) of the tree fall into a neat row</a:t>
            </a:r>
          </a:p>
          <a:p>
            <a:r>
              <a:rPr lang="en-US" dirty="0"/>
              <a:t>The green leaves represent other strings that match </a:t>
            </a:r>
            <a:br>
              <a:rPr lang="en-US" dirty="0"/>
            </a:br>
            <a:r>
              <a:rPr lang="en-US" dirty="0"/>
              <a:t>the same symbol as the apple</a:t>
            </a:r>
          </a:p>
        </p:txBody>
      </p:sp>
    </p:spTree>
    <p:extLst>
      <p:ext uri="{BB962C8B-B14F-4D97-AF65-F5344CB8AC3E}">
        <p14:creationId xmlns:p14="http://schemas.microsoft.com/office/powerpoint/2010/main" val="10197629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9E75C-A936-BEE1-3721-AAD95410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Metaphor: Parsing as a Hydra</a:t>
            </a:r>
          </a:p>
        </p:txBody>
      </p:sp>
      <p:pic>
        <p:nvPicPr>
          <p:cNvPr id="7" name="Content Placeholder 6" descr="A drawing of a dragon&#10;&#10;Description automatically generated">
            <a:extLst>
              <a:ext uri="{FF2B5EF4-FFF2-40B4-BE49-F238E27FC236}">
                <a16:creationId xmlns:a16="http://schemas.microsoft.com/office/drawing/2014/main" id="{C409C2F3-FFC8-248A-5407-BF9C82EF6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663" y="1846263"/>
            <a:ext cx="5788799" cy="40227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FD058-60CD-BEA6-0440-B8B449B6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8BECD-9309-17D0-6D5D-74E208AFFD9F}"/>
              </a:ext>
            </a:extLst>
          </p:cNvPr>
          <p:cNvSpPr txBox="1"/>
          <p:nvPr/>
        </p:nvSpPr>
        <p:spPr>
          <a:xfrm>
            <a:off x="847725" y="6455578"/>
            <a:ext cx="372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by Ellen Kim, PL Comics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0464A0-B368-3365-ECE0-8E86E75D3E3E}"/>
              </a:ext>
            </a:extLst>
          </p:cNvPr>
          <p:cNvSpPr txBox="1"/>
          <p:nvPr/>
        </p:nvSpPr>
        <p:spPr>
          <a:xfrm>
            <a:off x="1181100" y="2219325"/>
            <a:ext cx="3324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symbol: Remove one head, multiple grow back</a:t>
            </a:r>
          </a:p>
          <a:p>
            <a:endParaRPr lang="en-US" dirty="0"/>
          </a:p>
          <a:p>
            <a:r>
              <a:rPr lang="en-US" dirty="0"/>
              <a:t>Terminal symbol: Bandage the head, it’s “done”</a:t>
            </a:r>
          </a:p>
        </p:txBody>
      </p:sp>
    </p:spTree>
    <p:extLst>
      <p:ext uri="{BB962C8B-B14F-4D97-AF65-F5344CB8AC3E}">
        <p14:creationId xmlns:p14="http://schemas.microsoft.com/office/powerpoint/2010/main" val="35752144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560D-EDF0-7613-B13E-0DD7440A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Context-Free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CF20F-D138-F4E2-AB89-3D2D05144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936024" cy="4023360"/>
          </a:xfrm>
        </p:spPr>
        <p:txBody>
          <a:bodyPr/>
          <a:lstStyle/>
          <a:p>
            <a:r>
              <a:rPr lang="en-US" dirty="0"/>
              <a:t>Context Free is a program (and PL) for generating visual art using CFGs</a:t>
            </a:r>
          </a:p>
          <a:p>
            <a:pPr lvl="1"/>
            <a:r>
              <a:rPr lang="en-US" dirty="0"/>
              <a:t>We do not use it in this course</a:t>
            </a:r>
          </a:p>
          <a:p>
            <a:pPr lvl="1"/>
            <a:r>
              <a:rPr lang="en-US" dirty="0"/>
              <a:t>It can be used to explore the power and limitations of CFGs (what can’t it draw?)</a:t>
            </a:r>
          </a:p>
          <a:p>
            <a:pPr lvl="1"/>
            <a:r>
              <a:rPr lang="en-US" dirty="0"/>
              <a:t>If you’re curious about it, you could consider exploring it in your design homework</a:t>
            </a:r>
          </a:p>
          <a:p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  <a:hlinkClick r:id="rId2"/>
              </a:rPr>
              <a:t>https://www.contextfreeart.org/</a:t>
            </a:r>
            <a:endParaRPr lang="en-US" b="0" i="1" dirty="0">
              <a:solidFill>
                <a:srgbClr val="000000"/>
              </a:solidFill>
              <a:effectLst/>
              <a:latin typeface="Noto Serif" panose="02020600060500020200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F94B2-80C8-B47B-6756-DE70B76FE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304" y="2387155"/>
            <a:ext cx="2122376" cy="29405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3D9A7-496D-4477-6766-CDE5620D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418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DA79-CFEC-8A3E-1821-1B0420CE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F136-B883-A020-DB16-02FDE9F43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4B46E-7110-DD24-9152-E3B4D43C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09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9324-C0F3-00DB-36AB-BB6F0586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E607-9BCE-B729-E174-24EFC5A2B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Core PL Vocab:</a:t>
            </a:r>
            <a:r>
              <a:rPr lang="en-US" dirty="0"/>
              <a:t> A string is </a:t>
            </a:r>
            <a:r>
              <a:rPr lang="en-US" b="1" dirty="0"/>
              <a:t>syntactically valid</a:t>
            </a:r>
            <a:r>
              <a:rPr lang="en-US" i="1" dirty="0"/>
              <a:t> </a:t>
            </a:r>
            <a:r>
              <a:rPr lang="en-US" dirty="0"/>
              <a:t>if it follows the grammar of the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Core PL Vocab:</a:t>
            </a:r>
            <a:r>
              <a:rPr lang="en-US" dirty="0"/>
              <a:t> A syntactically valid string </a:t>
            </a:r>
            <a:r>
              <a:rPr lang="en-US" b="1" dirty="0"/>
              <a:t>has a semantics</a:t>
            </a:r>
            <a:r>
              <a:rPr lang="en-US" dirty="0"/>
              <a:t> if it can be assigned a </a:t>
            </a:r>
            <a:r>
              <a:rPr lang="en-US" b="1" dirty="0"/>
              <a:t>meaning</a:t>
            </a:r>
            <a:r>
              <a:rPr lang="en-US" dirty="0"/>
              <a:t>. It has an </a:t>
            </a:r>
            <a:r>
              <a:rPr lang="en-US" b="1" dirty="0"/>
              <a:t>ambiguous semantics</a:t>
            </a:r>
            <a:r>
              <a:rPr lang="en-US" dirty="0"/>
              <a:t> if &gt;1.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are syntactically valid? Have semantics? Ambiguous?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“Buffalo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”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“Fruit flies like a banana”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“Colorless green ideas sleep furiously”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“He made her duck”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“Give orange me give eat orange me eat orange give me eat orange give me you”</a:t>
            </a:r>
          </a:p>
          <a:p>
            <a:pPr marL="806958" lvl="1" indent="-514350">
              <a:buFont typeface="+mj-lt"/>
              <a:buAutoNum type="arabicPeriod"/>
            </a:pP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6BECB-677B-18F2-6102-A94EB36F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123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DA79-CFEC-8A3E-1821-1B0420CE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F136-B883-A020-DB16-02FDE9F43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 b="1" dirty="0"/>
              <a:t>not</a:t>
            </a:r>
            <a:r>
              <a:rPr lang="en-US" dirty="0"/>
              <a:t> the library used on </a:t>
            </a:r>
            <a:r>
              <a:rPr lang="en-US" b="1" dirty="0"/>
              <a:t>HW2</a:t>
            </a:r>
          </a:p>
          <a:p>
            <a:r>
              <a:rPr lang="en-US" dirty="0"/>
              <a:t>RE is implemented with the regex crate</a:t>
            </a:r>
          </a:p>
          <a:p>
            <a:r>
              <a:rPr lang="en-US" dirty="0">
                <a:latin typeface="Consolas" panose="020B0609020204030204" pitchFamily="49" charset="0"/>
              </a:rPr>
              <a:t>use regex::Regex;</a:t>
            </a:r>
          </a:p>
          <a:p>
            <a:r>
              <a:rPr lang="en-US" dirty="0"/>
              <a:t>Example: dates in YYYY-MM-DD format</a:t>
            </a:r>
          </a:p>
          <a:p>
            <a:r>
              <a:rPr lang="en-US" dirty="0">
                <a:latin typeface="Consolas" panose="020B0609020204030204" pitchFamily="49" charset="0"/>
              </a:rPr>
              <a:t>let re = Regex::new(</a:t>
            </a:r>
            <a:r>
              <a:rPr lang="en-US" dirty="0" err="1">
                <a:latin typeface="Consolas" panose="020B0609020204030204" pitchFamily="49" charset="0"/>
              </a:rPr>
              <a:t>r"d</a:t>
            </a:r>
            <a:r>
              <a:rPr lang="en-US" dirty="0">
                <a:latin typeface="Consolas" panose="020B0609020204030204" pitchFamily="49" charset="0"/>
              </a:rPr>
              <a:t>{4}-d{2}-d{2}").unwrap();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DED08-1A2D-5C1F-D62C-4BF5BC86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054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DA79-CFEC-8A3E-1821-1B0420CE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F136-B883-A020-DB16-02FDE9F43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example: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let re = Regex::new(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r"(d{4})-(d{2})-d({2})").unwrap();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let text = "2012-03-14, 2013-01-01 and 2014-07-05";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for cap in </a:t>
            </a:r>
            <a:r>
              <a:rPr lang="en-US" dirty="0" err="1">
                <a:latin typeface="Consolas" panose="020B0609020204030204" pitchFamily="49" charset="0"/>
              </a:rPr>
              <a:t>re.captures_iter</a:t>
            </a:r>
            <a:r>
              <a:rPr lang="en-US" dirty="0">
                <a:latin typeface="Consolas" panose="020B0609020204030204" pitchFamily="49" charset="0"/>
              </a:rPr>
              <a:t>(text)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!("Month: {} Day: {} Year: {}",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&amp;cap[2], &amp;cap[3], &amp;cap[1]);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D2E33-1910-35B2-966E-27BD6DB9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959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8DFAB-8FB5-2D3A-F5B9-EDA8CBEF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7D6D7-0DF9-CDBB-4DA7-B982AA0E4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learned </a:t>
            </a:r>
            <a:r>
              <a:rPr lang="en-US" dirty="0" err="1"/>
              <a:t>lexing</a:t>
            </a:r>
            <a:r>
              <a:rPr lang="en-US" dirty="0"/>
              <a:t> using RE because this is by far the most common way it is handled – out in the world, you will want to know it</a:t>
            </a:r>
          </a:p>
          <a:p>
            <a:r>
              <a:rPr lang="en-US" dirty="0"/>
              <a:t>Soon we will learn Parsing Expression Grammars, a more recent way of defining grammars that includes all REs</a:t>
            </a:r>
          </a:p>
          <a:p>
            <a:r>
              <a:rPr lang="en-US" dirty="0"/>
              <a:t>In HW2 you will use Parsing Expression Grammars to implement your code, but your knowledge of RE will certainly help you understand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EAC80-9053-AC07-9971-2EA5ABE5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070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D037-1728-191F-C051-63DE53DD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85C2B-E4ED-B7AD-0AC9-1371F6497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Informally:</a:t>
            </a:r>
            <a:r>
              <a:rPr lang="en-US" dirty="0"/>
              <a:t> RE can handle flat and iterated patterns</a:t>
            </a:r>
          </a:p>
          <a:p>
            <a:pPr lvl="1"/>
            <a:r>
              <a:rPr lang="en-US" dirty="0"/>
              <a:t>A date contains a fixed number of digits and hyphens in fixed order</a:t>
            </a:r>
          </a:p>
          <a:p>
            <a:pPr lvl="1"/>
            <a:r>
              <a:rPr lang="en-US" dirty="0"/>
              <a:t>Variable names contain letters, repeatedly</a:t>
            </a:r>
          </a:p>
          <a:p>
            <a:pPr lvl="1"/>
            <a:r>
              <a:rPr lang="en-US" dirty="0"/>
              <a:t>Numbers contain digits, repeatedly</a:t>
            </a:r>
          </a:p>
          <a:p>
            <a:r>
              <a:rPr lang="en-US" dirty="0"/>
              <a:t>But cannot handle any kind of recursive or tree-like structure</a:t>
            </a:r>
          </a:p>
          <a:p>
            <a:r>
              <a:rPr lang="en-US" b="1" dirty="0"/>
              <a:t>Fundamental limitation for PL:</a:t>
            </a:r>
            <a:r>
              <a:rPr lang="en-US" dirty="0"/>
              <a:t> Cannot match parentheses/braces</a:t>
            </a:r>
            <a:br>
              <a:rPr lang="en-US" dirty="0"/>
            </a:br>
            <a:r>
              <a:rPr lang="en-US" dirty="0"/>
              <a:t>(only say “this character is a parenthesis”)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73697-AED3-EE53-B21F-AF6B1482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556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D037-1728-191F-C051-63DE53DD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85C2B-E4ED-B7AD-0AC9-1371F6497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Formally: </a:t>
            </a:r>
            <a:r>
              <a:rPr lang="en-US" dirty="0"/>
              <a:t>The pumping lemma shows that every RE behaves like a loop when the string is long enough*:</a:t>
            </a:r>
          </a:p>
          <a:p>
            <a:r>
              <a:rPr lang="en-US" dirty="0"/>
              <a:t>Let r be an RE. Then r has a pumping length n such that for all strings s of length at least n:</a:t>
            </a:r>
          </a:p>
          <a:p>
            <a:pPr lvl="1"/>
            <a:r>
              <a:rPr lang="en-US" dirty="0"/>
              <a:t>n can be split into some s1s2s3 where</a:t>
            </a:r>
          </a:p>
          <a:p>
            <a:pPr lvl="1"/>
            <a:r>
              <a:rPr lang="en-US" dirty="0"/>
              <a:t>s1(s2^k)s3 in L(r) </a:t>
            </a:r>
            <a:r>
              <a:rPr lang="en-US" dirty="0" err="1"/>
              <a:t>iff</a:t>
            </a:r>
            <a:r>
              <a:rPr lang="en-US" dirty="0"/>
              <a:t> s1s2s3 in L(r) for all natural numbers k</a:t>
            </a:r>
          </a:p>
          <a:p>
            <a:pPr lvl="1"/>
            <a:r>
              <a:rPr lang="en-US" dirty="0"/>
              <a:t>E.g. s1s3 in L(r) and s1s2s3 in L(r)</a:t>
            </a:r>
          </a:p>
          <a:p>
            <a:r>
              <a:rPr lang="en-US" b="1" dirty="0"/>
              <a:t>Understanding check:</a:t>
            </a:r>
            <a:r>
              <a:rPr lang="en-US" dirty="0"/>
              <a:t> If r = a(</a:t>
            </a:r>
            <a:r>
              <a:rPr lang="en-US" dirty="0" err="1"/>
              <a:t>bc</a:t>
            </a:r>
            <a:r>
              <a:rPr lang="en-US" dirty="0"/>
              <a:t>)*d and s = </a:t>
            </a:r>
            <a:r>
              <a:rPr lang="en-US" dirty="0" err="1"/>
              <a:t>abcbcd</a:t>
            </a:r>
            <a:r>
              <a:rPr lang="en-US" dirty="0"/>
              <a:t> then s1s2s3 = ??? 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*</a:t>
            </a:r>
            <a:r>
              <a:rPr lang="en-US" dirty="0"/>
              <a:t>The same lemma is often described using state machines. Both versions are equivalent.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01EAA-645B-C848-5CAE-15B66AE9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69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3B78-B678-949B-0334-DB0BFD39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an Example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5149-97BF-8B17-AA15-29E0BA50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Throughout HW 2-4 of CS 4536 we will implement parsing, type-checking, and evaluation for a small example language. We should pick a language</a:t>
            </a:r>
          </a:p>
          <a:p>
            <a:r>
              <a:rPr lang="en-US" b="1" dirty="0"/>
              <a:t>Discuss:</a:t>
            </a:r>
            <a:r>
              <a:rPr lang="en-US" dirty="0"/>
              <a:t> If you only had a few weeks to implement a programming language, what features would you want the language to have? What PL features are most important to you?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200EA-E711-2016-DD12-1D569FAE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0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3B78-B678-949B-0334-DB0BFD39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an Example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5149-97BF-8B17-AA15-29E0BA50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Throughout HW 2-4 of CS 4536 we will implement parsing, type-checking, and evaluation for a small example language. We should pick a language</a:t>
            </a:r>
          </a:p>
          <a:p>
            <a:r>
              <a:rPr lang="en-US" b="1" dirty="0"/>
              <a:t>Discuss:</a:t>
            </a:r>
            <a:r>
              <a:rPr lang="en-US" dirty="0"/>
              <a:t> If you only had a few weeks to implement a programming language, what features would you want the language to have? What PL features are most important to you?</a:t>
            </a:r>
          </a:p>
          <a:p>
            <a:r>
              <a:rPr lang="en-US" b="1" dirty="0"/>
              <a:t>Note:</a:t>
            </a:r>
            <a:r>
              <a:rPr lang="en-US" dirty="0"/>
              <a:t> I’m sure some of your answers are not included in CS 4536. You are encouraged to explore such features in the open-ended design exercise part of your homework assignments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2CE4C-54B7-24CE-D5EF-581CFCF8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918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944</TotalTime>
  <Words>5413</Words>
  <Application>Microsoft Office PowerPoint</Application>
  <PresentationFormat>Widescreen</PresentationFormat>
  <Paragraphs>595</Paragraphs>
  <Slides>74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1" baseType="lpstr">
      <vt:lpstr>Aptos</vt:lpstr>
      <vt:lpstr>Calibri</vt:lpstr>
      <vt:lpstr>Calibri Light</vt:lpstr>
      <vt:lpstr>Consolas</vt:lpstr>
      <vt:lpstr>Noto Serif</vt:lpstr>
      <vt:lpstr>Wingdings</vt:lpstr>
      <vt:lpstr>Retrospect</vt:lpstr>
      <vt:lpstr>03 - Parsing</vt:lpstr>
      <vt:lpstr>Outline</vt:lpstr>
      <vt:lpstr>Introduction</vt:lpstr>
      <vt:lpstr>Basic Stages of a PL Implementation*</vt:lpstr>
      <vt:lpstr>Basic Stages of a PL Implementation*</vt:lpstr>
      <vt:lpstr>Why Care About Syntax</vt:lpstr>
      <vt:lpstr>Natural Language Examples</vt:lpstr>
      <vt:lpstr>Picking an Example Language</vt:lpstr>
      <vt:lpstr>Picking an Example Language</vt:lpstr>
      <vt:lpstr>CS 4536 Example Language: Toi*</vt:lpstr>
      <vt:lpstr>CS 4536 Example Language: Toi*</vt:lpstr>
      <vt:lpstr>Regular Expressions</vt:lpstr>
      <vt:lpstr>Chomsky hierarchy</vt:lpstr>
      <vt:lpstr>Review: Parts of a Program</vt:lpstr>
      <vt:lpstr>Why Have Regular Expressions?  What Do They Parse Anyway?</vt:lpstr>
      <vt:lpstr>Lexing Diagram</vt:lpstr>
      <vt:lpstr>Lexing Diagram</vt:lpstr>
      <vt:lpstr>Regular Expressions are Little Language</vt:lpstr>
      <vt:lpstr>Semantics: The Language of an RE</vt:lpstr>
      <vt:lpstr>Example: Natural Numbers</vt:lpstr>
      <vt:lpstr>Example: Natural Numbers</vt:lpstr>
      <vt:lpstr>Extended RE: Character Sets</vt:lpstr>
      <vt:lpstr>Extended RE: Wildcard and r+</vt:lpstr>
      <vt:lpstr>Extended RE: Wildcard and r+</vt:lpstr>
      <vt:lpstr>Extended Matching</vt:lpstr>
      <vt:lpstr>Example Revisited</vt:lpstr>
      <vt:lpstr>Section: Context-Free Grammars (CFG)</vt:lpstr>
      <vt:lpstr>Chomsky hierarchy</vt:lpstr>
      <vt:lpstr>Goal of Context-Free Grammars (CFG)</vt:lpstr>
      <vt:lpstr>Goal of Context-Free Grammars (CFG)</vt:lpstr>
      <vt:lpstr>Goal of Context-Free Grammars (CFG)</vt:lpstr>
      <vt:lpstr>Goal of Context-Free Grammars (CFG)</vt:lpstr>
      <vt:lpstr>Rough Idea</vt:lpstr>
      <vt:lpstr>Rough Idea</vt:lpstr>
      <vt:lpstr>Formal Definition</vt:lpstr>
      <vt:lpstr>Example Formal CFG: Paren Matching</vt:lpstr>
      <vt:lpstr>Simplifying Notation</vt:lpstr>
      <vt:lpstr>Simplifying Notation</vt:lpstr>
      <vt:lpstr>Simplifying Notation</vt:lpstr>
      <vt:lpstr>Simplifying Notation</vt:lpstr>
      <vt:lpstr>Simplifying Notation</vt:lpstr>
      <vt:lpstr>Derivations</vt:lpstr>
      <vt:lpstr>Derivation Example</vt:lpstr>
      <vt:lpstr>Language of CFG</vt:lpstr>
      <vt:lpstr>Ambiguity</vt:lpstr>
      <vt:lpstr>Ambiguity</vt:lpstr>
      <vt:lpstr>Ambiguity</vt:lpstr>
      <vt:lpstr>Ambiguity</vt:lpstr>
      <vt:lpstr>Ambiguity</vt:lpstr>
      <vt:lpstr>Ambiguity</vt:lpstr>
      <vt:lpstr>Ambiguity</vt:lpstr>
      <vt:lpstr>Ambiguity</vt:lpstr>
      <vt:lpstr>Precedence Ambiguity</vt:lpstr>
      <vt:lpstr>Fixing Precedence Ambiguity</vt:lpstr>
      <vt:lpstr>Associativity Ambiguity</vt:lpstr>
      <vt:lpstr>Fixing Associativity Ambiguity</vt:lpstr>
      <vt:lpstr>Idea: Precedence Climbing</vt:lpstr>
      <vt:lpstr>Metaphor: Escalator</vt:lpstr>
      <vt:lpstr>Toward a Grammar of Toi</vt:lpstr>
      <vt:lpstr>Toward a Grammar of Toi</vt:lpstr>
      <vt:lpstr>Toward a Grammar of Toi</vt:lpstr>
      <vt:lpstr>Toward a Grammar of Toi</vt:lpstr>
      <vt:lpstr>Toward a Grammar of Toi</vt:lpstr>
      <vt:lpstr>Summary</vt:lpstr>
      <vt:lpstr>Appendix B: Extra Material</vt:lpstr>
      <vt:lpstr>Metaphor: Apples on the Parse Tree</vt:lpstr>
      <vt:lpstr>Metaphor: Parsing as a Hydra</vt:lpstr>
      <vt:lpstr>Bonus: Context-Free Art</vt:lpstr>
      <vt:lpstr>Section: RE Implementation</vt:lpstr>
      <vt:lpstr>Section: RE Implementation</vt:lpstr>
      <vt:lpstr>Section: RE Implementation</vt:lpstr>
      <vt:lpstr>More to Come</vt:lpstr>
      <vt:lpstr>Limitations of RE</vt:lpstr>
      <vt:lpstr>Limitations of 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107</cp:revision>
  <dcterms:created xsi:type="dcterms:W3CDTF">2023-08-13T16:19:48Z</dcterms:created>
  <dcterms:modified xsi:type="dcterms:W3CDTF">2024-10-28T20:03:29Z</dcterms:modified>
</cp:coreProperties>
</file>