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58" r:id="rId4"/>
    <p:sldId id="272" r:id="rId5"/>
    <p:sldId id="273" r:id="rId6"/>
    <p:sldId id="260" r:id="rId7"/>
    <p:sldId id="275" r:id="rId8"/>
    <p:sldId id="288" r:id="rId9"/>
    <p:sldId id="287" r:id="rId10"/>
    <p:sldId id="274" r:id="rId11"/>
    <p:sldId id="276" r:id="rId12"/>
    <p:sldId id="278" r:id="rId13"/>
    <p:sldId id="279" r:id="rId14"/>
    <p:sldId id="263" r:id="rId15"/>
    <p:sldId id="264" r:id="rId16"/>
    <p:sldId id="269" r:id="rId17"/>
    <p:sldId id="282" r:id="rId18"/>
    <p:sldId id="265" r:id="rId19"/>
    <p:sldId id="277" r:id="rId20"/>
    <p:sldId id="283" r:id="rId21"/>
    <p:sldId id="266" r:id="rId22"/>
    <p:sldId id="290" r:id="rId23"/>
    <p:sldId id="292" r:id="rId24"/>
    <p:sldId id="259" r:id="rId25"/>
    <p:sldId id="285" r:id="rId26"/>
    <p:sldId id="286" r:id="rId27"/>
    <p:sldId id="280" r:id="rId28"/>
    <p:sldId id="281" r:id="rId29"/>
    <p:sldId id="284" r:id="rId30"/>
    <p:sldId id="289" r:id="rId31"/>
    <p:sldId id="291" r:id="rId32"/>
    <p:sldId id="27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8" autoAdjust="0"/>
    <p:restoredTop sz="80104" autoAdjust="0"/>
  </p:normalViewPr>
  <p:slideViewPr>
    <p:cSldViewPr snapToGrid="0">
      <p:cViewPr varScale="1">
        <p:scale>
          <a:sx n="79" d="100"/>
          <a:sy n="79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0A7A-BF7B-4933-BC76-BDA42138980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93AC-6D52-438D-AA5D-F2511F9E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if-then-else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ED-35C5-4BD2-9D2D-ECCF2F81720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155-A30B-41F1-A2F3-CDE04B4313E9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AD8-7E3E-4786-AA65-17E9DB85079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8BB-8AB2-43B8-800A-76963ED6ADC7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DDFF-431C-4A6F-A14B-FF1AF97FE7A8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64A-C304-4EA2-B1CE-DE58D7C72CC5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FA34-5866-4EB2-B72C-93750A2CE3AB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D5B-1BDC-4DBC-8936-9F3D5B1A256B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6BD-6366-4EE7-8295-6D14276CF656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89596-7034-4658-8407-37926A24657A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BEFA-FF7A-4B7F-9896-DE5DF32F32E2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CBB43-7E26-4C0D-888E-934844182D3A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ml.co/interfa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 Lecture B – Cost Semantics and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EA28-7EF0-9735-90CD-E0770F0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 → x | n | (e, e) | fun f(x) is e | e op e | </a:t>
            </a:r>
            <a:r>
              <a:rPr lang="en-US" dirty="0" err="1"/>
              <a:t>fst</a:t>
            </a:r>
            <a:r>
              <a:rPr lang="en-US" dirty="0"/>
              <a:t>(e) | </a:t>
            </a:r>
            <a:r>
              <a:rPr lang="en-US" dirty="0" err="1"/>
              <a:t>snd</a:t>
            </a:r>
            <a:r>
              <a:rPr lang="en-US" dirty="0"/>
              <a:t>(e) | e(e)</a:t>
            </a:r>
          </a:p>
          <a:p>
            <a:r>
              <a:rPr lang="en-US" dirty="0"/>
              <a:t>Description of syntax:</a:t>
            </a:r>
          </a:p>
          <a:p>
            <a:pPr lvl="1"/>
            <a:r>
              <a:rPr lang="en-US" dirty="0"/>
              <a:t>x is a variable</a:t>
            </a:r>
          </a:p>
          <a:p>
            <a:pPr lvl="1"/>
            <a:r>
              <a:rPr lang="en-US" dirty="0"/>
              <a:t>n is a number</a:t>
            </a:r>
          </a:p>
          <a:p>
            <a:pPr lvl="1"/>
            <a:r>
              <a:rPr lang="en-US" dirty="0"/>
              <a:t>(e1, e2) is a pair, containing e1 and e2</a:t>
            </a:r>
          </a:p>
          <a:p>
            <a:pPr lvl="1"/>
            <a:r>
              <a:rPr lang="en-US" dirty="0"/>
              <a:t>(fun f(x) is e) is a function with argument x and body e. The body can make a recursive call by calling f.</a:t>
            </a:r>
          </a:p>
          <a:p>
            <a:pPr lvl="1"/>
            <a:r>
              <a:rPr lang="en-US" dirty="0"/>
              <a:t>e1 op e2 is a binary (e.g. arithmetic) operation on e1 and e2</a:t>
            </a:r>
          </a:p>
          <a:p>
            <a:pPr lvl="1"/>
            <a:r>
              <a:rPr lang="en-US" dirty="0" err="1"/>
              <a:t>fst</a:t>
            </a:r>
            <a:r>
              <a:rPr lang="en-US" dirty="0"/>
              <a:t>(e) and </a:t>
            </a:r>
            <a:r>
              <a:rPr lang="en-US" dirty="0" err="1"/>
              <a:t>snd</a:t>
            </a:r>
            <a:r>
              <a:rPr lang="en-US" dirty="0"/>
              <a:t>(e) respectively return the first or second element of pair e</a:t>
            </a:r>
          </a:p>
          <a:p>
            <a:pPr lvl="1"/>
            <a:r>
              <a:rPr lang="en-US" dirty="0"/>
              <a:t>e1(e2) calls function e1 on argument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 → num | (t, t) | (t → t)</a:t>
            </a:r>
          </a:p>
          <a:p>
            <a:r>
              <a:rPr lang="en-US" dirty="0">
                <a:solidFill>
                  <a:srgbClr val="000000"/>
                </a:solidFill>
              </a:rPr>
              <a:t>A type </a:t>
            </a:r>
            <a:r>
              <a:rPr lang="en-US" b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can be any of:</a:t>
            </a:r>
          </a:p>
          <a:p>
            <a:pPr lvl="1"/>
            <a:r>
              <a:rPr lang="en-US" dirty="0"/>
              <a:t>The numeric type </a:t>
            </a:r>
            <a:r>
              <a:rPr lang="en-US" b="1" dirty="0"/>
              <a:t>num</a:t>
            </a:r>
            <a:endParaRPr lang="en-US" dirty="0"/>
          </a:p>
          <a:p>
            <a:pPr lvl="1"/>
            <a:r>
              <a:rPr lang="en-US" dirty="0"/>
              <a:t>A pair type </a:t>
            </a:r>
            <a:r>
              <a:rPr lang="en-US" b="1" dirty="0"/>
              <a:t>(t1, t2)</a:t>
            </a:r>
            <a:endParaRPr lang="en-US" dirty="0"/>
          </a:p>
          <a:p>
            <a:pPr lvl="1"/>
            <a:r>
              <a:rPr lang="en-US" dirty="0"/>
              <a:t>A function type </a:t>
            </a:r>
            <a:r>
              <a:rPr lang="en-US" b="1" dirty="0"/>
              <a:t>t1 -&gt; t2</a:t>
            </a:r>
          </a:p>
          <a:p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num -&gt; (num, num)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OpPair</a:t>
            </a:r>
            <a:br>
              <a:rPr lang="en-US" dirty="0"/>
            </a:br>
            <a:r>
              <a:rPr lang="pt-BR" dirty="0"/>
              <a:t>E  ⊢ e1 ↪ v1 ∈ n1</a:t>
            </a:r>
            <a:br>
              <a:rPr lang="pt-BR" dirty="0"/>
            </a:br>
            <a:r>
              <a:rPr lang="pt-BR" dirty="0"/>
              <a:t>E  ⊢ e2 ↪ v2 ∈ n2</a:t>
            </a:r>
            <a:endParaRPr lang="en-US" dirty="0"/>
          </a:p>
          <a:p>
            <a:r>
              <a:rPr lang="pt-BR" dirty="0"/>
              <a:t>E  ⊢ (e1, e2) ↪ (v1, v2)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33344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OpFst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fst(e) ↪ v1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133344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OpSnd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snd(e) ↪ v2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OpOp</a:t>
            </a:r>
            <a:br>
              <a:rPr lang="en-US" dirty="0"/>
            </a:br>
            <a:r>
              <a:rPr lang="en-US" dirty="0"/>
              <a:t>E  ⊢ e1 ↪ v1</a:t>
            </a:r>
            <a:br>
              <a:rPr lang="en-US" dirty="0"/>
            </a:br>
            <a:r>
              <a:rPr lang="en-US" dirty="0"/>
              <a:t>E  ⊢ e2 ↪ v2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42544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OpCall</a:t>
            </a:r>
            <a:br>
              <a:rPr lang="en-US" dirty="0"/>
            </a:br>
            <a:r>
              <a:rPr lang="pt-BR" dirty="0"/>
              <a:t>E ⊢ e1 ↪ (fun f(x) is e)</a:t>
            </a:r>
            <a:br>
              <a:rPr lang="pt-BR" dirty="0"/>
            </a:br>
            <a:r>
              <a:rPr lang="pt-BR" dirty="0"/>
              <a:t>E ⊢ e2 ↪ v2</a:t>
            </a:r>
            <a:br>
              <a:rPr lang="pt-BR" dirty="0"/>
            </a:br>
            <a:r>
              <a:rPr lang="pt-BR" dirty="0"/>
              <a:t>(x ↦ v2) ⊢ e ↪ v3</a:t>
            </a:r>
            <a:endParaRPr lang="en-US" dirty="0"/>
          </a:p>
          <a:p>
            <a:r>
              <a:rPr lang="pt-BR" dirty="0"/>
              <a:t>E  ⊢ e1(e2) ↪ v3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33954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8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4AB6-23E4-AF57-BBC8-E831DCE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D5AC-90B7-E470-7673-9526CDF9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F8728-891D-7042-FBB7-590FB65C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4CCF-305D-F472-1FCC-3D2D5677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7F56-FB49-70F3-3222-8B74B60A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semantics is similar to typical big-step semantics, plus </a:t>
            </a:r>
            <a:br>
              <a:rPr lang="en-US" dirty="0"/>
            </a:br>
            <a:r>
              <a:rPr lang="en-US" dirty="0"/>
              <a:t>“some extra bookkeeping to calculate the running time”</a:t>
            </a:r>
          </a:p>
          <a:p>
            <a:r>
              <a:rPr lang="en-US" b="1" dirty="0"/>
              <a:t>Big-step sem.:</a:t>
            </a:r>
            <a:r>
              <a:rPr lang="en-US" dirty="0"/>
              <a:t> </a:t>
            </a:r>
            <a:r>
              <a:rPr lang="pt-BR" dirty="0"/>
              <a:t>E ⊢ e ↪ v is “under E, e evaluates to v”</a:t>
            </a:r>
          </a:p>
          <a:p>
            <a:r>
              <a:rPr lang="en-US" b="1" dirty="0"/>
              <a:t>Cost sem.:</a:t>
            </a:r>
            <a:r>
              <a:rPr lang="en-US" dirty="0"/>
              <a:t> </a:t>
            </a:r>
            <a:r>
              <a:rPr lang="pt-BR" dirty="0"/>
              <a:t>E ⊢ e ↪ v </a:t>
            </a:r>
            <a:r>
              <a:rPr lang="en-US" dirty="0"/>
              <a:t>∈ k </a:t>
            </a:r>
            <a:r>
              <a:rPr lang="pt-BR" dirty="0"/>
              <a:t>is “under E, e evaluates to v in k cost”</a:t>
            </a:r>
          </a:p>
          <a:p>
            <a:r>
              <a:rPr lang="en-US" dirty="0"/>
              <a:t>The cost can be any resource, but we will first consider running time of a program without any parallelism, called its </a:t>
            </a:r>
            <a:r>
              <a:rPr lang="en-US" b="1" dirty="0"/>
              <a:t>work</a:t>
            </a:r>
            <a:endParaRPr lang="en-US" dirty="0"/>
          </a:p>
          <a:p>
            <a:r>
              <a:rPr lang="en-US" dirty="0"/>
              <a:t>For simplicity, every operation will have cost 1. In realistic uses, different costs can be assigned to each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9A93-316B-6E83-6A73-5F289A68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work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W(e) is the number of execution steps it takes to evaluate </a:t>
            </a:r>
            <a:r>
              <a:rPr lang="en-US" i="1" dirty="0"/>
              <a:t>e</a:t>
            </a:r>
            <a:r>
              <a:rPr lang="en-US" dirty="0"/>
              <a:t> to a value. If </a:t>
            </a:r>
            <a:r>
              <a:rPr lang="en-US" i="1" dirty="0"/>
              <a:t>e</a:t>
            </a:r>
            <a:r>
              <a:rPr lang="en-US" dirty="0"/>
              <a:t> loops forever, work is infinite. We write “W(e1) is O(e2)” to mean the work of e1 is on the order of e2.</a:t>
            </a:r>
          </a:p>
          <a:p>
            <a:r>
              <a:rPr lang="en-US" dirty="0"/>
              <a:t>When we talk about the running time of a program, we usually mean its work. Examples for basic algorithms on arrays: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ReverseArray</a:t>
            </a:r>
            <a:r>
              <a:rPr lang="en-US" dirty="0"/>
              <a:t>(n)) is O(n)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BubbleSort</a:t>
            </a:r>
            <a:r>
              <a:rPr lang="en-US" dirty="0"/>
              <a:t>(n)) is O(n^2)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QuickSort</a:t>
            </a:r>
            <a:r>
              <a:rPr lang="en-US" dirty="0"/>
              <a:t>(n)) is O(n log(n))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Work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W(e) of an expression is always the number of steps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work to be 1, e.g., W(num)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any compound expression (not just operators)</a:t>
            </a:r>
          </a:p>
          <a:p>
            <a:pPr lvl="2"/>
            <a:r>
              <a:rPr lang="en-US" dirty="0"/>
              <a:t>Then W(</a:t>
            </a:r>
            <a:r>
              <a:rPr lang="en-US" dirty="0" err="1"/>
              <a:t>eK</a:t>
            </a:r>
            <a:r>
              <a:rPr lang="en-US" dirty="0"/>
              <a:t>) is the work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W(op(e1,…,</a:t>
            </a:r>
            <a:r>
              <a:rPr lang="en-US" dirty="0" err="1"/>
              <a:t>eN</a:t>
            </a:r>
            <a:r>
              <a:rPr lang="en-US" dirty="0"/>
              <a:t>)) = 1 + W(e1) + … + W(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1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SeqPair</a:t>
            </a:r>
            <a:br>
              <a:rPr lang="en-US" dirty="0"/>
            </a:br>
            <a:r>
              <a:rPr lang="pt-BR" dirty="0"/>
              <a:t>E  ⊢ e1 ↪ v1 ∈ n1</a:t>
            </a:r>
            <a:br>
              <a:rPr lang="pt-BR" dirty="0"/>
            </a:br>
            <a:r>
              <a:rPr lang="pt-BR" dirty="0"/>
              <a:t>E  ⊢ e2 ↪ v2 ∈ n2</a:t>
            </a:r>
            <a:endParaRPr lang="en-US" dirty="0"/>
          </a:p>
          <a:p>
            <a:r>
              <a:rPr lang="pt-BR" dirty="0"/>
              <a:t>E  ⊢ (e1, e2) ↪ (v1, v2)  ∈ 1+n1+n2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5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45408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SeqFst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fst(e) ↪ v1 ∈ 1 + 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645408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SeqSnd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snd(e) ↪ v2 ∈ 1 + 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SeqOp</a:t>
            </a:r>
            <a:br>
              <a:rPr lang="en-US" dirty="0"/>
            </a:br>
            <a:r>
              <a:rPr lang="en-US" dirty="0"/>
              <a:t>E  ⊢ e1 ↪ v1 ∈ n1</a:t>
            </a:r>
            <a:br>
              <a:rPr lang="en-US" dirty="0"/>
            </a:br>
            <a:r>
              <a:rPr lang="en-US" dirty="0"/>
              <a:t>E  ⊢ e2 ↪ v2 ∈ n2</a:t>
            </a:r>
          </a:p>
          <a:p>
            <a:r>
              <a:rPr lang="pt-BR" dirty="0"/>
              <a:t>E  ⊢  e1 op e2 </a:t>
            </a:r>
            <a:br>
              <a:rPr lang="pt-BR" dirty="0"/>
            </a:br>
            <a:r>
              <a:rPr lang="pt-BR" dirty="0"/>
              <a:t>    ↪ v1 </a:t>
            </a:r>
            <a:r>
              <a:rPr lang="pt-BR" b="1" dirty="0"/>
              <a:t>op</a:t>
            </a:r>
            <a:r>
              <a:rPr lang="pt-BR" dirty="0"/>
              <a:t> v2 ∈ 1+n1+n2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SeqCall</a:t>
            </a:r>
            <a:br>
              <a:rPr lang="en-US" dirty="0"/>
            </a:br>
            <a:r>
              <a:rPr lang="pt-BR" dirty="0"/>
              <a:t>E  ⊢ e1 ↪ (fun f(x) is e) ∈ n1</a:t>
            </a:r>
            <a:br>
              <a:rPr lang="pt-BR" dirty="0"/>
            </a:br>
            <a:r>
              <a:rPr lang="pt-BR" dirty="0"/>
              <a:t>E ⊢ e2 ↪ v2 ∈ n2</a:t>
            </a:r>
            <a:br>
              <a:rPr lang="pt-BR" dirty="0"/>
            </a:br>
            <a:r>
              <a:rPr lang="pt-BR" dirty="0"/>
              <a:t>(x ↦ v2) ⊢ e ↪ v3 ∈ n3</a:t>
            </a:r>
            <a:endParaRPr lang="en-US" dirty="0"/>
          </a:p>
          <a:p>
            <a:r>
              <a:rPr lang="pt-BR" dirty="0"/>
              <a:t>E  ⊢ e1(e2) ↪ v3 ∈ 1 + n1 + n2 + n3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Insight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Syntax</a:t>
            </a:r>
          </a:p>
          <a:p>
            <a:pPr lvl="2"/>
            <a:r>
              <a:rPr lang="en-US" dirty="0"/>
              <a:t>Semantics</a:t>
            </a:r>
          </a:p>
          <a:p>
            <a:pPr lvl="1"/>
            <a:r>
              <a:rPr lang="en-US" dirty="0"/>
              <a:t>Cost Semantics</a:t>
            </a:r>
          </a:p>
          <a:p>
            <a:pPr lvl="2"/>
            <a:r>
              <a:rPr lang="en-US" dirty="0"/>
              <a:t>Sequential</a:t>
            </a:r>
          </a:p>
          <a:p>
            <a:pPr lvl="1"/>
            <a:r>
              <a:rPr lang="en-US" dirty="0"/>
              <a:t>Work analysis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Parallelism:</a:t>
            </a:r>
          </a:p>
          <a:p>
            <a:pPr lvl="2"/>
            <a:r>
              <a:rPr lang="en-US" dirty="0"/>
              <a:t>Semantics</a:t>
            </a:r>
          </a:p>
          <a:p>
            <a:pPr lvl="2"/>
            <a:r>
              <a:rPr lang="en-US" dirty="0"/>
              <a:t>Cost semantics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918-3D7D-3F47-C855-17E9CB6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94234"/>
          </a:xfrm>
        </p:spPr>
        <p:txBody>
          <a:bodyPr>
            <a:normAutofit/>
          </a:bodyPr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n, then the number of nodes (rule applications) in derivation D is exactly n.</a:t>
            </a:r>
          </a:p>
          <a:p>
            <a:r>
              <a:rPr lang="en-US" b="1" dirty="0"/>
              <a:t>Theorem:</a:t>
            </a:r>
            <a:r>
              <a:rPr lang="en-US" dirty="0"/>
              <a:t> Let E  ⊢ e ↦ₙ e’ denote that in environment E, program e steps to program e’ in exactly n steps of small-step semantics. The theorem states that whenever E  ⊢ e ↪ v ∈ m holds, then E  ⊢ e ↦ₙ e’ holds for some </a:t>
            </a:r>
            <a:r>
              <a:rPr lang="en-US" dirty="0" err="1"/>
              <a:t>n≤m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pow(n,0)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0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= 0 ↪ true ∈ 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1 ↪ 1 ∈ 1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(if ...) ↪ 1 ∈ </a:t>
            </a:r>
            <a:r>
              <a:rPr lang="en-US" dirty="0"/>
              <a:t>5 (since 5 = 1+3+1)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7462058" y="2050318"/>
            <a:ext cx="4108150" cy="1378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pow(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n,k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 for k&gt;0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0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= 0 ↪ false ∈ 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n↪ vn ∈ 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n↪ vn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k↪ vk ∈ 1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 </a:t>
            </a:r>
            <a:r>
              <a:rPr lang="pt-BR" dirty="0"/>
              <a:t>⊢ 1↪ 1 ∈ 1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k-1↪vk-1 ∈ 3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pow(n,k-1) ↪ v ∈ 4 + O(k)</a:t>
            </a:r>
          </a:p>
          <a:p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pow(n,k) ↪ vn*v ∈ 6 + O(k)</a:t>
            </a:r>
          </a:p>
          <a:p>
            <a:r>
              <a:rPr lang="pt-BR" dirty="0"/>
              <a:t>pow(n,k) is O(k)</a:t>
            </a:r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7462058" y="2050318"/>
            <a:ext cx="4108150" cy="1378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0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328-2BAE-D914-A527-AC12E404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0FAC-EFCB-CABE-FA83-CADB298B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BE24-71E5-F7DA-9DC5-0C09BFF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3CAC-2B0D-422F-D292-F539B05C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6AEA-1A82-3D41-6B69-32830007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programs make parallelism easy because: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hard part</a:t>
            </a:r>
            <a:r>
              <a:rPr lang="en-US" dirty="0"/>
              <a:t> of parallelism is understanding dependencies, and</a:t>
            </a:r>
          </a:p>
          <a:p>
            <a:pPr lvl="1"/>
            <a:r>
              <a:rPr lang="en-US" dirty="0"/>
              <a:t>Pure functional programs make all dependencies </a:t>
            </a:r>
            <a:r>
              <a:rPr lang="en-US" b="1" dirty="0"/>
              <a:t>explicit</a:t>
            </a:r>
            <a:endParaRPr lang="en-US" dirty="0"/>
          </a:p>
          <a:p>
            <a:r>
              <a:rPr lang="en-US" dirty="0"/>
              <a:t>We will use fork-join parallelism, where we assume independent expressions are executed at the same time. Execution joins back together before proceeding to expressions that depend on both.</a:t>
            </a:r>
          </a:p>
          <a:p>
            <a:r>
              <a:rPr lang="en-US" dirty="0"/>
              <a:t>Is there a limit on how fast code runs if we have all the processors we could ask for? Yes, this limit is called its </a:t>
            </a:r>
            <a:r>
              <a:rPr lang="en-US" b="1" dirty="0"/>
              <a:t>depth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C379-3825-8FB9-17C2-02353C37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depth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D(e) is the time it would take to run </a:t>
            </a:r>
            <a:r>
              <a:rPr lang="en-US" i="1" dirty="0"/>
              <a:t>e</a:t>
            </a:r>
            <a:r>
              <a:rPr lang="en-US" dirty="0"/>
              <a:t> if you have as many processors as you can ask for. If </a:t>
            </a:r>
            <a:r>
              <a:rPr lang="en-US" i="1" dirty="0"/>
              <a:t>e</a:t>
            </a:r>
            <a:r>
              <a:rPr lang="en-US" dirty="0"/>
              <a:t> loops forever, depth is infinite. We write “D(e1) is O(e2)” to mean the depth of e1 is on the order of e2.</a:t>
            </a:r>
          </a:p>
          <a:p>
            <a:r>
              <a:rPr lang="en-US" dirty="0"/>
              <a:t>If an expression </a:t>
            </a:r>
            <a:r>
              <a:rPr lang="en-US" i="1" dirty="0"/>
              <a:t>e</a:t>
            </a:r>
            <a:r>
              <a:rPr lang="en-US" dirty="0"/>
              <a:t> is completely sequential,</a:t>
            </a:r>
            <a:r>
              <a:rPr lang="en-US" i="1" dirty="0"/>
              <a:t> </a:t>
            </a:r>
            <a:r>
              <a:rPr lang="en-US" dirty="0"/>
              <a:t>then W(e) = D(e)</a:t>
            </a:r>
            <a:br>
              <a:rPr lang="en-US" dirty="0"/>
            </a:br>
            <a:r>
              <a:rPr lang="en-US" dirty="0"/>
              <a:t>But many problems can be solved in much lower depth than work:</a:t>
            </a:r>
          </a:p>
          <a:p>
            <a:pPr lvl="1"/>
            <a:r>
              <a:rPr lang="en-US" dirty="0"/>
              <a:t>e.g. W(Sort(n)) is O(n log n), D(Sort(n)) is O(log(n)^2), using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Depth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D(e) of an expression is parallel running time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depth to be 1, e.g., D(num)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any compound expression (not just operators)</a:t>
            </a:r>
          </a:p>
          <a:p>
            <a:pPr lvl="2"/>
            <a:r>
              <a:rPr lang="en-US" dirty="0"/>
              <a:t>Then D(</a:t>
            </a:r>
            <a:r>
              <a:rPr lang="en-US" dirty="0" err="1"/>
              <a:t>eK</a:t>
            </a:r>
            <a:r>
              <a:rPr lang="en-US" dirty="0"/>
              <a:t>) is the work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D(op(e1,…,</a:t>
            </a:r>
            <a:r>
              <a:rPr lang="en-US" dirty="0" err="1"/>
              <a:t>eN</a:t>
            </a:r>
            <a:r>
              <a:rPr lang="en-US" dirty="0"/>
              <a:t>)) = 1 + max(D(e1), …, D(</a:t>
            </a:r>
            <a:r>
              <a:rPr lang="en-US" dirty="0" err="1"/>
              <a:t>eN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What about e1(e2), i.e., expression e1 depends on e2?</a:t>
            </a:r>
          </a:p>
          <a:p>
            <a:pPr lvl="2"/>
            <a:r>
              <a:rPr lang="en-US" dirty="0"/>
              <a:t>D(e1(e2)) = D(e1) + D(e2), must do e2 before 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5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(1,1)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023616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(1,1)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462528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(1,1)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102609"/>
            <a:ext cx="5419344" cy="235717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WDPair</a:t>
            </a:r>
            <a:br>
              <a:rPr lang="en-US" dirty="0"/>
            </a:br>
            <a:r>
              <a:rPr lang="pt-BR" dirty="0"/>
              <a:t>E  ⊢ e1 ↪ v1 ∈ (w1,d1)</a:t>
            </a:r>
            <a:br>
              <a:rPr lang="pt-BR" dirty="0"/>
            </a:br>
            <a:r>
              <a:rPr lang="pt-BR" dirty="0"/>
              <a:t>E  ⊢ e2 ↪ v2 ∈ (w2,d2)</a:t>
            </a:r>
            <a:endParaRPr lang="en-US" dirty="0"/>
          </a:p>
          <a:p>
            <a:r>
              <a:rPr lang="pt-BR" dirty="0"/>
              <a:t>E  ⊢ (e1, e2) </a:t>
            </a:r>
            <a:br>
              <a:rPr lang="pt-BR" dirty="0"/>
            </a:br>
            <a:r>
              <a:rPr lang="pt-BR" dirty="0"/>
              <a:t>↪ (v1, v2)  ∈ (1+w1+w2,1+max(d1,d2))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258817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2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28160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WDFst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fst(e) ↪ v1 ∈ (1+w, 1+d)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4553712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WDSnd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snd(e) ↪ v2 ∈ (1+w, 1+d)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WDOp</a:t>
            </a:r>
            <a:br>
              <a:rPr lang="en-US" dirty="0"/>
            </a:br>
            <a:r>
              <a:rPr lang="en-US" dirty="0"/>
              <a:t>E  ⊢ e1 ↪ v1 ∈ (w1,d1)</a:t>
            </a:r>
            <a:br>
              <a:rPr lang="en-US" dirty="0"/>
            </a:br>
            <a:r>
              <a:rPr lang="en-US" dirty="0"/>
              <a:t>E  ⊢ e2 ↪ v2 ∈ (w2,d2)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 </a:t>
            </a:r>
            <a:br>
              <a:rPr lang="pt-BR" dirty="0"/>
            </a:br>
            <a:r>
              <a:rPr lang="pt-BR" dirty="0"/>
              <a:t>   ∈ (1+w1+w2,1+max(d1,d2))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5681472" y="3828290"/>
            <a:ext cx="6047232" cy="23652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WDCall</a:t>
            </a:r>
            <a:br>
              <a:rPr lang="en-US" dirty="0"/>
            </a:br>
            <a:r>
              <a:rPr lang="pt-BR" dirty="0"/>
              <a:t>E  ⊢ e1 ↪ (fun f(x) is e) ∈ (w1,d1)</a:t>
            </a:r>
            <a:br>
              <a:rPr lang="pt-BR" dirty="0"/>
            </a:br>
            <a:r>
              <a:rPr lang="pt-BR" dirty="0"/>
              <a:t>E ⊢ e2 ↪ v2 ∈ (w2,d2)</a:t>
            </a:r>
            <a:br>
              <a:rPr lang="pt-BR" dirty="0"/>
            </a:br>
            <a:r>
              <a:rPr lang="pt-BR" dirty="0"/>
              <a:t>(x ↦ v2) ⊢ e ↪ v3 ∈ (w3,d3)</a:t>
            </a:r>
            <a:endParaRPr lang="en-US" dirty="0"/>
          </a:p>
          <a:p>
            <a:r>
              <a:rPr lang="pt-BR" dirty="0"/>
              <a:t>E  ⊢ e1(e2) ↪ v3</a:t>
            </a:r>
            <a:br>
              <a:rPr lang="pt-BR" dirty="0"/>
            </a:br>
            <a:r>
              <a:rPr lang="pt-BR" dirty="0"/>
              <a:t>    ∈ (1+w1+w2+w3, 1+max(d1,d2)+d3)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5681472" y="5192347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8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864-AB66-67B5-034B-AF56B350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9990-BAF0-9877-3B69-9E568EA2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(</a:t>
            </a:r>
            <a:r>
              <a:rPr lang="en-US" dirty="0" err="1"/>
              <a:t>w,d</a:t>
            </a:r>
            <a:r>
              <a:rPr lang="en-US" dirty="0"/>
              <a:t>), then the number of nodes (rule applications) in derivation D is exactly w and the height of D (number of rule applications on longest path from root to leaf) is exactly d. </a:t>
            </a:r>
          </a:p>
          <a:p>
            <a:r>
              <a:rPr lang="en-US" b="1" dirty="0"/>
              <a:t>Theorem:</a:t>
            </a:r>
            <a:r>
              <a:rPr lang="en-US" dirty="0"/>
              <a:t>  Let  E  ⊢ e ↦ₙ e’  denote that in environment E, program e steps to program e’ in exactly n steps of small-step sequential semantics. The theorem states that whenever  E  ⊢ e ↪ v ∈ (m, d)  holds, then  E  ⊢ e ↦ₙ e’  holds for some  </a:t>
            </a:r>
            <a:r>
              <a:rPr lang="en-US" dirty="0" err="1"/>
              <a:t>n≤m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18195-2C81-6B36-98AD-0E2D4666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8DA-D310-F386-86B6-4B986BE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The Need for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DF30-691F-AC38-8D11-2D1B5C9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time goes on, the global demand for compute power grows, e.g.:</a:t>
            </a:r>
          </a:p>
          <a:p>
            <a:pPr lvl="1"/>
            <a:r>
              <a:rPr lang="en-US" dirty="0"/>
              <a:t>Machine learning alone demands more electricity than many small countries and enough silicon to disrupt global supply chains</a:t>
            </a:r>
          </a:p>
          <a:p>
            <a:pPr lvl="1"/>
            <a:r>
              <a:rPr lang="en-US" dirty="0"/>
              <a:t>Scientists must interpret ever-larger datasets, in domains ranging from particle physics to climate science</a:t>
            </a:r>
          </a:p>
          <a:p>
            <a:pPr lvl="1"/>
            <a:r>
              <a:rPr lang="en-US" dirty="0"/>
              <a:t>End-user software innovations push limits, from productivity applications to video games</a:t>
            </a:r>
          </a:p>
          <a:p>
            <a:r>
              <a:rPr lang="en-US" dirty="0"/>
              <a:t>Exponential growth in CPU complexity has long helped with growing demand, but the </a:t>
            </a:r>
            <a:r>
              <a:rPr lang="en-US" b="1" dirty="0"/>
              <a:t>boundaries of physics</a:t>
            </a:r>
            <a:r>
              <a:rPr lang="en-US" dirty="0"/>
              <a:t> mean growth has slowed</a:t>
            </a:r>
          </a:p>
          <a:p>
            <a:r>
              <a:rPr lang="en-US" dirty="0"/>
              <a:t>What to do? We explore 2 solutions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07C8E-63B6-6A91-533C-CA5E64C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W(pow2(0)) = 5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W(pow2(k)) &lt;= 23 + 2*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W(pow2(n)) is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6778752" y="2050318"/>
            <a:ext cx="55601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51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W(pow2(0)) = 5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W(pow2(k)) &lt;= 23 + 2*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W(pow2(n)) is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(pow2(0)) = 4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D(pow2(k)) &lt;= 12 +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D(pow2(n)) is O(log(n))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6778752" y="2050318"/>
            <a:ext cx="55601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45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D7F5-90FD-D443-0F42-F8A343EA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7F32-8353-C83E-4CFA-5731C0C6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Resource-Aware ML is a static analysis tool that automatically computes running-time bounds for functional programs written in the PL </a:t>
            </a:r>
            <a:r>
              <a:rPr lang="en-US" dirty="0" err="1"/>
              <a:t>OCaml</a:t>
            </a:r>
            <a:r>
              <a:rPr lang="en-US" dirty="0"/>
              <a:t>, backed by formal cost semantics</a:t>
            </a:r>
          </a:p>
          <a:p>
            <a:r>
              <a:rPr lang="en-US" dirty="0"/>
              <a:t>Web interface: </a:t>
            </a:r>
            <a:r>
              <a:rPr lang="en-US" dirty="0">
                <a:hlinkClick r:id="rId2"/>
              </a:rPr>
              <a:t>https://www.raml.co/interface/</a:t>
            </a:r>
            <a:endParaRPr lang="en-US" dirty="0"/>
          </a:p>
          <a:p>
            <a:r>
              <a:rPr lang="en-US" dirty="0"/>
              <a:t>In-class demo: </a:t>
            </a:r>
          </a:p>
          <a:p>
            <a:pPr lvl="1"/>
            <a:r>
              <a:rPr lang="en-US" dirty="0"/>
              <a:t>“99 Problems in </a:t>
            </a:r>
            <a:r>
              <a:rPr lang="en-US" dirty="0" err="1"/>
              <a:t>OCaml</a:t>
            </a:r>
            <a:r>
              <a:rPr lang="en-US" dirty="0"/>
              <a:t>: Lists”</a:t>
            </a:r>
          </a:p>
          <a:p>
            <a:pPr lvl="1"/>
            <a:r>
              <a:rPr lang="en-US" dirty="0"/>
              <a:t>Specifically: length, rev, and </a:t>
            </a:r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0B08-6E31-7B6B-001D-07A295D1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Understand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programmers, we often write the cleanest correct code (good!) but do not pay close attention to performance until needed (bad)</a:t>
            </a:r>
          </a:p>
          <a:p>
            <a:r>
              <a:rPr lang="en-US" dirty="0"/>
              <a:t>The Theorist says: if we want to write faster code, we should start by developing a formal model of how much time (and other resources) each computation takes. Then apply model to programs.</a:t>
            </a:r>
          </a:p>
          <a:p>
            <a:r>
              <a:rPr lang="en-US" b="1" dirty="0"/>
              <a:t>Cost semantics</a:t>
            </a:r>
            <a:r>
              <a:rPr lang="en-US" dirty="0"/>
              <a:t> is this formal model. It is a version of operational semantics which tracks the cost (e.g., in running time) of running any given computation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Parallelism means running code on multiple processors (core) at the same time. Parallelism is a well-established strategy for continuing to increase computing performance as complexity grows</a:t>
            </a:r>
          </a:p>
          <a:p>
            <a:r>
              <a:rPr lang="en-US" dirty="0"/>
              <a:t>Parallelism introduces a new challenge for correctness: coordinating execution between multiple processors. There are many programming paradigms for parallelism, and some make this much easier than others</a:t>
            </a:r>
          </a:p>
          <a:p>
            <a:r>
              <a:rPr lang="en-US" dirty="0"/>
              <a:t>We explore </a:t>
            </a:r>
            <a:r>
              <a:rPr lang="en-US" b="1" dirty="0"/>
              <a:t>pure functional parallelism</a:t>
            </a:r>
            <a:r>
              <a:rPr lang="en-US" dirty="0"/>
              <a:t>, one version of parallelism with strong correctness properties. We present its </a:t>
            </a:r>
            <a:r>
              <a:rPr lang="en-US" b="1" dirty="0"/>
              <a:t>cost semantics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(Sequential)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10803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2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EE96F5-8649-EB30-344F-CECCEC7203AC}"/>
              </a:ext>
            </a:extLst>
          </p:cNvPr>
          <p:cNvSpPr txBox="1">
            <a:spLocks/>
          </p:cNvSpPr>
          <p:nvPr/>
        </p:nvSpPr>
        <p:spPr>
          <a:xfrm>
            <a:off x="5974080" y="1856572"/>
            <a:ext cx="4876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if k&lt;=n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)=(</a:t>
            </a:r>
            <a:r>
              <a:rPr lang="en-US" dirty="0" err="1">
                <a:latin typeface="Consolas" panose="020B0609020204030204" pitchFamily="49" charset="0"/>
              </a:rPr>
              <a:t>k%n,k</a:t>
            </a:r>
            <a:r>
              <a:rPr lang="en-US" dirty="0">
                <a:latin typeface="Consolas" panose="020B0609020204030204" pitchFamily="49" charset="0"/>
              </a:rPr>
              <a:t>/n)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n,b</a:t>
            </a:r>
            <a:r>
              <a:rPr lang="en-US" dirty="0">
                <a:latin typeface="Consolas" panose="020B0609020204030204" pitchFamily="49" charset="0"/>
              </a:rPr>
              <a:t>),n)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41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3188</Words>
  <Application>Microsoft Office PowerPoint</Application>
  <PresentationFormat>Widescreen</PresentationFormat>
  <Paragraphs>236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Consolas</vt:lpstr>
      <vt:lpstr>Noto Serif</vt:lpstr>
      <vt:lpstr>Source Sans Pro</vt:lpstr>
      <vt:lpstr>Retrospect</vt:lpstr>
      <vt:lpstr>Grad Lecture B – Cost Semantics and Parallelism</vt:lpstr>
      <vt:lpstr>Outline</vt:lpstr>
      <vt:lpstr>Motivation: The Need for Speed</vt:lpstr>
      <vt:lpstr>Solution 1: Understand Performance</vt:lpstr>
      <vt:lpstr>Solution 2: Parallelism</vt:lpstr>
      <vt:lpstr>Section: (Sequential) Cost Semantics</vt:lpstr>
      <vt:lpstr>Code Examples: Exponentiation</vt:lpstr>
      <vt:lpstr>Code Examples: Exponentiation</vt:lpstr>
      <vt:lpstr>Code Examples: Exponentiation</vt:lpstr>
      <vt:lpstr>Today’s PL: Syntax</vt:lpstr>
      <vt:lpstr>Today’s PL: Types</vt:lpstr>
      <vt:lpstr>Big Step Semantics, Part 1</vt:lpstr>
      <vt:lpstr>Big Step Semantics, Part 2</vt:lpstr>
      <vt:lpstr>Section: Cost Semantics</vt:lpstr>
      <vt:lpstr>Idea</vt:lpstr>
      <vt:lpstr>Work</vt:lpstr>
      <vt:lpstr>Computing Work – Main Ideas</vt:lpstr>
      <vt:lpstr>Sequential Cost Semantics, Part 1</vt:lpstr>
      <vt:lpstr>Sequential Cost Semantics, Part 2</vt:lpstr>
      <vt:lpstr>Sequential Cost Semantics: Theorems</vt:lpstr>
      <vt:lpstr>Example</vt:lpstr>
      <vt:lpstr>Example</vt:lpstr>
      <vt:lpstr>Section: Parallel Computation</vt:lpstr>
      <vt:lpstr>Insight</vt:lpstr>
      <vt:lpstr>Depth</vt:lpstr>
      <vt:lpstr>Computing Depth – Main Ideas</vt:lpstr>
      <vt:lpstr>Parallel Cost Semantics, Part 1</vt:lpstr>
      <vt:lpstr>Parallel Cost Semantics, Part 2</vt:lpstr>
      <vt:lpstr>Parallel Cost Semantics: Theorems</vt:lpstr>
      <vt:lpstr>Example</vt:lpstr>
      <vt:lpstr>Example</vt:lpstr>
      <vt:lpstr>RAML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160</cp:revision>
  <dcterms:created xsi:type="dcterms:W3CDTF">2023-08-13T16:19:48Z</dcterms:created>
  <dcterms:modified xsi:type="dcterms:W3CDTF">2023-11-06T21:42:07Z</dcterms:modified>
</cp:coreProperties>
</file>