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319" r:id="rId5"/>
    <p:sldId id="321" r:id="rId6"/>
    <p:sldId id="369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2" r:id="rId17"/>
    <p:sldId id="363" r:id="rId18"/>
    <p:sldId id="365" r:id="rId19"/>
    <p:sldId id="366" r:id="rId20"/>
    <p:sldId id="358" r:id="rId21"/>
    <p:sldId id="364" r:id="rId22"/>
    <p:sldId id="367" r:id="rId23"/>
    <p:sldId id="359" r:id="rId24"/>
    <p:sldId id="368" r:id="rId25"/>
    <p:sldId id="360" r:id="rId26"/>
    <p:sldId id="370" r:id="rId27"/>
    <p:sldId id="342" r:id="rId28"/>
    <p:sldId id="371" r:id="rId29"/>
    <p:sldId id="318" r:id="rId30"/>
    <p:sldId id="259" r:id="rId31"/>
    <p:sldId id="260" r:id="rId32"/>
    <p:sldId id="322" r:id="rId33"/>
    <p:sldId id="268" r:id="rId34"/>
    <p:sldId id="323" r:id="rId35"/>
    <p:sldId id="324" r:id="rId36"/>
    <p:sldId id="325" r:id="rId37"/>
    <p:sldId id="326" r:id="rId38"/>
    <p:sldId id="332" r:id="rId39"/>
    <p:sldId id="327" r:id="rId40"/>
    <p:sldId id="328" r:id="rId41"/>
    <p:sldId id="329" r:id="rId42"/>
    <p:sldId id="330" r:id="rId43"/>
    <p:sldId id="333" r:id="rId44"/>
    <p:sldId id="331" r:id="rId45"/>
    <p:sldId id="334" r:id="rId46"/>
    <p:sldId id="336" r:id="rId47"/>
    <p:sldId id="337" r:id="rId48"/>
    <p:sldId id="338" r:id="rId49"/>
    <p:sldId id="341" r:id="rId50"/>
    <p:sldId id="343" r:id="rId51"/>
    <p:sldId id="345" r:id="rId52"/>
    <p:sldId id="346" r:id="rId53"/>
    <p:sldId id="347" r:id="rId54"/>
    <p:sldId id="339" r:id="rId55"/>
    <p:sldId id="348" r:id="rId56"/>
    <p:sldId id="340" r:id="rId57"/>
    <p:sldId id="303" r:id="rId58"/>
    <p:sldId id="344" r:id="rId59"/>
    <p:sldId id="317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04 – Parsing Expression Grammars + Abstract Syntax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CFG Builds In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basic polynomial grammar: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 → num | var | S + S | S * S | (S)</a:t>
            </a:r>
          </a:p>
          <a:p>
            <a:r>
              <a:rPr lang="en-US" dirty="0"/>
              <a:t>This grammar is highly ambiguous:</a:t>
            </a:r>
            <a:br>
              <a:rPr lang="en-US" dirty="0"/>
            </a:br>
            <a:r>
              <a:rPr lang="en-US" dirty="0"/>
              <a:t>“1 + 1 * x” could be “(1 + 1) * x” or “1 + (1 * x)”</a:t>
            </a:r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9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Ambiguity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3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Performance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marL="0" indent="0">
              <a:buNone/>
            </a:pPr>
            <a:r>
              <a:rPr lang="en-US" dirty="0"/>
              <a:t>Key Facts About Performance:</a:t>
            </a:r>
          </a:p>
          <a:p>
            <a:pPr lvl="1"/>
            <a:r>
              <a:rPr lang="en-US" dirty="0"/>
              <a:t>Matching a string against an arbitrary CFG is O(n^3) time (too slow)*</a:t>
            </a:r>
          </a:p>
          <a:p>
            <a:pPr lvl="1"/>
            <a:r>
              <a:rPr lang="en-US" dirty="0"/>
              <a:t>Matching a string against an unambiguous CFG is O(n) time* </a:t>
            </a:r>
          </a:p>
          <a:p>
            <a:r>
              <a:rPr lang="en-US" dirty="0"/>
              <a:t>These facts explain why CFG parsing is annoying:</a:t>
            </a:r>
          </a:p>
          <a:p>
            <a:pPr lvl="1"/>
            <a:r>
              <a:rPr lang="en-US" dirty="0"/>
              <a:t>Efficient parsers must identify a subclass of efficient grammars. Those subclasses might be unintuitive or difficult to debug (e.g. conflicts in LALR(1) parsers)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28F4-E409-2B16-4619-0D7A172CE7CE}"/>
              </a:ext>
            </a:extLst>
          </p:cNvPr>
          <p:cNvSpPr txBox="1"/>
          <p:nvPr/>
        </p:nvSpPr>
        <p:spPr>
          <a:xfrm>
            <a:off x="1395663" y="6386731"/>
            <a:ext cx="52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using the GLR parsing algorithm</a:t>
            </a:r>
          </a:p>
        </p:txBody>
      </p:sp>
    </p:spTree>
    <p:extLst>
      <p:ext uri="{BB962C8B-B14F-4D97-AF65-F5344CB8AC3E}">
        <p14:creationId xmlns:p14="http://schemas.microsoft.com/office/powerpoint/2010/main" val="282991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Better Way?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Parsing Expression Grammars (PEG) challenge fundamental assumption</a:t>
            </a:r>
          </a:p>
          <a:p>
            <a:pPr lvl="1"/>
            <a:r>
              <a:rPr lang="en-US" dirty="0"/>
              <a:t>It is impossible for a PEG to be ambiguous</a:t>
            </a:r>
          </a:p>
          <a:p>
            <a:pPr lvl="1"/>
            <a:r>
              <a:rPr lang="en-US" dirty="0"/>
              <a:t>A PEG does not generate syntax, it </a:t>
            </a:r>
            <a:r>
              <a:rPr lang="en-US" b="1" i="1" dirty="0"/>
              <a:t>recognizes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A PEG is </a:t>
            </a:r>
            <a:r>
              <a:rPr lang="en-US" b="1" i="1" dirty="0"/>
              <a:t>operational</a:t>
            </a:r>
            <a:r>
              <a:rPr lang="en-US" dirty="0"/>
              <a:t>, it describes an algorithm for processing syntax</a:t>
            </a:r>
          </a:p>
          <a:p>
            <a:pPr marL="201168" lvl="1" indent="0">
              <a:buNone/>
            </a:pPr>
            <a:r>
              <a:rPr lang="en-US" dirty="0"/>
              <a:t>HW2 uses PEG to implement parsing in the hope that an operational approach is easier to implement and debug, but there is </a:t>
            </a:r>
            <a:r>
              <a:rPr lang="en-US" b="1" dirty="0"/>
              <a:t>no clear winner</a:t>
            </a:r>
            <a:r>
              <a:rPr lang="en-US" dirty="0"/>
              <a:t>, so we teach both </a:t>
            </a: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Some languages can only be parsed with PEG</a:t>
            </a:r>
          </a:p>
          <a:p>
            <a:pPr lvl="1"/>
            <a:r>
              <a:rPr lang="en-US" dirty="0"/>
              <a:t>The PEG tells you exactly how the parser will execute</a:t>
            </a:r>
          </a:p>
          <a:p>
            <a:pPr marL="201168" lvl="1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Some languages can only be parsed with CFG</a:t>
            </a:r>
          </a:p>
          <a:p>
            <a:pPr lvl="1"/>
            <a:r>
              <a:rPr lang="en-US" dirty="0"/>
              <a:t>If you write a PEG while you think in terms of CFG, your PEG will be very wrong</a:t>
            </a:r>
          </a:p>
          <a:p>
            <a:pPr marL="201168" lvl="1" indent="0">
              <a:buNone/>
            </a:pPr>
            <a:r>
              <a:rPr lang="en-US" b="1" dirty="0"/>
              <a:t>Neutral: </a:t>
            </a:r>
            <a:r>
              <a:rPr lang="en-US" dirty="0"/>
              <a:t>Correct grammars can be non-obvious in both CFG and PEG. Takes training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28F4-E409-2B16-4619-0D7A172CE7CE}"/>
              </a:ext>
            </a:extLst>
          </p:cNvPr>
          <p:cNvSpPr txBox="1"/>
          <p:nvPr/>
        </p:nvSpPr>
        <p:spPr>
          <a:xfrm>
            <a:off x="1395663" y="6386731"/>
            <a:ext cx="52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using the GLR parsing algorithm</a:t>
            </a:r>
          </a:p>
        </p:txBody>
      </p:sp>
    </p:spTree>
    <p:extLst>
      <p:ext uri="{BB962C8B-B14F-4D97-AF65-F5344CB8AC3E}">
        <p14:creationId xmlns:p14="http://schemas.microsoft.com/office/powerpoint/2010/main" val="221247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/>
          </a:bodyPr>
          <a:lstStyle/>
          <a:p>
            <a:r>
              <a:rPr lang="en-US" dirty="0"/>
              <a:t>(Don’t worry if you don’t know C++, the syntax is all that matters here)</a:t>
            </a:r>
            <a:br>
              <a:rPr lang="en-US" dirty="0"/>
            </a:br>
            <a:r>
              <a:rPr lang="en-US" dirty="0"/>
              <a:t>The following is a simple example where PEG out-performs CFG</a:t>
            </a:r>
          </a:p>
          <a:p>
            <a:r>
              <a:rPr lang="en-US" dirty="0"/>
              <a:t>In C++, angle brackets &lt;&gt; are used to describe type arguments and also an arithmetic “bit-shift” operator &gt;&gt;. Due to </a:t>
            </a:r>
            <a:r>
              <a:rPr lang="en-US" b="1" dirty="0"/>
              <a:t>maximal munch</a:t>
            </a:r>
            <a:r>
              <a:rPr lang="en-US" dirty="0"/>
              <a:t> </a:t>
            </a:r>
            <a:r>
              <a:rPr lang="en-US" dirty="0" err="1"/>
              <a:t>lexing</a:t>
            </a:r>
            <a:r>
              <a:rPr lang="en-US" dirty="0"/>
              <a:t>, it is traditionally required to insert a space between &gt; in the variable declaration below:</a:t>
            </a:r>
          </a:p>
          <a:p>
            <a:r>
              <a:rPr lang="en-US" dirty="0"/>
              <a:t>vector&lt;vector&lt;float&gt; &gt; </a:t>
            </a:r>
            <a:r>
              <a:rPr lang="en-US" dirty="0" err="1"/>
              <a:t>MyMatrix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PEGs </a:t>
            </a:r>
            <a:r>
              <a:rPr lang="en-US" b="1" dirty="0"/>
              <a:t>combine </a:t>
            </a:r>
            <a:r>
              <a:rPr lang="en-US" b="1" dirty="0" err="1"/>
              <a:t>lexing</a:t>
            </a:r>
            <a:r>
              <a:rPr lang="en-US" b="1" dirty="0"/>
              <a:t> with the rest of parsing</a:t>
            </a:r>
            <a:r>
              <a:rPr lang="en-US" dirty="0"/>
              <a:t>, fixing this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3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PEG to parse “vector&lt;vector&lt;float&gt; &gt; </a:t>
            </a:r>
            <a:r>
              <a:rPr lang="en-US" dirty="0" err="1"/>
              <a:t>MyMatrix</a:t>
            </a:r>
            <a:r>
              <a:rPr lang="en-US" dirty="0"/>
              <a:t>;”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PrimType</a:t>
            </a:r>
            <a:r>
              <a:rPr lang="en-US" dirty="0">
                <a:latin typeface="Consolas" panose="020B0609020204030204" pitchFamily="49" charset="0"/>
              </a:rPr>
              <a:t> (LANGLE </a:t>
            </a: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RANGLE)?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ShiftExpr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← LSHIFT / RSHIFT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LANGLE ← “&lt;” Spacing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RANGLE ← “&gt;”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LSHIFT ← “&lt;&lt;”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RSHIFT ← “&gt;&gt;” Spacing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A158-E82A-8B99-9199-0430E8CC7648}"/>
              </a:ext>
            </a:extLst>
          </p:cNvPr>
          <p:cNvSpPr txBox="1"/>
          <p:nvPr/>
        </p:nvSpPr>
        <p:spPr>
          <a:xfrm>
            <a:off x="9755406" y="2913374"/>
            <a:ext cx="183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type arguments&lt;&gt;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3F81-DF3A-A447-EA90-5EAC7B065629}"/>
              </a:ext>
            </a:extLst>
          </p:cNvPr>
          <p:cNvSpPr txBox="1"/>
          <p:nvPr/>
        </p:nvSpPr>
        <p:spPr>
          <a:xfrm>
            <a:off x="8152597" y="3944626"/>
            <a:ext cx="205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repeated shift 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06A07-1312-BF4C-B70B-C26C69C9A5B9}"/>
              </a:ext>
            </a:extLst>
          </p:cNvPr>
          <p:cNvSpPr txBox="1"/>
          <p:nvPr/>
        </p:nvSpPr>
        <p:spPr>
          <a:xfrm>
            <a:off x="1608624" y="5642471"/>
            <a:ext cx="210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Keywords can have whitespace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7457F-EF6B-42EF-6738-C9F5C1DDECC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327306" y="2681167"/>
            <a:ext cx="344805" cy="23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9CD9A-3025-20B6-8D67-114418126E95}"/>
              </a:ext>
            </a:extLst>
          </p:cNvPr>
          <p:cNvCxnSpPr>
            <a:cxnSpLocks/>
          </p:cNvCxnSpPr>
          <p:nvPr/>
        </p:nvCxnSpPr>
        <p:spPr>
          <a:xfrm flipV="1">
            <a:off x="9235239" y="3373899"/>
            <a:ext cx="0" cy="57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89D94-72CE-F61C-5E98-9CD05175DBF9}"/>
              </a:ext>
            </a:extLst>
          </p:cNvPr>
          <p:cNvCxnSpPr>
            <a:cxnSpLocks/>
          </p:cNvCxnSpPr>
          <p:nvPr/>
        </p:nvCxnSpPr>
        <p:spPr>
          <a:xfrm flipV="1">
            <a:off x="2924678" y="5284269"/>
            <a:ext cx="790674" cy="3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1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PEGs use </a:t>
            </a:r>
            <a:r>
              <a:rPr lang="en-US" dirty="0">
                <a:latin typeface="Consolas" panose="020B0609020204030204" pitchFamily="49" charset="0"/>
              </a:rPr>
              <a:t>←</a:t>
            </a:r>
            <a:r>
              <a:rPr lang="en-US" dirty="0"/>
              <a:t>, CFGs use </a:t>
            </a:r>
            <a:r>
              <a:rPr lang="en-US" dirty="0">
                <a:latin typeface="Consolas" panose="020B0609020204030204" pitchFamily="49" charset="0"/>
              </a:rPr>
              <a:t>→</a:t>
            </a:r>
            <a:r>
              <a:rPr lang="en-US" dirty="0"/>
              <a:t>. PEGs e use the following operations:</a:t>
            </a:r>
          </a:p>
          <a:p>
            <a:pPr lvl="1"/>
            <a:r>
              <a:rPr lang="en-US" dirty="0"/>
              <a:t>Literal strings “</a:t>
            </a:r>
            <a:r>
              <a:rPr lang="en-US" dirty="0" err="1"/>
              <a:t>mystring</a:t>
            </a:r>
            <a:r>
              <a:rPr lang="en-US" dirty="0"/>
              <a:t>” and character sets [a-zA-Z0-9] work like RE</a:t>
            </a:r>
          </a:p>
          <a:p>
            <a:pPr lvl="1"/>
            <a:r>
              <a:rPr lang="en-US" dirty="0"/>
              <a:t>Repetition operator e* works like RE but matches </a:t>
            </a:r>
            <a:r>
              <a:rPr lang="en-US" b="1" dirty="0"/>
              <a:t>longest possible</a:t>
            </a:r>
            <a:endParaRPr lang="en-US" dirty="0"/>
          </a:p>
          <a:p>
            <a:pPr lvl="1"/>
            <a:r>
              <a:rPr lang="en-US" dirty="0"/>
              <a:t>Repetition operator e? matches e if possible, else matches empty string</a:t>
            </a:r>
          </a:p>
          <a:p>
            <a:pPr lvl="1"/>
            <a:r>
              <a:rPr lang="en-US" dirty="0"/>
              <a:t>Lookahead operators &amp;e and !e respectively succeed if e </a:t>
            </a:r>
            <a:r>
              <a:rPr lang="en-US" i="1" dirty="0"/>
              <a:t>does</a:t>
            </a:r>
            <a:r>
              <a:rPr lang="en-US" dirty="0"/>
              <a:t> or </a:t>
            </a:r>
            <a:r>
              <a:rPr lang="en-US" i="1" dirty="0"/>
              <a:t>does not</a:t>
            </a:r>
            <a:r>
              <a:rPr lang="en-US" dirty="0"/>
              <a:t> match the input string. Consumes no input</a:t>
            </a:r>
          </a:p>
          <a:p>
            <a:pPr lvl="1"/>
            <a:r>
              <a:rPr lang="en-US" dirty="0"/>
              <a:t>Sequential composition is written e1 e2</a:t>
            </a:r>
          </a:p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</p:txBody>
      </p:sp>
    </p:spTree>
    <p:extLst>
      <p:ext uri="{BB962C8B-B14F-4D97-AF65-F5344CB8AC3E}">
        <p14:creationId xmlns:p14="http://schemas.microsoft.com/office/powerpoint/2010/main" val="218764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PEG and CFG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  <a:p>
            <a:pPr marL="201168" lvl="1" indent="0">
              <a:buNone/>
            </a:pPr>
            <a:r>
              <a:rPr lang="en-US" dirty="0"/>
              <a:t>The </a:t>
            </a:r>
            <a:r>
              <a:rPr lang="en-US" b="1" dirty="0"/>
              <a:t>semantics</a:t>
            </a:r>
            <a:r>
              <a:rPr lang="en-US" dirty="0"/>
              <a:t> are fundamentally different. </a:t>
            </a:r>
          </a:p>
          <a:p>
            <a:pPr lvl="2"/>
            <a:r>
              <a:rPr lang="en-US" dirty="0"/>
              <a:t>The semantics of a CFG is its language, “What set of strings can it generate?”</a:t>
            </a:r>
          </a:p>
          <a:p>
            <a:pPr lvl="2"/>
            <a:r>
              <a:rPr lang="en-US" dirty="0"/>
              <a:t>The semantics of PEG are recognition: “Given an input string str, does it match, and if so, what prefix of str is consumed by the match?”</a:t>
            </a:r>
          </a:p>
          <a:p>
            <a:pPr lvl="2"/>
            <a:r>
              <a:rPr lang="en-US" dirty="0"/>
              <a:t>This explains the difference between lookahead &amp;e and optional expression e?</a:t>
            </a:r>
          </a:p>
          <a:p>
            <a:pPr lvl="2"/>
            <a:r>
              <a:rPr lang="en-US" dirty="0"/>
              <a:t>Lookahead &amp;e succeeds only if e matches, but &amp;e consumes nothing</a:t>
            </a:r>
          </a:p>
          <a:p>
            <a:pPr lvl="2"/>
            <a:r>
              <a:rPr lang="en-US" dirty="0"/>
              <a:t>Optional expression e? always succeeds, but if e succeeds, e? consumes the same</a:t>
            </a:r>
          </a:p>
        </p:txBody>
      </p:sp>
    </p:spTree>
    <p:extLst>
      <p:ext uri="{BB962C8B-B14F-4D97-AF65-F5344CB8AC3E}">
        <p14:creationId xmlns:p14="http://schemas.microsoft.com/office/powerpoint/2010/main" val="984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FA8-AB64-D1F1-DB60-239131AD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32E3-D9F2-58BD-164D-6F05DAA8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619-8D95-5E41-B849-1344C514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4183-F142-FDA3-81AA-50A9CF6A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ambiguity fixes in the Parsing lecture. This is an implementation of the “Precedence Climbing” approach in CFG</a:t>
            </a:r>
          </a:p>
          <a:p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Parsing: From Theory to Implementation</a:t>
            </a:r>
          </a:p>
          <a:p>
            <a:pPr lvl="1"/>
            <a:r>
              <a:rPr lang="en-US" dirty="0"/>
              <a:t>Part 1: Parsing Expression Grammars (PEG) = Implementation Tool</a:t>
            </a:r>
          </a:p>
          <a:p>
            <a:pPr lvl="1"/>
            <a:r>
              <a:rPr lang="en-US" dirty="0"/>
              <a:t>Part 2: Abstract Syntax Trees (AST) = Main Data Structure</a:t>
            </a:r>
          </a:p>
          <a:p>
            <a:pPr lvl="2"/>
            <a:r>
              <a:rPr lang="en-US" dirty="0"/>
              <a:t>Algebraic Data Types (ADTs): (Rust) language feature used to implement AST</a:t>
            </a:r>
          </a:p>
          <a:p>
            <a:pPr lvl="1"/>
            <a:r>
              <a:rPr lang="en-US" dirty="0"/>
              <a:t>A Bit of Design</a:t>
            </a:r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7FF-F6C9-4084-5F6D-D128C0D5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0EF8-74FC-A39B-C6E3-C45651DC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precedence-climbing algorithm can be implemented with many different tools. Let’s summarize the general approach</a:t>
            </a:r>
          </a:p>
          <a:p>
            <a:pPr lvl="1"/>
            <a:r>
              <a:rPr lang="en-US" dirty="0"/>
              <a:t>Every operator is assigned to a precedence level and associativity</a:t>
            </a:r>
          </a:p>
          <a:p>
            <a:pPr lvl="1"/>
            <a:r>
              <a:rPr lang="en-US" dirty="0"/>
              <a:t>Every precedence level is assigned its own variable symbol</a:t>
            </a:r>
          </a:p>
          <a:p>
            <a:pPr lvl="1"/>
            <a:r>
              <a:rPr lang="en-US" dirty="0"/>
              <a:t>At the highest precedence level, each operator must consume input</a:t>
            </a:r>
          </a:p>
          <a:p>
            <a:pPr lvl="1"/>
            <a:r>
              <a:rPr lang="en-US" dirty="0"/>
              <a:t>At all other precedence levels</a:t>
            </a:r>
          </a:p>
          <a:p>
            <a:pPr lvl="2"/>
            <a:r>
              <a:rPr lang="en-US" dirty="0"/>
              <a:t>Parse the first operand</a:t>
            </a:r>
          </a:p>
          <a:p>
            <a:pPr lvl="2"/>
            <a:r>
              <a:rPr lang="en-US" dirty="0"/>
              <a:t>Repeatedly, parse (any operator of this level) followed by (its next operand)</a:t>
            </a:r>
          </a:p>
          <a:p>
            <a:pPr lvl="2"/>
            <a:r>
              <a:rPr lang="en-US" dirty="0"/>
              <a:t>Assemble the AST according to the associativity rule</a:t>
            </a:r>
          </a:p>
          <a:p>
            <a:pPr lvl="1"/>
            <a:r>
              <a:rPr lang="en-US" dirty="0"/>
              <a:t>The start symbol is the lowest-precedence symbol</a:t>
            </a:r>
          </a:p>
        </p:txBody>
      </p:sp>
    </p:spTree>
    <p:extLst>
      <p:ext uri="{BB962C8B-B14F-4D97-AF65-F5344CB8AC3E}">
        <p14:creationId xmlns:p14="http://schemas.microsoft.com/office/powerpoint/2010/main" val="348504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Precedence-Climbing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Termination:</a:t>
            </a:r>
            <a:r>
              <a:rPr lang="en-US" dirty="0"/>
              <a:t> Within finitely-many steps, we reach the highest precedence level. At that time, we consume input. Input is finite</a:t>
            </a:r>
          </a:p>
          <a:p>
            <a:r>
              <a:rPr lang="en-US" b="1" dirty="0"/>
              <a:t>Linear-time:</a:t>
            </a:r>
            <a:r>
              <a:rPr lang="en-US" dirty="0"/>
              <a:t> Number of precedence levels is fixed -&gt; linear</a:t>
            </a:r>
          </a:p>
          <a:p>
            <a:r>
              <a:rPr lang="en-US" b="1" dirty="0"/>
              <a:t>Correct precedence:</a:t>
            </a:r>
            <a:r>
              <a:rPr lang="en-US" dirty="0"/>
              <a:t> Recursively parse high-precedence before op</a:t>
            </a:r>
          </a:p>
          <a:p>
            <a:r>
              <a:rPr lang="en-US" b="1" dirty="0"/>
              <a:t>Unambiguous:</a:t>
            </a:r>
            <a:r>
              <a:rPr lang="en-US" dirty="0"/>
              <a:t> If it’s a PEG, it’s unambiguous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01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 PEG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Here’s </a:t>
            </a:r>
            <a:r>
              <a:rPr lang="en-US" b="1" dirty="0"/>
              <a:t>most</a:t>
            </a:r>
            <a:r>
              <a:rPr lang="en-US" dirty="0"/>
              <a:t> of a precedence-climber in PEG for polynomials. </a:t>
            </a:r>
          </a:p>
          <a:p>
            <a:r>
              <a:rPr lang="en-US" dirty="0"/>
              <a:t>num    </a:t>
            </a:r>
            <a:r>
              <a:rPr lang="en-US" dirty="0">
                <a:latin typeface="Consolas" panose="020B0609020204030204" pitchFamily="49" charset="0"/>
              </a:rPr>
              <a:t>← -? ([1-9] [0-9]*) /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atom ← num / "(" expr ")"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op2  ← atom ("*" atom)*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op1  ← op2 (("+" / "-") op2)*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expr ← op1</a:t>
            </a:r>
          </a:p>
          <a:p>
            <a:r>
              <a:rPr lang="en-US" b="1" dirty="0"/>
              <a:t>Understanding check: </a:t>
            </a:r>
            <a:r>
              <a:rPr lang="en-US" dirty="0"/>
              <a:t>Is “-0” a num?</a:t>
            </a:r>
            <a:endParaRPr lang="en-US" b="1" dirty="0"/>
          </a:p>
          <a:p>
            <a:r>
              <a:rPr lang="en-US" dirty="0"/>
              <a:t>This PEG only checks </a:t>
            </a:r>
            <a:r>
              <a:rPr lang="en-US" b="1" dirty="0"/>
              <a:t>whether</a:t>
            </a:r>
            <a:r>
              <a:rPr lang="en-US" dirty="0"/>
              <a:t> a string  is in the language, not which AST it produces, so some steps of precedence climbing are missing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3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</a:t>
            </a:r>
            <a:r>
              <a:rPr lang="en-US" b="1" dirty="0"/>
              <a:t>peg</a:t>
            </a:r>
            <a:r>
              <a:rPr lang="en-US" dirty="0"/>
              <a:t> crate implements PEGs more fully. It allows generating an output, such as an AST, and handling associativity.</a:t>
            </a:r>
          </a:p>
          <a:p>
            <a:pPr lvl="1"/>
            <a:r>
              <a:rPr lang="en-US" dirty="0"/>
              <a:t>Extensive custom syntax, using macros (written ! in Rust)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use peg::*;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peg::parser!{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pub grammar </a:t>
            </a:r>
            <a:r>
              <a:rPr lang="en-US" dirty="0" err="1">
                <a:latin typeface="Consolas" panose="020B0609020204030204" pitchFamily="49" charset="0"/>
              </a:rPr>
              <a:t>my_grammar_name</a:t>
            </a:r>
            <a:r>
              <a:rPr lang="en-US" dirty="0">
                <a:latin typeface="Consolas" panose="020B0609020204030204" pitchFamily="49" charset="0"/>
              </a:rPr>
              <a:t>() for str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pub rule </a:t>
            </a:r>
            <a:r>
              <a:rPr lang="en-US" dirty="0" err="1">
                <a:latin typeface="Consolas" panose="020B0609020204030204" pitchFamily="49" charset="0"/>
              </a:rPr>
              <a:t>variable_symbol</a:t>
            </a:r>
            <a:r>
              <a:rPr lang="en-US" dirty="0">
                <a:latin typeface="Consolas" panose="020B0609020204030204" pitchFamily="49" charset="0"/>
              </a:rPr>
              <a:t>() -&gt; </a:t>
            </a:r>
            <a:r>
              <a:rPr lang="en-US" dirty="0" err="1">
                <a:latin typeface="Consolas" panose="020B0609020204030204" pitchFamily="49" charset="0"/>
              </a:rPr>
              <a:t>ast_type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PEG_goes_here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363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peg crate makes several additions and changes to PEGs:</a:t>
            </a:r>
          </a:p>
          <a:p>
            <a:r>
              <a:rPr lang="en-US" dirty="0"/>
              <a:t>In Rust, you can apply code to results of a PEG like this, where x is a variable name, e is a PEG, and code(x) is Rust code that mentions x</a:t>
            </a:r>
          </a:p>
          <a:p>
            <a:r>
              <a:rPr lang="en-US" dirty="0">
                <a:latin typeface="Consolas" panose="020B0609020204030204" pitchFamily="49" charset="0"/>
              </a:rPr>
              <a:t>x:e {? code(x)}</a:t>
            </a:r>
          </a:p>
          <a:p>
            <a:r>
              <a:rPr lang="en-US" dirty="0"/>
              <a:t>You can use Rust syntax for ranges, like 1..=9</a:t>
            </a:r>
          </a:p>
          <a:p>
            <a:r>
              <a:rPr lang="en-US" dirty="0"/>
              <a:t>Dollar sign $(e) returns string (slice) that matches 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4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1676-2E3B-1FED-C269-C2E4784C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PEG Example: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4DD8-CA77-8302-D11A-B7EE0787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789920" cy="5000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use peg::*;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peg::parser!{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 pub grammar parser() for str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  pub rule numeral()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   n:$("-"? ((['1'..='9'] ['0'..='9']*)/"0"))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   {? match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::&lt;i32&gt;()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     Ok(x) =&gt; Ok(x),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     Err(_) =&gt; Err("i32"),}}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 rule atom()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numeral() / ("(" b:expr() ")" {? Ok(b)})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rule op2()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l:atom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"*" r:op2(){? Ok(l * r)}) / atom()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rule op1()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(l:op2() "+" r:op1(){? Ok(l + r)})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  /(l:op2() "-" r:op1(){? Ok(l - r)}) / op2()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pub rule expr() -&gt; i32 = op1()}}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87A-62F4-C698-5BAE-CBA2CB7F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+ Written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BD95-B0FB-27B7-F1F5-5D5ECD91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5F6-0BC7-E1DF-E742-830FD2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About NSF Feedback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D132-4766-198E-302D-7A4B1CA6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in HW2, you give peer feedback to each other (not grades)</a:t>
            </a:r>
            <a:br>
              <a:rPr lang="en-US" dirty="0"/>
            </a:br>
            <a:r>
              <a:rPr lang="en-US" dirty="0"/>
              <a:t>You are expected to follow National Science Foundation guidelines:</a:t>
            </a:r>
          </a:p>
          <a:p>
            <a:pPr lvl="1"/>
            <a:r>
              <a:rPr lang="en-US" dirty="0"/>
              <a:t>Feedback is about work, not person: “X is missing” not “you forgot X”</a:t>
            </a:r>
          </a:p>
          <a:p>
            <a:pPr lvl="1"/>
            <a:r>
              <a:rPr lang="en-US" dirty="0"/>
              <a:t>Use “I” language if you can: “I didn’t understand X” not “X makes no sense”</a:t>
            </a:r>
          </a:p>
          <a:p>
            <a:pPr lvl="1"/>
            <a:r>
              <a:rPr lang="en-US" dirty="0"/>
              <a:t>Avoid superlatives/exaggeration like “very confusing” “the worst”</a:t>
            </a:r>
          </a:p>
          <a:p>
            <a:pPr lvl="1"/>
            <a:r>
              <a:rPr lang="en-US" dirty="0"/>
              <a:t>Be specific: “Plans for interpreting user data were not provided”, not </a:t>
            </a:r>
            <a:br>
              <a:rPr lang="en-US" dirty="0"/>
            </a:br>
            <a:r>
              <a:rPr lang="en-US" dirty="0"/>
              <a:t>“the proposal was vague”</a:t>
            </a:r>
          </a:p>
          <a:p>
            <a:pPr lvl="1"/>
            <a:r>
              <a:rPr lang="en-US" dirty="0"/>
              <a:t>Do not imply a person should give up. Reviews should be consistent with a growth mindset because this is a classroom</a:t>
            </a:r>
          </a:p>
          <a:p>
            <a:pPr marL="201168" lvl="1" indent="0">
              <a:buNone/>
            </a:pPr>
            <a:r>
              <a:rPr lang="en-US" dirty="0"/>
              <a:t>To receive credit, you must follow these guidelines</a:t>
            </a:r>
          </a:p>
          <a:p>
            <a:pPr marL="201168" lvl="1" indent="0">
              <a:buNone/>
            </a:pPr>
            <a:r>
              <a:rPr lang="en-US" dirty="0"/>
              <a:t>The guidelines are not about “positive” vs. “negative” feedback</a:t>
            </a:r>
          </a:p>
        </p:txBody>
      </p:sp>
    </p:spTree>
    <p:extLst>
      <p:ext uri="{BB962C8B-B14F-4D97-AF65-F5344CB8AC3E}">
        <p14:creationId xmlns:p14="http://schemas.microsoft.com/office/powerpoint/2010/main" val="24859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0E4E-2F37-39E1-E6C8-3E5D2297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Available for Written 2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8106-456E-32B5-8047-8C14EC95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Written HW 2: Come up with an idea you can test</a:t>
            </a:r>
          </a:p>
          <a:p>
            <a:pPr lvl="1"/>
            <a:r>
              <a:rPr lang="en-US" dirty="0"/>
              <a:t>We haven’t covered any of the details in class -&gt; Second half of course</a:t>
            </a:r>
          </a:p>
          <a:p>
            <a:pPr lvl="1"/>
            <a:r>
              <a:rPr lang="en-US" dirty="0"/>
              <a:t>For HW2, should be brainstorming and identifying questions</a:t>
            </a:r>
          </a:p>
          <a:p>
            <a:r>
              <a:rPr lang="en-US" dirty="0"/>
              <a:t>Can be about whatever you want as long as it involves a user study and something about programming (PL Design and Programmer Experience are both fine)</a:t>
            </a:r>
          </a:p>
          <a:p>
            <a:r>
              <a:rPr lang="en-US" dirty="0"/>
              <a:t>We expect most students to study an existing PL</a:t>
            </a:r>
          </a:p>
          <a:p>
            <a:pPr lvl="1"/>
            <a:r>
              <a:rPr lang="en-US" dirty="0"/>
              <a:t>If you want to do PL design, talk to instructor so we can give advice how to keep the </a:t>
            </a:r>
            <a:r>
              <a:rPr lang="en-US"/>
              <a:t>workload reasonable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2270-39A4-DEC1-A671-44E55E6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Abstract Syntax Trees (ASTs)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A5F2-8A6F-E537-A52F-8817A18D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3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C314-3EF4-E2D7-0FE6-CA126A94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Parsing Theory vs.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1B19-5495-E2AE-56AD-BE8128A7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lecture developed the theory of parsing:</a:t>
            </a:r>
          </a:p>
          <a:p>
            <a:pPr lvl="1"/>
            <a:r>
              <a:rPr lang="en-US" dirty="0"/>
              <a:t>Regular Expression (RE) performs </a:t>
            </a:r>
            <a:r>
              <a:rPr lang="en-US" b="1" dirty="0" err="1"/>
              <a:t>lexing</a:t>
            </a:r>
            <a:r>
              <a:rPr lang="en-US" b="1" dirty="0"/>
              <a:t>/tokenization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Breaks up string into basic building blocks (variable names, keywords…)</a:t>
            </a:r>
          </a:p>
          <a:p>
            <a:pPr lvl="2"/>
            <a:r>
              <a:rPr lang="en-US" dirty="0"/>
              <a:t>Once you write an RE, it is easy to automatically execute it</a:t>
            </a:r>
          </a:p>
          <a:p>
            <a:pPr lvl="1"/>
            <a:r>
              <a:rPr lang="en-US" dirty="0"/>
              <a:t>Context-Free Grammar (CFG) assembles basic building blocks into a </a:t>
            </a:r>
            <a:r>
              <a:rPr lang="en-US" b="1" dirty="0"/>
              <a:t>parse tree</a:t>
            </a:r>
            <a:r>
              <a:rPr lang="en-US" dirty="0"/>
              <a:t> capturing the full structure of the program</a:t>
            </a:r>
          </a:p>
          <a:p>
            <a:pPr lvl="2"/>
            <a:r>
              <a:rPr lang="en-US" dirty="0"/>
              <a:t>Not every CFG is well-behaved for parsing. </a:t>
            </a:r>
            <a:r>
              <a:rPr lang="en-US" b="1" dirty="0"/>
              <a:t>Ambiguity</a:t>
            </a:r>
            <a:r>
              <a:rPr lang="en-US" dirty="0"/>
              <a:t> is a common problem when you first write a CFG, but the most common kinds of ambiguity can be fixed</a:t>
            </a:r>
          </a:p>
          <a:p>
            <a:pPr lvl="2"/>
            <a:r>
              <a:rPr lang="en-US" dirty="0"/>
              <a:t>Executing a CFG is more complicated than RE, often requires work</a:t>
            </a:r>
          </a:p>
          <a:p>
            <a:r>
              <a:rPr lang="en-US" b="1" dirty="0"/>
              <a:t>Challenge 1:</a:t>
            </a:r>
            <a:r>
              <a:rPr lang="en-US" dirty="0"/>
              <a:t> How should we represent the parse tree in code?</a:t>
            </a:r>
            <a:br>
              <a:rPr lang="en-US" dirty="0"/>
            </a:br>
            <a:r>
              <a:rPr lang="en-US" b="1" dirty="0"/>
              <a:t>Challenge 2:</a:t>
            </a:r>
            <a:r>
              <a:rPr lang="en-US" dirty="0"/>
              <a:t> Should we implement the CFG? Or use another way?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7589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7F50-1C74-A74A-BEC8-27328C42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D4C2-0B63-1B4D-8417-F8B3BE7B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parsing is concerned only with </a:t>
            </a:r>
            <a:r>
              <a:rPr lang="en-US" b="1" dirty="0"/>
              <a:t>syntax, </a:t>
            </a:r>
            <a:r>
              <a:rPr lang="en-US" dirty="0"/>
              <a:t>not </a:t>
            </a:r>
            <a:r>
              <a:rPr lang="en-US" b="1" dirty="0"/>
              <a:t>semantics</a:t>
            </a:r>
            <a:endParaRPr lang="en-US" dirty="0"/>
          </a:p>
          <a:p>
            <a:pPr lvl="1"/>
            <a:r>
              <a:rPr lang="en-US" dirty="0"/>
              <a:t>You can write code that follows syntactic rules but does not “mean anything”</a:t>
            </a:r>
          </a:p>
          <a:p>
            <a:pPr lvl="1"/>
            <a:r>
              <a:rPr lang="en-US" b="1" dirty="0"/>
              <a:t>English:</a:t>
            </a:r>
            <a:r>
              <a:rPr lang="en-US" dirty="0"/>
              <a:t> “Colorless green ideas sleep furiously” – (Avram) Noam Chomsky</a:t>
            </a:r>
            <a:endParaRPr lang="en-US" b="1" dirty="0"/>
          </a:p>
          <a:p>
            <a:pPr lvl="1"/>
            <a:r>
              <a:rPr lang="en-US" b="1" dirty="0"/>
              <a:t>Toi:</a:t>
            </a:r>
            <a:r>
              <a:rPr lang="en-US" dirty="0"/>
              <a:t>  “x + 2”   (What is x?)</a:t>
            </a:r>
          </a:p>
          <a:p>
            <a:r>
              <a:rPr lang="en-US" b="1" dirty="0"/>
              <a:t>Parsing:</a:t>
            </a:r>
            <a:r>
              <a:rPr lang="en-US" dirty="0"/>
              <a:t> Convert a string representation of a program into a </a:t>
            </a:r>
            <a:r>
              <a:rPr lang="en-US" b="1" dirty="0"/>
              <a:t>workable representation</a:t>
            </a:r>
            <a:r>
              <a:rPr lang="en-US" dirty="0"/>
              <a:t> for further processing</a:t>
            </a:r>
          </a:p>
          <a:p>
            <a:pPr lvl="1"/>
            <a:r>
              <a:rPr lang="en-US" dirty="0"/>
              <a:t>Representation on paper: Parse Tree</a:t>
            </a:r>
          </a:p>
          <a:p>
            <a:pPr lvl="1"/>
            <a:r>
              <a:rPr lang="en-US" dirty="0"/>
              <a:t>Let’s make that into code: Abstract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1999-E7B3-2E49-B1C7-BE17E0B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Connects Parsing to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 is an abstraction.</a:t>
            </a:r>
          </a:p>
          <a:p>
            <a:pPr lvl="1"/>
            <a:r>
              <a:rPr lang="en-US" dirty="0"/>
              <a:t>“Ignore formatting details, but keep the program”</a:t>
            </a:r>
          </a:p>
          <a:p>
            <a:pPr lvl="1"/>
            <a:r>
              <a:rPr lang="en-US" dirty="0"/>
              <a:t>Good separation of concerns: storage vs. processing</a:t>
            </a:r>
          </a:p>
          <a:p>
            <a:pPr lvl="1"/>
            <a:r>
              <a:rPr lang="en-US" dirty="0"/>
              <a:t>Reusable: compiler, interpreter, and pretty-printer can all use same parser</a:t>
            </a:r>
          </a:p>
          <a:p>
            <a:pPr lvl="2"/>
            <a:r>
              <a:rPr lang="en-US" dirty="0"/>
              <a:t>Or reuse compiler with new parser for new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721-DB0A-F6F3-15C3-DD9D7898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5DBC-91EC-8748-8C14-AE309FF8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trees work. We do not need to fix them.</a:t>
            </a:r>
            <a:br>
              <a:rPr lang="en-US" dirty="0"/>
            </a:br>
            <a:r>
              <a:rPr lang="en-US" dirty="0"/>
              <a:t>Abstract Syntax Trees (ASTs) are not deeply different.</a:t>
            </a:r>
            <a:br>
              <a:rPr lang="en-US" dirty="0"/>
            </a:br>
            <a:r>
              <a:rPr lang="en-US" dirty="0"/>
              <a:t>We just change emphasis: “How do I do it in code?”</a:t>
            </a:r>
          </a:p>
          <a:p>
            <a:r>
              <a:rPr lang="en-US" b="1" dirty="0"/>
              <a:t>Example parse of:</a:t>
            </a:r>
            <a:r>
              <a:rPr lang="en-US" dirty="0"/>
              <a:t> “5 + 4 * 2”</a:t>
            </a:r>
          </a:p>
          <a:p>
            <a:r>
              <a:rPr lang="en-US" b="1" dirty="0"/>
              <a:t>Question: </a:t>
            </a:r>
            <a:r>
              <a:rPr lang="en-US" dirty="0"/>
              <a:t>How to represent this in code?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E9B9A-D981-75B1-C086-01DAEB09EBF2}"/>
              </a:ext>
            </a:extLst>
          </p:cNvPr>
          <p:cNvSpPr txBox="1"/>
          <p:nvPr/>
        </p:nvSpPr>
        <p:spPr>
          <a:xfrm>
            <a:off x="6468175" y="5607484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         +            4           *          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600BF-E389-27A6-36A4-24AD76C0DB9C}"/>
              </a:ext>
            </a:extLst>
          </p:cNvPr>
          <p:cNvSpPr txBox="1"/>
          <p:nvPr/>
        </p:nvSpPr>
        <p:spPr>
          <a:xfrm>
            <a:off x="6468175" y="4695441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    +         num        *          num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F34919-DC9D-9DFF-807E-DD71430E51CB}"/>
              </a:ext>
            </a:extLst>
          </p:cNvPr>
          <p:cNvCxnSpPr/>
          <p:nvPr/>
        </p:nvCxnSpPr>
        <p:spPr>
          <a:xfrm flipV="1">
            <a:off x="6689558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31B700-8EA9-726E-2B68-C43C67A72FC9}"/>
              </a:ext>
            </a:extLst>
          </p:cNvPr>
          <p:cNvCxnSpPr/>
          <p:nvPr/>
        </p:nvCxnSpPr>
        <p:spPr>
          <a:xfrm flipV="1">
            <a:off x="7640856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4810C2-9725-768E-D6F5-61A04B4788F3}"/>
              </a:ext>
            </a:extLst>
          </p:cNvPr>
          <p:cNvCxnSpPr/>
          <p:nvPr/>
        </p:nvCxnSpPr>
        <p:spPr>
          <a:xfrm flipV="1">
            <a:off x="8786262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942815-07AB-1E52-78FD-9B3F9175FE80}"/>
              </a:ext>
            </a:extLst>
          </p:cNvPr>
          <p:cNvCxnSpPr/>
          <p:nvPr/>
        </p:nvCxnSpPr>
        <p:spPr>
          <a:xfrm flipV="1">
            <a:off x="9854666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AB197-B798-5493-811D-945B262680C3}"/>
              </a:ext>
            </a:extLst>
          </p:cNvPr>
          <p:cNvCxnSpPr/>
          <p:nvPr/>
        </p:nvCxnSpPr>
        <p:spPr>
          <a:xfrm flipV="1">
            <a:off x="10951945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98BCF-A7D4-07F0-D06F-B8A9E6812EAE}"/>
              </a:ext>
            </a:extLst>
          </p:cNvPr>
          <p:cNvSpPr txBox="1"/>
          <p:nvPr/>
        </p:nvSpPr>
        <p:spPr>
          <a:xfrm>
            <a:off x="9529011" y="40041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19A37-3E84-11E2-5B61-6116CCAFE09D}"/>
              </a:ext>
            </a:extLst>
          </p:cNvPr>
          <p:cNvSpPr txBox="1"/>
          <p:nvPr/>
        </p:nvSpPr>
        <p:spPr>
          <a:xfrm>
            <a:off x="8266497" y="3085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717965-851A-247E-5F37-4866AADCEF5C}"/>
              </a:ext>
            </a:extLst>
          </p:cNvPr>
          <p:cNvCxnSpPr>
            <a:cxnSpLocks/>
          </p:cNvCxnSpPr>
          <p:nvPr/>
        </p:nvCxnSpPr>
        <p:spPr>
          <a:xfrm flipH="1" flipV="1">
            <a:off x="10127252" y="4373441"/>
            <a:ext cx="630584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863C9-FA7B-E459-339A-2BF5DD18F1E2}"/>
              </a:ext>
            </a:extLst>
          </p:cNvPr>
          <p:cNvCxnSpPr/>
          <p:nvPr/>
        </p:nvCxnSpPr>
        <p:spPr>
          <a:xfrm flipV="1">
            <a:off x="9841833" y="4373440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60AF69-A44B-42CB-CF09-5FAD396E6BA2}"/>
              </a:ext>
            </a:extLst>
          </p:cNvPr>
          <p:cNvCxnSpPr>
            <a:cxnSpLocks/>
          </p:cNvCxnSpPr>
          <p:nvPr/>
        </p:nvCxnSpPr>
        <p:spPr>
          <a:xfrm flipV="1">
            <a:off x="8786262" y="4373440"/>
            <a:ext cx="646496" cy="3888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9FD6B3-234D-0AE6-79D7-0CFF16820CBC}"/>
              </a:ext>
            </a:extLst>
          </p:cNvPr>
          <p:cNvCxnSpPr>
            <a:cxnSpLocks/>
          </p:cNvCxnSpPr>
          <p:nvPr/>
        </p:nvCxnSpPr>
        <p:spPr>
          <a:xfrm flipV="1">
            <a:off x="6926982" y="3455254"/>
            <a:ext cx="1339515" cy="1307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F76584-691E-2466-4757-E8090C931721}"/>
              </a:ext>
            </a:extLst>
          </p:cNvPr>
          <p:cNvCxnSpPr>
            <a:cxnSpLocks/>
          </p:cNvCxnSpPr>
          <p:nvPr/>
        </p:nvCxnSpPr>
        <p:spPr>
          <a:xfrm flipH="1" flipV="1">
            <a:off x="8786262" y="3474829"/>
            <a:ext cx="742749" cy="6339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54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0B0-C675-7B4C-86A9-FA4AE41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ASTs are Tree-Shaped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951C-44C8-6F49-8EC9-5D662FAA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AST is a tree-shaped data structure that models the parse tree</a:t>
            </a:r>
          </a:p>
          <a:p>
            <a:r>
              <a:rPr lang="en-US" dirty="0"/>
              <a:t>Computer science provides a rich variety of algorithms for dealing with trees – we can use these for ASTs too</a:t>
            </a:r>
          </a:p>
          <a:p>
            <a:r>
              <a:rPr lang="en-US" dirty="0"/>
              <a:t>How should we model tree-shaped data?</a:t>
            </a:r>
          </a:p>
          <a:p>
            <a:pPr lvl="1"/>
            <a:r>
              <a:rPr lang="en-US" dirty="0"/>
              <a:t>In the best-known languages (like Java and C)</a:t>
            </a:r>
            <a:br>
              <a:rPr lang="en-US" dirty="0"/>
            </a:br>
            <a:r>
              <a:rPr lang="en-US" dirty="0"/>
              <a:t>this takes nontrivial effort</a:t>
            </a:r>
          </a:p>
          <a:p>
            <a:pPr lvl="1"/>
            <a:r>
              <a:rPr lang="en-US" dirty="0"/>
              <a:t>Functional programming languages do it better</a:t>
            </a:r>
          </a:p>
          <a:p>
            <a:pPr lvl="1"/>
            <a:r>
              <a:rPr lang="en-US" dirty="0"/>
              <a:t>Rust does it better too*</a:t>
            </a:r>
            <a:br>
              <a:rPr lang="en-US" dirty="0"/>
            </a:br>
            <a:r>
              <a:rPr lang="en-US" dirty="0"/>
              <a:t>*Let’s not debate whether Rust counts as functional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231D8-305B-B249-B9BE-BC560058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Oval 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71EB8BA-7840-F544-BE40-576EEDD725CF}"/>
              </a:ext>
            </a:extLst>
          </p:cNvPr>
          <p:cNvSpPr/>
          <p:nvPr/>
        </p:nvSpPr>
        <p:spPr>
          <a:xfrm>
            <a:off x="8411384" y="31665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5" name="Oval 4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98B1B5E-95D4-B041-AB5B-48EF2E1AED06}"/>
              </a:ext>
            </a:extLst>
          </p:cNvPr>
          <p:cNvSpPr/>
          <p:nvPr/>
        </p:nvSpPr>
        <p:spPr>
          <a:xfrm>
            <a:off x="7299763" y="41231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" name="Oval 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34F84427-8533-1C49-8D16-5CC062A83948}"/>
              </a:ext>
            </a:extLst>
          </p:cNvPr>
          <p:cNvSpPr/>
          <p:nvPr/>
        </p:nvSpPr>
        <p:spPr>
          <a:xfrm>
            <a:off x="9905783" y="4200008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7" name="Oval 6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6FC4BC96-66BA-D84A-AA47-E1022103A612}"/>
              </a:ext>
            </a:extLst>
          </p:cNvPr>
          <p:cNvSpPr/>
          <p:nvPr/>
        </p:nvSpPr>
        <p:spPr>
          <a:xfrm>
            <a:off x="8896117" y="5305724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" name="Oval 7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2EE70355-708D-694A-9019-0052C7963E7C}"/>
              </a:ext>
            </a:extLst>
          </p:cNvPr>
          <p:cNvSpPr/>
          <p:nvPr/>
        </p:nvSpPr>
        <p:spPr>
          <a:xfrm>
            <a:off x="10950016" y="5377040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0" name="Straight Arrow Connector 9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F48A30C-8E09-D14E-984B-F7B5A356A85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47821" y="3614591"/>
            <a:ext cx="740438" cy="58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89819301-CC90-A749-B3E2-8321783B763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8859442" y="3614591"/>
            <a:ext cx="1123216" cy="662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5C1F3216-90EC-334E-8155-5D19AB884A2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9158584" y="4648066"/>
            <a:ext cx="824074" cy="657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CFAF040-0E97-E94C-91DF-A953F4766D18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10353841" y="4648066"/>
            <a:ext cx="858642" cy="728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7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00E7-95DD-D90A-990B-2324083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Define ASTs, Use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A915-2674-8C7B-9F06-4808EA5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Algebraic Data Types (ADTs) are programmer-defined types that can combine three features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“Or”: “every t is either an A or B”</a:t>
            </a:r>
          </a:p>
          <a:p>
            <a:pPr lvl="1"/>
            <a:r>
              <a:rPr lang="en-US" dirty="0"/>
              <a:t>“And”: “every A contains an x and a y”</a:t>
            </a:r>
          </a:p>
          <a:p>
            <a:r>
              <a:rPr lang="en-US" dirty="0"/>
              <a:t>ADTs are not inherently about ASTs (despite similar acronym)</a:t>
            </a:r>
          </a:p>
          <a:p>
            <a:r>
              <a:rPr lang="en-US" dirty="0"/>
              <a:t>They are useful in a broad array of applications</a:t>
            </a:r>
          </a:p>
          <a:p>
            <a:r>
              <a:rPr lang="en-US" b="1" dirty="0"/>
              <a:t>But</a:t>
            </a:r>
            <a:r>
              <a:rPr lang="en-US" dirty="0"/>
              <a:t> they are extremely useful for ASTs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6289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B6CA-BC27-39BA-FCEF-9C5B2F7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Algebraic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0A49-BB9E-0ACD-7367-A0EE5A27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8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7B0F-0CE7-B120-EB58-93B312CC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Textbook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6E7B-4F49-D226-7AC3-75A8962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is organized so that most material is language-independent and Rust-specific information is pushed to the edges</a:t>
            </a:r>
          </a:p>
          <a:p>
            <a:r>
              <a:rPr lang="en-US" dirty="0"/>
              <a:t>This allows you to focus on reusable concepts first, then the details of implementation</a:t>
            </a:r>
          </a:p>
          <a:p>
            <a:r>
              <a:rPr lang="en-US" dirty="0"/>
              <a:t>However, it means we will teach two different notations for ADTs</a:t>
            </a:r>
          </a:p>
        </p:txBody>
      </p:sp>
    </p:spTree>
    <p:extLst>
      <p:ext uri="{BB962C8B-B14F-4D97-AF65-F5344CB8AC3E}">
        <p14:creationId xmlns:p14="http://schemas.microsoft.com/office/powerpoint/2010/main" val="170789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9CAB-5CF1-604F-340B-BF4B2D76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Syntax for ADT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0A02-FBE2-006C-0628-4375D1E8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2332"/>
            <a:ext cx="10058400" cy="2846761"/>
          </a:xfrm>
        </p:spPr>
        <p:txBody>
          <a:bodyPr/>
          <a:lstStyle/>
          <a:p>
            <a:r>
              <a:rPr lang="en-US" dirty="0"/>
              <a:t>This syntax defines a type named </a:t>
            </a:r>
            <a:r>
              <a:rPr lang="en-US" dirty="0" err="1"/>
              <a:t>type_name</a:t>
            </a:r>
            <a:r>
              <a:rPr lang="en-US" dirty="0"/>
              <a:t> where:</a:t>
            </a:r>
          </a:p>
          <a:p>
            <a:pPr lvl="1"/>
            <a:r>
              <a:rPr lang="en-US" dirty="0"/>
              <a:t>Every value of </a:t>
            </a:r>
            <a:r>
              <a:rPr lang="en-US" dirty="0" err="1"/>
              <a:t>type_name</a:t>
            </a:r>
            <a:r>
              <a:rPr lang="en-US" dirty="0"/>
              <a:t> is either</a:t>
            </a:r>
          </a:p>
          <a:p>
            <a:pPr lvl="2"/>
            <a:r>
              <a:rPr lang="en-US" dirty="0"/>
              <a:t>variant1(</a:t>
            </a:r>
            <a:r>
              <a:rPr lang="en-US" dirty="0" err="1"/>
              <a:t>args</a:t>
            </a:r>
            <a:r>
              <a:rPr lang="en-US" dirty="0"/>
              <a:t>) OR variant2(</a:t>
            </a:r>
            <a:r>
              <a:rPr lang="en-US" dirty="0" err="1"/>
              <a:t>args</a:t>
            </a:r>
            <a:r>
              <a:rPr lang="en-US" dirty="0"/>
              <a:t>) ... OR </a:t>
            </a:r>
            <a:r>
              <a:rPr lang="en-US" dirty="0" err="1"/>
              <a:t>variantN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 value variant1(</a:t>
            </a:r>
            <a:r>
              <a:rPr lang="en-US" dirty="0" err="1"/>
              <a:t>args</a:t>
            </a:r>
            <a:r>
              <a:rPr lang="en-US" dirty="0"/>
              <a:t>) contains as data its arguments </a:t>
            </a:r>
          </a:p>
          <a:p>
            <a:pPr lvl="2"/>
            <a:r>
              <a:rPr lang="en-US" dirty="0"/>
              <a:t>arg1 : arg_type1 AND arg2 : arg_type2 … AND </a:t>
            </a:r>
            <a:r>
              <a:rPr lang="en-US" dirty="0" err="1"/>
              <a:t>argJ</a:t>
            </a:r>
            <a:r>
              <a:rPr lang="en-US" dirty="0"/>
              <a:t> : </a:t>
            </a:r>
            <a:r>
              <a:rPr lang="en-US" dirty="0" err="1"/>
              <a:t>arg_typeJ</a:t>
            </a:r>
            <a:endParaRPr lang="en-US" dirty="0"/>
          </a:p>
          <a:p>
            <a:pPr lvl="1"/>
            <a:r>
              <a:rPr lang="en-US" dirty="0"/>
              <a:t>Arguments can have type </a:t>
            </a:r>
            <a:r>
              <a:rPr lang="en-US" dirty="0" err="1"/>
              <a:t>type_name</a:t>
            </a:r>
            <a:r>
              <a:rPr lang="en-US" dirty="0"/>
              <a:t> (inductive references)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68439-8489-031A-8AF9-A6ABBA8F4EC7}"/>
              </a:ext>
            </a:extLst>
          </p:cNvPr>
          <p:cNvSpPr txBox="1"/>
          <p:nvPr/>
        </p:nvSpPr>
        <p:spPr>
          <a:xfrm>
            <a:off x="3693695" y="173736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60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BE9-E9AD-4B2A-6397-9F093E7D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CFEE-B618-893F-A2BE-D32C869E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Cyan()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Magenta()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Yellow()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Black()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3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FA45-7AC5-E0D3-FF61-40462304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743C-A9C9-DA93-C4E3-389B79F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784-D003-2EA6-7440-6160D791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DD4-FBE7-E563-6832-8902A344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59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46B3-8D94-EFE5-0BD3-280B783B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AST for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A4AD-8DC9-F235-76F9-0E336DB2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6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b="1" dirty="0"/>
              <a:t>Taking an ADT value apart: </a:t>
            </a:r>
            <a:r>
              <a:rPr lang="en-US" dirty="0"/>
              <a:t>Pattern-matching</a:t>
            </a:r>
          </a:p>
          <a:p>
            <a:pPr lvl="1"/>
            <a:r>
              <a:rPr lang="en-US" b="1" dirty="0"/>
              <a:t>On paper:</a:t>
            </a:r>
            <a:r>
              <a:rPr lang="en-US" dirty="0"/>
              <a:t> We pattern-match in function definitions</a:t>
            </a:r>
          </a:p>
          <a:p>
            <a:pPr lvl="1"/>
            <a:r>
              <a:rPr lang="en-US" b="1" dirty="0"/>
              <a:t>In Rust:</a:t>
            </a:r>
            <a:r>
              <a:rPr lang="en-US" dirty="0"/>
              <a:t> Use the match keyword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5794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dirty="0"/>
              <a:t>Pattern-matching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length(Empty)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length(</a:t>
            </a:r>
            <a:r>
              <a:rPr lang="en-US" dirty="0" err="1">
                <a:latin typeface="Consolas" panose="020B0609020204030204" pitchFamily="49" charset="0"/>
              </a:rPr>
              <a:t>NonEmpty</a:t>
            </a:r>
            <a:r>
              <a:rPr lang="en-US" dirty="0">
                <a:latin typeface="Consolas" panose="020B0609020204030204" pitchFamily="49" charset="0"/>
              </a:rPr>
              <a:t>(x, L)) = 1 + length(L)</a:t>
            </a:r>
          </a:p>
        </p:txBody>
      </p:sp>
    </p:spTree>
    <p:extLst>
      <p:ext uri="{BB962C8B-B14F-4D97-AF65-F5344CB8AC3E}">
        <p14:creationId xmlns:p14="http://schemas.microsoft.com/office/powerpoint/2010/main" val="4041684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42C4-EF97-3B85-CA66-D50EAB46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CA9B-654E-8A52-55B1-F7B6C9DC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Rust has built-in support for defining and using ADTs</a:t>
            </a:r>
          </a:p>
          <a:p>
            <a:r>
              <a:rPr lang="en-US" dirty="0"/>
              <a:t>Let’s consider the textbook example</a:t>
            </a:r>
          </a:p>
          <a:p>
            <a:pPr lvl="1"/>
            <a:r>
              <a:rPr lang="en-US" dirty="0"/>
              <a:t>The textbook example is to model cartridges of printer ink which are being sold at a print shop (e.g. FedEx Office)</a:t>
            </a:r>
          </a:p>
          <a:p>
            <a:pPr lvl="1"/>
            <a:r>
              <a:rPr lang="en-US" dirty="0"/>
              <a:t>I am not sure why I chose this example??? </a:t>
            </a:r>
            <a:br>
              <a:rPr lang="en-US" dirty="0"/>
            </a:br>
            <a:r>
              <a:rPr lang="en-US" dirty="0"/>
              <a:t>(Do I think about printer ink more than the average person today???)</a:t>
            </a:r>
            <a:br>
              <a:rPr lang="en-US" dirty="0"/>
            </a:br>
            <a:r>
              <a:rPr lang="en-US" dirty="0"/>
              <a:t>(It should be fine, you know what colors are)</a:t>
            </a:r>
          </a:p>
          <a:p>
            <a:r>
              <a:rPr lang="en-US" dirty="0"/>
              <a:t>In Rust, you define ADTs using the </a:t>
            </a:r>
            <a:r>
              <a:rPr lang="en-US" b="1" dirty="0" err="1"/>
              <a:t>enum</a:t>
            </a:r>
            <a:r>
              <a:rPr lang="en-US" dirty="0"/>
              <a:t> keyword</a:t>
            </a:r>
          </a:p>
          <a:p>
            <a:r>
              <a:rPr lang="en-US" b="1" dirty="0"/>
              <a:t>Note:</a:t>
            </a:r>
            <a:r>
              <a:rPr lang="en-US" dirty="0"/>
              <a:t> I slightly simplify the code on the slides. For example, in places you will need to write </a:t>
            </a:r>
            <a:r>
              <a:rPr lang="en-US" dirty="0" err="1"/>
              <a:t>type_name</a:t>
            </a:r>
            <a:r>
              <a:rPr lang="en-US" dirty="0"/>
              <a:t>::&lt;whatever&gt; when I write &lt;whatever&gt;</a:t>
            </a:r>
            <a:br>
              <a:rPr lang="en-US" dirty="0"/>
            </a:br>
            <a:r>
              <a:rPr lang="en-US" dirty="0"/>
              <a:t>Details in 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0849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Keyword is Named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dirty="0"/>
              <a:t>ADTs are far more general than enumeration types (</a:t>
            </a:r>
            <a:r>
              <a:rPr lang="en-US" dirty="0" err="1"/>
              <a:t>enum</a:t>
            </a:r>
            <a:r>
              <a:rPr lang="en-US" dirty="0"/>
              <a:t> in C), but enumeration types are a special case of ADTs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ADT InkColor =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Cyan()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Magenta()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Yellow()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Black()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Cyan,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Magenta,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Yellow,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10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770021" y="3429000"/>
            <a:ext cx="3936733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694592" y="3417771"/>
            <a:ext cx="4346612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Empty(),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(i32,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Box&lt;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943D88-C9C5-89FD-1A54-2241D369F1B0}"/>
              </a:ext>
            </a:extLst>
          </p:cNvPr>
          <p:cNvCxnSpPr/>
          <p:nvPr/>
        </p:nvCxnSpPr>
        <p:spPr>
          <a:xfrm>
            <a:off x="9586762" y="4292867"/>
            <a:ext cx="481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6E9DB7-329B-9AC8-3239-EA5B339A6E13}"/>
              </a:ext>
            </a:extLst>
          </p:cNvPr>
          <p:cNvCxnSpPr/>
          <p:nvPr/>
        </p:nvCxnSpPr>
        <p:spPr>
          <a:xfrm flipV="1">
            <a:off x="8316227" y="4369869"/>
            <a:ext cx="1559293" cy="11454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257A50-A5CB-1A5E-AD74-EC39AC19CA5B}"/>
              </a:ext>
            </a:extLst>
          </p:cNvPr>
          <p:cNvSpPr txBox="1"/>
          <p:nvPr/>
        </p:nvSpPr>
        <p:spPr>
          <a:xfrm>
            <a:off x="3551722" y="5072514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detail:</a:t>
            </a:r>
            <a:r>
              <a:rPr lang="en-US" dirty="0"/>
              <a:t> In Rust, every inductive use of the ADT in the definition must use indirection. For our purposes, Box is the most useful version of it.</a:t>
            </a:r>
            <a:br>
              <a:rPr lang="en-US" dirty="0"/>
            </a:br>
            <a:r>
              <a:rPr lang="en-US" dirty="0"/>
              <a:t>Idea: </a:t>
            </a:r>
            <a:r>
              <a:rPr lang="en-US" dirty="0" err="1"/>
              <a:t>int_list</a:t>
            </a:r>
            <a:r>
              <a:rPr lang="en-US" dirty="0"/>
              <a:t> is a linked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9732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int,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Leaf(),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i64,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&gt;), 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69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b="1" dirty="0"/>
              <a:t>Exercise:</a:t>
            </a:r>
            <a:r>
              <a:rPr lang="en-US" dirty="0"/>
              <a:t> Write an example of a “nested” expression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869358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6837945" y="3417771"/>
            <a:ext cx="4787770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Num(i64),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Var(String),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Plus(Box&lt;poly&gt;,Box&lt;poly&gt;),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Times(Box&lt;poly&gt;,Box&lt;poly&gt;),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361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CCB7-5500-A2C9-3499-71BA165E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Translation: ADT -&gt; Rust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022C-16DA-2659-31D9-ABB3E567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ADT keyword becomes </a:t>
            </a:r>
            <a:r>
              <a:rPr lang="en-US" dirty="0" err="1"/>
              <a:t>enum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Instead of = sign, wrap body in braces {}</a:t>
            </a:r>
          </a:p>
          <a:p>
            <a:pPr lvl="1"/>
            <a:r>
              <a:rPr lang="en-US" dirty="0"/>
              <a:t>Variant names stay the same</a:t>
            </a:r>
          </a:p>
          <a:p>
            <a:pPr lvl="1"/>
            <a:r>
              <a:rPr lang="en-US" dirty="0"/>
              <a:t>Instead of | before variant name, put comma after</a:t>
            </a:r>
          </a:p>
          <a:p>
            <a:pPr lvl="1"/>
            <a:r>
              <a:rPr lang="en-US" dirty="0"/>
              <a:t>Insert Box&lt;&gt; whenever </a:t>
            </a:r>
            <a:r>
              <a:rPr lang="en-US" dirty="0" err="1"/>
              <a:t>type_name</a:t>
            </a:r>
            <a:r>
              <a:rPr lang="en-US" dirty="0"/>
              <a:t> occurs in </a:t>
            </a:r>
            <a:r>
              <a:rPr lang="en-US" dirty="0" err="1"/>
              <a:t>arg_type</a:t>
            </a:r>
            <a:br>
              <a:rPr lang="en-US" dirty="0"/>
            </a:br>
            <a:r>
              <a:rPr lang="en-US" dirty="0"/>
              <a:t>(written </a:t>
            </a:r>
            <a:r>
              <a:rPr lang="en-US" dirty="0" err="1"/>
              <a:t>arg_type</a:t>
            </a:r>
            <a:r>
              <a:rPr lang="en-US" dirty="0"/>
              <a:t>’ below)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FE0F9-3F9B-1396-E6FF-895DD42043A9}"/>
              </a:ext>
            </a:extLst>
          </p:cNvPr>
          <p:cNvSpPr txBox="1"/>
          <p:nvPr/>
        </p:nvSpPr>
        <p:spPr>
          <a:xfrm>
            <a:off x="386200" y="44193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1EEB9-1B43-8544-A78F-ABAD2C107814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F14AA40E-6E5F-5289-22DE-F2D121BA1DA3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676B2D-A6BF-23BA-7879-7902E325841B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E35254-37D8-051B-8493-9720F5E82DF9}"/>
              </a:ext>
            </a:extLst>
          </p:cNvPr>
          <p:cNvSpPr txBox="1"/>
          <p:nvPr/>
        </p:nvSpPr>
        <p:spPr>
          <a:xfrm>
            <a:off x="6821099" y="4419358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variant1(arg_type1’,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</p:spTree>
    <p:extLst>
      <p:ext uri="{BB962C8B-B14F-4D97-AF65-F5344CB8AC3E}">
        <p14:creationId xmlns:p14="http://schemas.microsoft.com/office/powerpoint/2010/main" val="3436219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2BB-7BD8-ADE2-B46F-A1EC5D63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9C38-ACED-2DA5-2A8A-C2EA6752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pattern-matching in arguments, use match keyword</a:t>
            </a:r>
          </a:p>
          <a:p>
            <a:r>
              <a:rPr lang="en-US" dirty="0"/>
              <a:t>When you define an </a:t>
            </a:r>
            <a:r>
              <a:rPr lang="en-US" dirty="0" err="1"/>
              <a:t>enum</a:t>
            </a:r>
            <a:r>
              <a:rPr lang="en-US" dirty="0"/>
              <a:t>, it defines new patterns for matching it</a:t>
            </a:r>
          </a:p>
          <a:p>
            <a:r>
              <a:rPr lang="en-US" dirty="0"/>
              <a:t>To understand a pattern, understand what it matches and what variables it defines</a:t>
            </a:r>
          </a:p>
          <a:p>
            <a:pPr lvl="1"/>
            <a:r>
              <a:rPr lang="en-US" dirty="0"/>
              <a:t>Pattern </a:t>
            </a:r>
            <a:r>
              <a:rPr lang="en-US" b="1" dirty="0" err="1"/>
              <a:t>variantK</a:t>
            </a:r>
            <a:r>
              <a:rPr lang="en-US" b="1" dirty="0"/>
              <a:t>(pat1, … </a:t>
            </a:r>
            <a:r>
              <a:rPr lang="en-US" b="1" dirty="0" err="1"/>
              <a:t>patN</a:t>
            </a:r>
            <a:r>
              <a:rPr lang="en-US" b="1" dirty="0"/>
              <a:t>)</a:t>
            </a:r>
            <a:r>
              <a:rPr lang="en-US" dirty="0"/>
              <a:t> matches v0 if v0 has shape variant(v1, …, </a:t>
            </a:r>
            <a:r>
              <a:rPr lang="en-US" dirty="0" err="1"/>
              <a:t>vN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and every </a:t>
            </a:r>
            <a:r>
              <a:rPr lang="en-US" dirty="0" err="1"/>
              <a:t>vJ</a:t>
            </a:r>
            <a:r>
              <a:rPr lang="en-US" dirty="0"/>
              <a:t> matches </a:t>
            </a:r>
            <a:r>
              <a:rPr lang="en-US" dirty="0" err="1"/>
              <a:t>patJ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introduces all the variables from every </a:t>
            </a:r>
            <a:r>
              <a:rPr lang="en-US" dirty="0" err="1"/>
              <a:t>patJ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09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Most Common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a recursive ADT, your first instinct should be to write a recursive function which pattern-matches with one case per variant</a:t>
            </a:r>
          </a:p>
          <a:p>
            <a:r>
              <a:rPr lang="en-US" dirty="0"/>
              <a:t>Most often, we pass a reference to the ADT. This often works better with the borrow-checking rules</a:t>
            </a:r>
          </a:p>
          <a:p>
            <a:r>
              <a:rPr lang="en-US" dirty="0"/>
              <a:t>Detail for you to explore: How to convert Box to reference?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205323" y="469635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ength(Empty)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length(L)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821099" y="4419358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Empty()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1 + length(L),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11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4427819"/>
            <a:ext cx="3717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depth(Leaf)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depth(Node(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l,x,r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1 + max(depth(l),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depth(r))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depth(t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*t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Leaf()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l,_,r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1 + max(depth(l),depth(r)),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30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HW3 Note:</a:t>
            </a:r>
            <a:r>
              <a:rPr lang="en-US" dirty="0"/>
              <a:t> This example has a lot in common with how we will implement evaluators/interpreters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3936931"/>
            <a:ext cx="3717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(Num(n))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(Var(x))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(Plus(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: &amp;poly)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*p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Num(_) | Var(_) =&gt; 1,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Plus(l,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Times(l,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36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375385" y="3936931"/>
            <a:ext cx="42824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expr, expr) …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expr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expr)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328593" y="3748848"/>
            <a:ext cx="6097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(String, 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expr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Var(String),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Let(Box&lt;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&gt;,Box&lt;expr&gt;),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9826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202130" y="4173807"/>
            <a:ext cx="50532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f,x,e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(Var(s))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 +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844617" y="4634549"/>
            <a:ext cx="2356285" cy="1386840"/>
            <a:chOff x="4840701" y="4590628"/>
            <a:chExt cx="2356285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7182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682555" y="3748848"/>
            <a:ext cx="5361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(d: &amp;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*d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 }}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(e: &amp;expr)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Var(_) =&gt; 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(_,e)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Let(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(d)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(e)}}</a:t>
            </a:r>
          </a:p>
        </p:txBody>
      </p:sp>
    </p:spTree>
    <p:extLst>
      <p:ext uri="{BB962C8B-B14F-4D97-AF65-F5344CB8AC3E}">
        <p14:creationId xmlns:p14="http://schemas.microsoft.com/office/powerpoint/2010/main" val="708889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F1A-FF05-81E9-414E-FB4B8851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Useful in Many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7C69-334B-2FE3-AC69-C536B28A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Takeaway:</a:t>
            </a:r>
            <a:r>
              <a:rPr lang="en-US" dirty="0"/>
              <a:t> Even if you never implement a programming language after graduation, you will program with complex data, inductive data</a:t>
            </a:r>
          </a:p>
          <a:p>
            <a:r>
              <a:rPr lang="en-US" dirty="0"/>
              <a:t>ADTs are a powerful programming tool for modeling and processing complex inductive data</a:t>
            </a:r>
          </a:p>
          <a:p>
            <a:r>
              <a:rPr lang="en-US" dirty="0"/>
              <a:t>ADTs are increasingly available in modern PLs</a:t>
            </a:r>
          </a:p>
          <a:p>
            <a:r>
              <a:rPr lang="en-US" dirty="0"/>
              <a:t>Use them</a:t>
            </a:r>
          </a:p>
        </p:txBody>
      </p:sp>
    </p:spTree>
    <p:extLst>
      <p:ext uri="{BB962C8B-B14F-4D97-AF65-F5344CB8AC3E}">
        <p14:creationId xmlns:p14="http://schemas.microsoft.com/office/powerpoint/2010/main" val="3385168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Benefits of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Separation of Concerns: </a:t>
            </a:r>
            <a:r>
              <a:rPr lang="en-US" dirty="0"/>
              <a:t>Only have to look for parsing bugs when working on the parser</a:t>
            </a:r>
          </a:p>
          <a:p>
            <a:r>
              <a:rPr lang="en-US" b="1" dirty="0"/>
              <a:t>Reusability:</a:t>
            </a:r>
          </a:p>
          <a:p>
            <a:pPr lvl="1"/>
            <a:r>
              <a:rPr lang="en-US" b="1" dirty="0"/>
              <a:t>If we want a new syntax: </a:t>
            </a:r>
            <a:r>
              <a:rPr lang="en-US" dirty="0"/>
              <a:t>just change the parser!</a:t>
            </a:r>
          </a:p>
          <a:p>
            <a:pPr lvl="1"/>
            <a:r>
              <a:rPr lang="en-US" b="1" dirty="0"/>
              <a:t>If we want a compiler, interpreter…: </a:t>
            </a:r>
            <a:r>
              <a:rPr lang="en-US" dirty="0"/>
              <a:t>reuse a parser!</a:t>
            </a:r>
          </a:p>
          <a:p>
            <a:r>
              <a:rPr lang="en-US" b="1" dirty="0"/>
              <a:t>Benefits When Writing The Interpreter:</a:t>
            </a:r>
            <a:endParaRPr lang="en-US" dirty="0"/>
          </a:p>
          <a:p>
            <a:pPr lvl="1"/>
            <a:r>
              <a:rPr lang="en-US" dirty="0"/>
              <a:t>Inductive definition guides our programming: </a:t>
            </a:r>
            <a:r>
              <a:rPr lang="en-US" b="1" dirty="0"/>
              <a:t>recursion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Represents all programs we care about</a:t>
            </a:r>
          </a:p>
          <a:p>
            <a:pPr lvl="1"/>
            <a:r>
              <a:rPr lang="en-US" dirty="0"/>
              <a:t>But rules out lots of nonsense  like “+)) *)”</a:t>
            </a:r>
          </a:p>
          <a:p>
            <a:pPr lvl="1"/>
            <a:r>
              <a:rPr lang="en-US" dirty="0"/>
              <a:t>And ignores details like whitespace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F114B-D28A-2D41-8150-B5394572B4BE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1636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CF8F-59BE-49FF-8C99-7397438F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ADTs+ASTs</a:t>
            </a:r>
            <a:r>
              <a:rPr lang="en-US" dirty="0"/>
              <a:t> in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8307-EBBE-4C2F-08F8-285B7C1C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homework, we give you the ADT type definitions for ASTs</a:t>
            </a:r>
          </a:p>
          <a:p>
            <a:r>
              <a:rPr lang="en-US" dirty="0"/>
              <a:t>You will be expected to</a:t>
            </a:r>
          </a:p>
          <a:p>
            <a:pPr lvl="1"/>
            <a:r>
              <a:rPr lang="en-US" dirty="0"/>
              <a:t>Write code that generates AST values</a:t>
            </a:r>
          </a:p>
          <a:p>
            <a:pPr lvl="1"/>
            <a:r>
              <a:rPr lang="en-US" dirty="0"/>
              <a:t>Write code that processes an AST recursively</a:t>
            </a:r>
          </a:p>
          <a:p>
            <a:pPr lvl="1"/>
            <a:r>
              <a:rPr lang="en-US" dirty="0"/>
              <a:t>Write multiple recursive functions that work together to handle multiple ADTs</a:t>
            </a:r>
          </a:p>
        </p:txBody>
      </p:sp>
    </p:spTree>
    <p:extLst>
      <p:ext uri="{BB962C8B-B14F-4D97-AF65-F5344CB8AC3E}">
        <p14:creationId xmlns:p14="http://schemas.microsoft.com/office/powerpoint/2010/main" val="2990084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DEEF-5E57-FC30-AC56-964C2682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A Bit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1288-ADF8-7070-9F0F-2EA1E342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C14FD-477F-9325-E62A-ACFBDD1B09C3}"/>
              </a:ext>
            </a:extLst>
          </p:cNvPr>
          <p:cNvSpPr/>
          <p:nvPr/>
        </p:nvSpPr>
        <p:spPr>
          <a:xfrm>
            <a:off x="4158114" y="4010601"/>
            <a:ext cx="1220037" cy="820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E20AF-3235-1148-A414-1D1F0BA00460}"/>
              </a:ext>
            </a:extLst>
          </p:cNvPr>
          <p:cNvCxnSpPr>
            <a:cxnSpLocks/>
          </p:cNvCxnSpPr>
          <p:nvPr/>
        </p:nvCxnSpPr>
        <p:spPr>
          <a:xfrm flipV="1">
            <a:off x="4801763" y="484336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368AD2-2017-DD85-25E1-F7F49D7FB254}"/>
              </a:ext>
            </a:extLst>
          </p:cNvPr>
          <p:cNvSpPr txBox="1"/>
          <p:nvPr/>
        </p:nvSpPr>
        <p:spPr>
          <a:xfrm>
            <a:off x="3887977" y="5397442"/>
            <a:ext cx="262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Parsing Tree -&gt;</a:t>
            </a:r>
            <a:br>
              <a:rPr lang="en-US" dirty="0"/>
            </a:br>
            <a:r>
              <a:rPr lang="en-US" dirty="0"/>
              <a:t>Abstract Syntax Tree (AST)</a:t>
            </a:r>
            <a:br>
              <a:rPr lang="en-US" dirty="0"/>
            </a:br>
            <a:r>
              <a:rPr lang="en-US" dirty="0"/>
              <a:t>Data structure sent here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</p:spTree>
    <p:extLst>
      <p:ext uri="{BB962C8B-B14F-4D97-AF65-F5344CB8AC3E}">
        <p14:creationId xmlns:p14="http://schemas.microsoft.com/office/powerpoint/2010/main" val="3498786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19E-4853-4CBD-849E-539A6835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1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3B2F-A254-41F2-B13E-A1691D58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From today:</a:t>
            </a:r>
            <a:r>
              <a:rPr lang="en-US" dirty="0"/>
              <a:t> In Rust, different sizes of integers and floats correspond to different types</a:t>
            </a:r>
          </a:p>
          <a:p>
            <a:r>
              <a:rPr lang="en-US" dirty="0"/>
              <a:t>Some languages have a single type </a:t>
            </a:r>
            <a:r>
              <a:rPr lang="en-US" b="1" dirty="0"/>
              <a:t>number </a:t>
            </a:r>
            <a:r>
              <a:rPr lang="en-US" dirty="0"/>
              <a:t>containing integers, floats, </a:t>
            </a:r>
            <a:r>
              <a:rPr lang="en-US" dirty="0" err="1"/>
              <a:t>rationals</a:t>
            </a:r>
            <a:endParaRPr lang="en-US" dirty="0"/>
          </a:p>
          <a:p>
            <a:r>
              <a:rPr lang="en-US" b="1" dirty="0"/>
              <a:t>So,</a:t>
            </a:r>
            <a:r>
              <a:rPr lang="en-US" dirty="0"/>
              <a:t> there are many ways you could design number types </a:t>
            </a:r>
          </a:p>
          <a:p>
            <a:r>
              <a:rPr lang="en-US" dirty="0"/>
              <a:t>If you designed your own language, how would you want your </a:t>
            </a:r>
            <a:r>
              <a:rPr lang="en-US" b="1" dirty="0"/>
              <a:t>number</a:t>
            </a:r>
            <a:r>
              <a:rPr lang="en-US" dirty="0"/>
              <a:t> type(s) to work?</a:t>
            </a:r>
          </a:p>
          <a:p>
            <a:r>
              <a:rPr lang="en-US" dirty="0"/>
              <a:t>Your answer will probably depend on what you would want to “do” with your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71B3-F1A5-4584-AFB3-9B8648C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1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21E5-C83F-4209-9641-7E5C813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2 (in Small Groups)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9832-0F6C-469A-96B2-3D9C750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our language is </a:t>
            </a:r>
            <a:r>
              <a:rPr lang="en-US" b="1" dirty="0"/>
              <a:t>very basic</a:t>
            </a:r>
            <a:endParaRPr lang="en-US" dirty="0"/>
          </a:p>
          <a:p>
            <a:r>
              <a:rPr lang="en-US" dirty="0"/>
              <a:t>In real life too, you may have limited time to implement features</a:t>
            </a:r>
          </a:p>
          <a:p>
            <a:r>
              <a:rPr lang="en-US" dirty="0"/>
              <a:t>Without reading the syllabus, what features would you want to focus on next? What features would make our language most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C391-48AE-4252-AC5B-8772392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5043-9ACF-1911-DB78-F1E054B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Parsing Expression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EB06-10B9-9B67-4CA0-9EB9F853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</p:txBody>
      </p:sp>
    </p:spTree>
    <p:extLst>
      <p:ext uri="{BB962C8B-B14F-4D97-AF65-F5344CB8AC3E}">
        <p14:creationId xmlns:p14="http://schemas.microsoft.com/office/powerpoint/2010/main" val="167990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  <a:p>
            <a:r>
              <a:rPr lang="en-US" dirty="0"/>
              <a:t>Fundamentally: CFGs assume that syntax is </a:t>
            </a:r>
            <a:r>
              <a:rPr lang="en-US" b="1" dirty="0"/>
              <a:t>nondeterministic</a:t>
            </a:r>
          </a:p>
          <a:p>
            <a:r>
              <a:rPr lang="en-US" dirty="0"/>
              <a:t>This comes from their use in </a:t>
            </a:r>
            <a:r>
              <a:rPr lang="en-US" b="1" dirty="0"/>
              <a:t>generative grammar</a:t>
            </a:r>
            <a:r>
              <a:rPr lang="en-US" dirty="0"/>
              <a:t> in linguistics. </a:t>
            </a:r>
            <a:br>
              <a:rPr lang="en-US" dirty="0"/>
            </a:br>
            <a:r>
              <a:rPr lang="en-US" dirty="0"/>
              <a:t>CFGs originally tried to answer the question:</a:t>
            </a:r>
            <a:br>
              <a:rPr lang="en-US" dirty="0"/>
            </a:br>
            <a:r>
              <a:rPr lang="en-US" dirty="0"/>
              <a:t>“When a person speaks, what rules control their speech?”</a:t>
            </a:r>
            <a:br>
              <a:rPr lang="en-US" dirty="0"/>
            </a:br>
            <a:r>
              <a:rPr lang="en-US" dirty="0"/>
              <a:t>This matters because a spoken sentence can have ambiguous grammar, multiple meanings</a:t>
            </a:r>
          </a:p>
        </p:txBody>
      </p:sp>
    </p:spTree>
    <p:extLst>
      <p:ext uri="{BB962C8B-B14F-4D97-AF65-F5344CB8AC3E}">
        <p14:creationId xmlns:p14="http://schemas.microsoft.com/office/powerpoint/2010/main" val="4016135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4827</Words>
  <Application>Microsoft Office PowerPoint</Application>
  <PresentationFormat>Widescreen</PresentationFormat>
  <Paragraphs>377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Calibri</vt:lpstr>
      <vt:lpstr>Calibri Light</vt:lpstr>
      <vt:lpstr>Consolas</vt:lpstr>
      <vt:lpstr>Courier New</vt:lpstr>
      <vt:lpstr>Roboto</vt:lpstr>
      <vt:lpstr>Retrospect</vt:lpstr>
      <vt:lpstr>04 – Parsing Expression Grammars + Abstract Syntax Trees</vt:lpstr>
      <vt:lpstr>Outline</vt:lpstr>
      <vt:lpstr>Introduction: Parsing Theory vs. Impl.</vt:lpstr>
      <vt:lpstr>Basic Stages of a PL Implementation*</vt:lpstr>
      <vt:lpstr>Basic Stages of a PL Implementation*</vt:lpstr>
      <vt:lpstr>Basic Stages of a PL Implementation*</vt:lpstr>
      <vt:lpstr>Part 1: Parsing Expression Grammars</vt:lpstr>
      <vt:lpstr>Motivation: Limitations of CFG?</vt:lpstr>
      <vt:lpstr>Motivation: Limitations of CFG?</vt:lpstr>
      <vt:lpstr>Limitation: CFG Builds In Ambiguity</vt:lpstr>
      <vt:lpstr>CFG Ambiguity is Well-Studied</vt:lpstr>
      <vt:lpstr>CFG Performance is Well-Studied</vt:lpstr>
      <vt:lpstr>Is There a Better Way? Sort of</vt:lpstr>
      <vt:lpstr>PEG Example from C++</vt:lpstr>
      <vt:lpstr>PEG Example from C++</vt:lpstr>
      <vt:lpstr>Defining PEGs</vt:lpstr>
      <vt:lpstr>How PEG and CFG Differ?</vt:lpstr>
      <vt:lpstr>Subsection: Precedence-Climbing</vt:lpstr>
      <vt:lpstr>Transition</vt:lpstr>
      <vt:lpstr>Precedence-Climbing</vt:lpstr>
      <vt:lpstr>Why Precedence-Climbing Works</vt:lpstr>
      <vt:lpstr>Precedence-Climbing PEG Polynomials</vt:lpstr>
      <vt:lpstr>PEGs in Rust</vt:lpstr>
      <vt:lpstr>PEGs in Rust</vt:lpstr>
      <vt:lpstr>Rust PEG Example: Polynomials</vt:lpstr>
      <vt:lpstr>HW2 + Written Assignments</vt:lpstr>
      <vt:lpstr>Talk About NSF Feedback Rules</vt:lpstr>
      <vt:lpstr>I Am Available for Written 2 Ideas</vt:lpstr>
      <vt:lpstr>Part 2: Abstract Syntax Trees (ASTs)</vt:lpstr>
      <vt:lpstr>Transition</vt:lpstr>
      <vt:lpstr>AST Connects Parsing to Evaluation</vt:lpstr>
      <vt:lpstr>Recall Parse Trees</vt:lpstr>
      <vt:lpstr>ASTs are Tree-Shaped Data Structures</vt:lpstr>
      <vt:lpstr>To Define ASTs, Use ADTs</vt:lpstr>
      <vt:lpstr>Subsection: Algebraic Data Types</vt:lpstr>
      <vt:lpstr>Reminder About Textbook Organization</vt:lpstr>
      <vt:lpstr>A Generic Syntax for ADT Definitions</vt:lpstr>
      <vt:lpstr>Example: Enumeration</vt:lpstr>
      <vt:lpstr>Example: List of Numbers</vt:lpstr>
      <vt:lpstr>Example: Binary Tree</vt:lpstr>
      <vt:lpstr>Example: AST for Polynomials</vt:lpstr>
      <vt:lpstr>Operations on ADTs</vt:lpstr>
      <vt:lpstr>Operations on ADTs</vt:lpstr>
      <vt:lpstr>ADTs in Rust</vt:lpstr>
      <vt:lpstr>Why the Keyword is Named Enum</vt:lpstr>
      <vt:lpstr>ADTs are Much More Than Enumerations</vt:lpstr>
      <vt:lpstr>ADTs are Much More Than Enumerations</vt:lpstr>
      <vt:lpstr>ADTs are Much More Than Enumerations</vt:lpstr>
      <vt:lpstr>General Translation: ADT -&gt; Rust enum</vt:lpstr>
      <vt:lpstr>Pattern-Matching in Rust</vt:lpstr>
      <vt:lpstr>Pattern-Matching: Most Common Style?</vt:lpstr>
      <vt:lpstr>Pattern-Matching: Tree Example</vt:lpstr>
      <vt:lpstr>Pattern-Matching: Polynomial Example</vt:lpstr>
      <vt:lpstr>Multiple ADTs Together</vt:lpstr>
      <vt:lpstr>Multiple ADTs Together</vt:lpstr>
      <vt:lpstr>ADTs are Useful in Many Applications</vt:lpstr>
      <vt:lpstr>Summary: Benefits of AST</vt:lpstr>
      <vt:lpstr>ADTs+ASTs in Homework</vt:lpstr>
      <vt:lpstr>Section: A Bit of Design</vt:lpstr>
      <vt:lpstr>Design Discussion 1 (in Small Groups)</vt:lpstr>
      <vt:lpstr>Design Discussion 2 (in Small Groups)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124</cp:revision>
  <dcterms:created xsi:type="dcterms:W3CDTF">2023-08-13T16:19:48Z</dcterms:created>
  <dcterms:modified xsi:type="dcterms:W3CDTF">2023-09-13T18:24:57Z</dcterms:modified>
</cp:coreProperties>
</file>