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0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09+ Human-Computer Interaction Part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0A0C-EAC1-42AA-32D7-0F0485DF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Qualitative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57BD6-EA54-3978-EFDB-AB707C5FE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Challenge:</a:t>
            </a:r>
            <a:r>
              <a:rPr lang="en-US" dirty="0"/>
              <a:t> How do we let the data speak for themselves, without enforcing our own pre-existing ideas?</a:t>
            </a:r>
            <a:endParaRPr lang="en-US" b="1" dirty="0"/>
          </a:p>
          <a:p>
            <a:r>
              <a:rPr lang="en-US" dirty="0"/>
              <a:t>Our own perspective will </a:t>
            </a:r>
            <a:r>
              <a:rPr lang="en-US" b="1" dirty="0"/>
              <a:t>always </a:t>
            </a:r>
            <a:r>
              <a:rPr lang="en-US" dirty="0"/>
              <a:t>play a role, but rigorous analysis methods can help guide us</a:t>
            </a:r>
          </a:p>
          <a:p>
            <a:r>
              <a:rPr lang="en-US" b="1" dirty="0"/>
              <a:t>Grounded theory method:</a:t>
            </a:r>
            <a:r>
              <a:rPr lang="en-US" dirty="0"/>
              <a:t> Three-round analysis that emphasizes approaching the data without prior hypotheses</a:t>
            </a:r>
          </a:p>
          <a:p>
            <a:r>
              <a:rPr lang="en-US" b="1" dirty="0"/>
              <a:t>Thematic analysis: </a:t>
            </a:r>
            <a:r>
              <a:rPr lang="en-US" dirty="0"/>
              <a:t>Six-step method that allows for prior hypothesis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254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466F-E98E-BF18-7202-5BA0DF7F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Grounded Theory 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B4AA9-AA24-8B29-E4F7-CF1D5B16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!= Programming !?</a:t>
            </a:r>
          </a:p>
          <a:p>
            <a:r>
              <a:rPr lang="en-US" dirty="0"/>
              <a:t>Coding = “Assigning descriptive labels, called </a:t>
            </a:r>
            <a:r>
              <a:rPr lang="en-US" i="1" dirty="0"/>
              <a:t>codes</a:t>
            </a:r>
            <a:r>
              <a:rPr lang="en-US" dirty="0"/>
              <a:t>, to data”</a:t>
            </a:r>
          </a:p>
          <a:p>
            <a:r>
              <a:rPr lang="en-US" b="1" dirty="0"/>
              <a:t>Open coding: </a:t>
            </a:r>
            <a:r>
              <a:rPr lang="en-US" dirty="0"/>
              <a:t>Initial labels, closely connected to data</a:t>
            </a:r>
          </a:p>
          <a:p>
            <a:r>
              <a:rPr lang="en-US" b="1" dirty="0"/>
              <a:t>Axial coding: </a:t>
            </a:r>
            <a:r>
              <a:rPr lang="en-US" dirty="0"/>
              <a:t>Second round of labels, groups together open codes</a:t>
            </a:r>
          </a:p>
          <a:p>
            <a:r>
              <a:rPr lang="en-US" b="1" dirty="0"/>
              <a:t>Selective coding:</a:t>
            </a:r>
            <a:r>
              <a:rPr lang="en-US" dirty="0"/>
              <a:t> Captures overall conclusion of axial codes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718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7D35-DA10-0DE9-FCF9-E7E0B043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Grounded Theory Example (</a:t>
            </a:r>
            <a:r>
              <a:rPr lang="en-US" dirty="0" err="1"/>
              <a:t>Gallicano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B642-A3A1-D9FE-406C-5E30ED07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question: “What irritates or upsets Millennials when receiving feedback on their work?”</a:t>
            </a:r>
          </a:p>
          <a:p>
            <a:r>
              <a:rPr lang="en-US" dirty="0"/>
              <a:t>Open codes:</a:t>
            </a:r>
          </a:p>
          <a:p>
            <a:pPr lvl="1"/>
            <a:r>
              <a:rPr lang="en-US" dirty="0"/>
              <a:t>“Getting called out”</a:t>
            </a:r>
          </a:p>
          <a:p>
            <a:pPr lvl="1"/>
            <a:r>
              <a:rPr lang="en-US" dirty="0"/>
              <a:t>“Not being heard”</a:t>
            </a:r>
          </a:p>
          <a:p>
            <a:pPr lvl="1"/>
            <a:r>
              <a:rPr lang="en-US" dirty="0"/>
              <a:t>“ Mind reading and </a:t>
            </a:r>
            <a:br>
              <a:rPr lang="en-US" dirty="0"/>
            </a:br>
            <a:r>
              <a:rPr lang="en-US" dirty="0"/>
              <a:t>miracle-worker expectations”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E6320-396E-F52B-27EE-DAD18BEA0D78}"/>
              </a:ext>
            </a:extLst>
          </p:cNvPr>
          <p:cNvSpPr txBox="1"/>
          <p:nvPr/>
        </p:nvSpPr>
        <p:spPr>
          <a:xfrm>
            <a:off x="5861785" y="2781702"/>
            <a:ext cx="22619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Axial Codes:</a:t>
            </a:r>
            <a:br>
              <a:rPr lang="en-US" sz="2400" dirty="0"/>
            </a:br>
            <a:r>
              <a:rPr lang="en-US" sz="2400" dirty="0"/>
              <a:t>Public shaming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Communication</a:t>
            </a:r>
            <a:br>
              <a:rPr lang="en-US" sz="2400" dirty="0"/>
            </a:br>
            <a:r>
              <a:rPr lang="en-US" sz="2400" dirty="0"/>
              <a:t>failures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EF0DA-A022-2AB5-B480-9AA7F30C898A}"/>
              </a:ext>
            </a:extLst>
          </p:cNvPr>
          <p:cNvSpPr txBox="1"/>
          <p:nvPr/>
        </p:nvSpPr>
        <p:spPr>
          <a:xfrm>
            <a:off x="9278753" y="2781702"/>
            <a:ext cx="22619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Selective code:</a:t>
            </a:r>
            <a:br>
              <a:rPr lang="en-US" sz="2400" dirty="0"/>
            </a:br>
            <a:r>
              <a:rPr lang="en-US" sz="2400" dirty="0"/>
              <a:t>Absence of nurturing communication style</a:t>
            </a:r>
          </a:p>
        </p:txBody>
      </p:sp>
    </p:spTree>
    <p:extLst>
      <p:ext uri="{BB962C8B-B14F-4D97-AF65-F5344CB8AC3E}">
        <p14:creationId xmlns:p14="http://schemas.microsoft.com/office/powerpoint/2010/main" val="345187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E2A0-E408-4151-98B8-DAB549BC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39A2E-ED0D-C689-85DB-452D49E78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Interviews</a:t>
            </a:r>
          </a:p>
          <a:p>
            <a:r>
              <a:rPr lang="en-US" dirty="0"/>
              <a:t>Observational Studies</a:t>
            </a:r>
          </a:p>
          <a:p>
            <a:r>
              <a:rPr lang="en-US" dirty="0"/>
              <a:t>Interpreting Qualitative Data</a:t>
            </a:r>
          </a:p>
        </p:txBody>
      </p:sp>
    </p:spTree>
    <p:extLst>
      <p:ext uri="{BB962C8B-B14F-4D97-AF65-F5344CB8AC3E}">
        <p14:creationId xmlns:p14="http://schemas.microsoft.com/office/powerpoint/2010/main" val="302860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9D27-1DBE-217D-2D9B-D86B5410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AD25D-EE33-D401-E0D6-E4063DAF8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 tool for collecting qualitative data from subjects</a:t>
            </a:r>
          </a:p>
          <a:p>
            <a:r>
              <a:rPr lang="en-US" b="1" dirty="0"/>
              <a:t>Pro:</a:t>
            </a:r>
            <a:r>
              <a:rPr lang="en-US" dirty="0"/>
              <a:t> Provides greater flexibility than a survey. You can ask follow-up questions, clarify, etc.</a:t>
            </a:r>
          </a:p>
          <a:p>
            <a:r>
              <a:rPr lang="en-US" b="1" dirty="0"/>
              <a:t>Con: </a:t>
            </a:r>
            <a:r>
              <a:rPr lang="en-US" dirty="0"/>
              <a:t>Takes more time to perform and to analyze that survey</a:t>
            </a:r>
          </a:p>
          <a:p>
            <a:r>
              <a:rPr lang="en-US" b="1" dirty="0"/>
              <a:t>Preparing for an Interview:</a:t>
            </a:r>
          </a:p>
          <a:p>
            <a:pPr lvl="1"/>
            <a:r>
              <a:rPr lang="en-US" b="1" dirty="0"/>
              <a:t>Write a script</a:t>
            </a:r>
            <a:endParaRPr lang="en-US" dirty="0"/>
          </a:p>
          <a:p>
            <a:pPr lvl="1"/>
            <a:r>
              <a:rPr lang="en-US" dirty="0"/>
              <a:t>Understand how you will use the script</a:t>
            </a:r>
          </a:p>
          <a:p>
            <a:pPr lvl="1"/>
            <a:r>
              <a:rPr lang="en-US" dirty="0"/>
              <a:t>Consider a semi-structured interview, where some deviation from the script is allowed</a:t>
            </a:r>
          </a:p>
        </p:txBody>
      </p:sp>
    </p:spTree>
    <p:extLst>
      <p:ext uri="{BB962C8B-B14F-4D97-AF65-F5344CB8AC3E}">
        <p14:creationId xmlns:p14="http://schemas.microsoft.com/office/powerpoint/2010/main" val="94154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40F6-8C2E-0AA6-5CAD-E496626B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 Interview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1762-6FB7-A770-0AE5-CCE1A6FA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First question: Do they consent to recording the interview?</a:t>
            </a:r>
          </a:p>
          <a:p>
            <a:pPr lvl="1"/>
            <a:r>
              <a:rPr lang="en-US" dirty="0"/>
              <a:t>Recording is a helpful standard practice, so you need not rely on written notes</a:t>
            </a:r>
          </a:p>
          <a:p>
            <a:r>
              <a:rPr lang="en-US" dirty="0"/>
              <a:t>2. Write your core questions</a:t>
            </a:r>
          </a:p>
          <a:p>
            <a:pPr lvl="1"/>
            <a:r>
              <a:rPr lang="en-US" dirty="0"/>
              <a:t>What are the core research questions you want to answer? How?</a:t>
            </a:r>
          </a:p>
          <a:p>
            <a:r>
              <a:rPr lang="en-US" dirty="0"/>
              <a:t>3. Write follow-ups, including probes</a:t>
            </a:r>
          </a:p>
          <a:p>
            <a:pPr lvl="1"/>
            <a:r>
              <a:rPr lang="en-US" dirty="0"/>
              <a:t>“How do you mean that?”</a:t>
            </a:r>
          </a:p>
          <a:p>
            <a:pPr lvl="1"/>
            <a:r>
              <a:rPr lang="en-US" dirty="0"/>
              <a:t>“Tell me more about that”</a:t>
            </a:r>
          </a:p>
          <a:p>
            <a:pPr lvl="1"/>
            <a:r>
              <a:rPr lang="en-US" dirty="0"/>
              <a:t>“Anything else?”</a:t>
            </a:r>
          </a:p>
          <a:p>
            <a:r>
              <a:rPr lang="en-US" dirty="0"/>
              <a:t>Probe sometimes gets </a:t>
            </a:r>
            <a:r>
              <a:rPr lang="en-US" b="1" dirty="0"/>
              <a:t>more </a:t>
            </a:r>
            <a:r>
              <a:rPr lang="en-US" dirty="0"/>
              <a:t>answers than original</a:t>
            </a:r>
            <a:br>
              <a:rPr lang="en-US" dirty="0"/>
            </a:br>
            <a:r>
              <a:rPr lang="en-US" dirty="0"/>
              <a:t>Use neutral tone, no leading questions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8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A159-51CF-CD79-4764-F45ECDB4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5048-D149-BE65-3C2E-C963187B9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Often not an “experiment”:</a:t>
            </a:r>
            <a:r>
              <a:rPr lang="en-US" dirty="0"/>
              <a:t> Usually, the setting is not completely controlled and you are not looking for a single exact outcome</a:t>
            </a:r>
          </a:p>
          <a:p>
            <a:r>
              <a:rPr lang="en-US" b="1" dirty="0"/>
              <a:t>Usually: </a:t>
            </a:r>
            <a:r>
              <a:rPr lang="en-US" dirty="0"/>
              <a:t>Give the participant a task, watch them do it, analyze that</a:t>
            </a:r>
          </a:p>
          <a:p>
            <a:r>
              <a:rPr lang="en-US" b="1" dirty="0"/>
              <a:t>Open-ended </a:t>
            </a:r>
            <a:r>
              <a:rPr lang="en-US" dirty="0"/>
              <a:t>with potentially unpredictable results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880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F6FE-BB46-C5C3-DBFB-E1088F62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8E94D-D76E-A59D-1144-89630539B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your research questions guide you. Let yourself iterate. Try tasks for yourself and revise. Examples:</a:t>
            </a:r>
          </a:p>
          <a:p>
            <a:pPr lvl="1"/>
            <a:r>
              <a:rPr lang="en-US" dirty="0"/>
              <a:t>“Write a program that satisfies this specification”</a:t>
            </a:r>
          </a:p>
          <a:p>
            <a:pPr lvl="1"/>
            <a:r>
              <a:rPr lang="en-US" dirty="0"/>
              <a:t>“Fill in the missing code to satisfy the specification”</a:t>
            </a:r>
          </a:p>
          <a:p>
            <a:pPr lvl="1"/>
            <a:r>
              <a:rPr lang="en-US" dirty="0"/>
              <a:t>“Read this code. Are there bugs? If so, which?”</a:t>
            </a:r>
          </a:p>
          <a:p>
            <a:pPr lvl="1"/>
            <a:r>
              <a:rPr lang="en-US" dirty="0"/>
              <a:t>“Here is a debugger. Debug this code”</a:t>
            </a:r>
          </a:p>
          <a:p>
            <a:pPr lvl="1"/>
            <a:r>
              <a:rPr lang="en-US" dirty="0"/>
              <a:t>“This code does not compile. Modify it so that it compiles”</a:t>
            </a:r>
          </a:p>
          <a:p>
            <a:pPr lvl="1"/>
            <a:r>
              <a:rPr lang="en-US" dirty="0"/>
              <a:t>Parsons problems: Given these code snippets, put them in right order.</a:t>
            </a:r>
          </a:p>
        </p:txBody>
      </p:sp>
    </p:spTree>
    <p:extLst>
      <p:ext uri="{BB962C8B-B14F-4D97-AF65-F5344CB8AC3E}">
        <p14:creationId xmlns:p14="http://schemas.microsoft.com/office/powerpoint/2010/main" val="122020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88C5-BDA2-5EC0-FE31-DEDEBAF7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91967-E981-402C-E815-D8D129C94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Do they need training? What kind?</a:t>
            </a:r>
          </a:p>
          <a:p>
            <a:pPr lvl="1"/>
            <a:r>
              <a:rPr lang="en-US" dirty="0"/>
              <a:t>What tools (physical + software) are needed? Simulate code on paper?</a:t>
            </a:r>
          </a:p>
          <a:p>
            <a:pPr lvl="1"/>
            <a:r>
              <a:rPr lang="en-US" dirty="0"/>
              <a:t>Know how much information and help you’re willing to provide, in very clear terms, before you start.</a:t>
            </a:r>
          </a:p>
          <a:p>
            <a:pPr lvl="1"/>
            <a:r>
              <a:rPr lang="en-US" dirty="0"/>
              <a:t>Rehearse interviewing best-practices such as using probe questions, asking one question at a time, speaking in clear, simple terms, and providing adequate time to answer.</a:t>
            </a:r>
          </a:p>
          <a:p>
            <a:pPr lvl="1"/>
            <a:r>
              <a:rPr lang="en-US" dirty="0"/>
              <a:t>Bring a notetaking device in addition to any recordings, so that you can go through the recordings “as-needed” rather than in their entirety.</a:t>
            </a:r>
          </a:p>
          <a:p>
            <a:pPr lvl="1"/>
            <a:r>
              <a:rPr lang="en-US" dirty="0"/>
              <a:t>Keep a timer/clock in view so that you can record timestamps in your notes</a:t>
            </a:r>
          </a:p>
        </p:txBody>
      </p:sp>
    </p:spTree>
    <p:extLst>
      <p:ext uri="{BB962C8B-B14F-4D97-AF65-F5344CB8AC3E}">
        <p14:creationId xmlns:p14="http://schemas.microsoft.com/office/powerpoint/2010/main" val="156510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C217-6780-E308-3E63-94C78216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D050-BCD9-2F1E-8624-B1E22A8E1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Identify the most important point of your language design, design task for that</a:t>
            </a:r>
          </a:p>
          <a:p>
            <a:pPr lvl="1"/>
            <a:r>
              <a:rPr lang="en-US" dirty="0"/>
              <a:t> Task should be easy enough to be possible, hard enough to be meaningful</a:t>
            </a:r>
          </a:p>
          <a:p>
            <a:pPr lvl="1"/>
            <a:r>
              <a:rPr lang="en-US" dirty="0"/>
              <a:t>Don’t give too many tasks</a:t>
            </a:r>
          </a:p>
          <a:p>
            <a:pPr lvl="1"/>
            <a:r>
              <a:rPr lang="en-US" dirty="0"/>
              <a:t>Minimize distractions, e.g., you don’t want a subject to spend 30 minutes exploring whitespace questions if the language is whitespace-insensitive.</a:t>
            </a:r>
          </a:p>
          <a:p>
            <a:pPr lvl="1"/>
            <a:r>
              <a:rPr lang="en-US" dirty="0"/>
              <a:t>Narrow task scope to only things you care about</a:t>
            </a:r>
          </a:p>
          <a:p>
            <a:pPr lvl="1"/>
            <a:r>
              <a:rPr lang="en-US" dirty="0"/>
              <a:t>For big monolithic tasks, consider breaking them down into small tasks (unless your point is to assess integration of the smaller parts, big-picture thinking, etc.)</a:t>
            </a:r>
          </a:p>
        </p:txBody>
      </p:sp>
    </p:spTree>
    <p:extLst>
      <p:ext uri="{BB962C8B-B14F-4D97-AF65-F5344CB8AC3E}">
        <p14:creationId xmlns:p14="http://schemas.microsoft.com/office/powerpoint/2010/main" val="332480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527B-D03A-865B-4FB2-EFD40F91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A2995-DC9B-5DE6-A258-8776D5B0D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Audio + Video + Screen recordings</a:t>
            </a:r>
          </a:p>
          <a:p>
            <a:pPr lvl="1"/>
            <a:r>
              <a:rPr lang="en-US" dirty="0"/>
              <a:t>Eye tracking (expensive!!)</a:t>
            </a:r>
          </a:p>
          <a:p>
            <a:pPr lvl="1"/>
            <a:r>
              <a:rPr lang="en-US" dirty="0"/>
              <a:t>Post-study Surveys (see Survey lecture)</a:t>
            </a:r>
          </a:p>
          <a:p>
            <a:pPr lvl="1"/>
            <a:r>
              <a:rPr lang="en-US" dirty="0"/>
              <a:t>Think-aloud: have them think through thoughts out loud either after or during study. Prompt them to keep talking.</a:t>
            </a:r>
          </a:p>
          <a:p>
            <a:pPr lvl="1"/>
            <a:r>
              <a:rPr lang="en-US" dirty="0"/>
              <a:t>Take lots of notes</a:t>
            </a:r>
          </a:p>
        </p:txBody>
      </p:sp>
    </p:spTree>
    <p:extLst>
      <p:ext uri="{BB962C8B-B14F-4D97-AF65-F5344CB8AC3E}">
        <p14:creationId xmlns:p14="http://schemas.microsoft.com/office/powerpoint/2010/main" val="5041423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770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09+ Human-Computer Interaction Part 3</vt:lpstr>
      <vt:lpstr>Outline</vt:lpstr>
      <vt:lpstr>Interviews</vt:lpstr>
      <vt:lpstr>Writing an Interview Script</vt:lpstr>
      <vt:lpstr>Observational Studies</vt:lpstr>
      <vt:lpstr>Picking Tasks</vt:lpstr>
      <vt:lpstr>Participant Preparation</vt:lpstr>
      <vt:lpstr>Revising Tasks</vt:lpstr>
      <vt:lpstr>Collecting Data</vt:lpstr>
      <vt:lpstr>Interpreting Qualitative Data</vt:lpstr>
      <vt:lpstr>Grounded Theory Primer</vt:lpstr>
      <vt:lpstr>Grounded Theory Example (Gallicano)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48</cp:revision>
  <dcterms:created xsi:type="dcterms:W3CDTF">2023-08-13T16:19:48Z</dcterms:created>
  <dcterms:modified xsi:type="dcterms:W3CDTF">2023-08-29T21:02:34Z</dcterms:modified>
</cp:coreProperties>
</file>