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0"/>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283" r:id="rId29"/>
    <p:sldId id="286" r:id="rId30"/>
    <p:sldId id="285" r:id="rId31"/>
    <p:sldId id="287" r:id="rId32"/>
    <p:sldId id="284" r:id="rId33"/>
    <p:sldId id="289" r:id="rId34"/>
    <p:sldId id="318" r:id="rId35"/>
    <p:sldId id="291" r:id="rId36"/>
    <p:sldId id="292" r:id="rId37"/>
    <p:sldId id="296" r:id="rId38"/>
    <p:sldId id="293" r:id="rId39"/>
    <p:sldId id="294" r:id="rId40"/>
    <p:sldId id="297" r:id="rId41"/>
    <p:sldId id="298" r:id="rId42"/>
    <p:sldId id="299" r:id="rId43"/>
    <p:sldId id="300" r:id="rId44"/>
    <p:sldId id="295" r:id="rId45"/>
    <p:sldId id="260" r:id="rId46"/>
    <p:sldId id="301" r:id="rId47"/>
    <p:sldId id="302" r:id="rId48"/>
    <p:sldId id="305" r:id="rId49"/>
    <p:sldId id="303" r:id="rId50"/>
    <p:sldId id="304" r:id="rId51"/>
    <p:sldId id="306" r:id="rId52"/>
    <p:sldId id="307" r:id="rId53"/>
    <p:sldId id="308" r:id="rId54"/>
    <p:sldId id="309" r:id="rId55"/>
    <p:sldId id="310" r:id="rId56"/>
    <p:sldId id="261" r:id="rId57"/>
    <p:sldId id="311"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90377" autoAdjust="0"/>
  </p:normalViewPr>
  <p:slideViewPr>
    <p:cSldViewPr snapToGrid="0">
      <p:cViewPr varScale="1">
        <p:scale>
          <a:sx n="89" d="100"/>
          <a:sy n="89" d="100"/>
        </p:scale>
        <p:origin x="54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48</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11/19/2024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11/19/2024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11/19/2024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a:t>
            </a:r>
          </a:p>
          <a:p>
            <a:r>
              <a:rPr lang="en-US" dirty="0"/>
              <a:t>2. User studies: Dec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66527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75253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98295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332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22663" y="1845733"/>
            <a:ext cx="12069337" cy="4477007"/>
          </a:xfrm>
        </p:spPr>
        <p:txBody>
          <a:bodyPr>
            <a:normAutofit fontScale="85000" lnSpcReduction="20000"/>
          </a:bodyPr>
          <a:lstStyle/>
          <a:p>
            <a:pPr algn="l"/>
            <a:r>
              <a:rPr lang="en-US" b="0" i="0" dirty="0">
                <a:solidFill>
                  <a:srgbClr val="000000"/>
                </a:solidFill>
                <a:effectLst/>
              </a:rPr>
              <a:t>Ax is highly educated with a PhD in experimental physics. At age 35, they lead a small team of physicists and primarily write software  to interpret experimental data. In this role, they often mentor physicists-in-training on how to write similar code. </a:t>
            </a:r>
          </a:p>
          <a:p>
            <a:pPr algn="l"/>
            <a:r>
              <a:rPr lang="en-US" b="0" i="0" dirty="0">
                <a:solidFill>
                  <a:srgbClr val="000000"/>
                </a:solidFill>
                <a:effectLst/>
              </a:rPr>
              <a:t>Ax’s approach to programming is likewise experimental. On the one hand, they are always willing to try something out, but care about being able to reproduce it and like to take detailed notes. Ax cares about being able to understand the code well enough to teach it to a mentee, but maintainability doesn’t matter to them at all. In experimental work, code might not last longer than the next research publication deadline.</a:t>
            </a:r>
          </a:p>
          <a:p>
            <a:pPr algn="l"/>
            <a:r>
              <a:rPr lang="en-US" b="0" i="0" dirty="0">
                <a:solidFill>
                  <a:srgbClr val="000000"/>
                </a:solidFill>
                <a:effectLst/>
              </a:rPr>
              <a:t>Working as a physicist means there’s no real pressure to pick any one specific programming language - there’s a lot of freedom. Ax’s biggest constraint is that they have two kids at home so making good use of time is essential - it would not be acceptable to spend all night debugging a simple error.</a:t>
            </a:r>
            <a:endParaRPr lang="en-US" dirty="0"/>
          </a:p>
          <a:p>
            <a:r>
              <a:rPr lang="en-US" b="1" dirty="0"/>
              <a:t>Question: </a:t>
            </a:r>
            <a:r>
              <a:rPr lang="en-US" dirty="0"/>
              <a:t>What aspects of Ax,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2217426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Ax + Carlos</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826168" y="5317046"/>
            <a:ext cx="10539663" cy="1110976"/>
          </a:xfrm>
        </p:spPr>
        <p:txBody>
          <a:bodyPr>
            <a:normAutofit fontScale="85000" lnSpcReduction="20000"/>
          </a:bodyPr>
          <a:lstStyle/>
          <a:p>
            <a:endParaRPr lang="en-US" dirty="0"/>
          </a:p>
          <a:p>
            <a:r>
              <a:rPr lang="en-US" b="1" dirty="0"/>
              <a:t>Question: </a:t>
            </a:r>
            <a:r>
              <a:rPr lang="en-US" dirty="0"/>
              <a:t>What aspects of Carlos,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1" y="1839171"/>
            <a:ext cx="12110224" cy="3477875"/>
          </a:xfrm>
          <a:prstGeom prst="rect">
            <a:avLst/>
          </a:prstGeom>
          <a:noFill/>
        </p:spPr>
        <p:txBody>
          <a:bodyPr wrap="square">
            <a:spAutoFit/>
          </a:bodyPr>
          <a:lstStyle/>
          <a:p>
            <a:pPr algn="l"/>
            <a:r>
              <a:rPr lang="en-US" sz="2000" b="0" i="0" dirty="0">
                <a:solidFill>
                  <a:srgbClr val="000000"/>
                </a:solidFill>
                <a:effectLst/>
                <a:latin typeface="Calibri" panose="020F0502020204030204" pitchFamily="34" charset="0"/>
                <a:cs typeface="Calibri" panose="020F0502020204030204" pitchFamily="34"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Calibri" panose="020F0502020204030204" pitchFamily="34" charset="0"/>
                <a:cs typeface="Calibri" panose="020F0502020204030204" pitchFamily="34"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Calibri" panose="020F0502020204030204" pitchFamily="34" charset="0"/>
                <a:cs typeface="Calibri" panose="020F0502020204030204" pitchFamily="34"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1418804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F4A5E-FE92-6883-1332-5CAAC8997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B15BD-12A2-4644-9913-04187D1803B4}"/>
              </a:ext>
            </a:extLst>
          </p:cNvPr>
          <p:cNvSpPr>
            <a:spLocks noGrp="1"/>
          </p:cNvSpPr>
          <p:nvPr>
            <p:ph type="title"/>
          </p:nvPr>
        </p:nvSpPr>
        <p:spPr/>
        <p:txBody>
          <a:bodyPr/>
          <a:lstStyle/>
          <a:p>
            <a:r>
              <a:rPr lang="en-US" dirty="0"/>
              <a:t>Example Personas: Ax + Carlos</a:t>
            </a:r>
          </a:p>
        </p:txBody>
      </p:sp>
      <p:sp>
        <p:nvSpPr>
          <p:cNvPr id="5" name="TextBox 4">
            <a:extLst>
              <a:ext uri="{FF2B5EF4-FFF2-40B4-BE49-F238E27FC236}">
                <a16:creationId xmlns:a16="http://schemas.microsoft.com/office/drawing/2014/main" id="{8F4F68C4-118B-CAA1-60D2-7161864C669D}"/>
              </a:ext>
            </a:extLst>
          </p:cNvPr>
          <p:cNvSpPr txBox="1"/>
          <p:nvPr/>
        </p:nvSpPr>
        <p:spPr>
          <a:xfrm>
            <a:off x="1" y="1839171"/>
            <a:ext cx="12110224" cy="3477875"/>
          </a:xfrm>
          <a:prstGeom prst="rect">
            <a:avLst/>
          </a:prstGeom>
          <a:noFill/>
        </p:spPr>
        <p:txBody>
          <a:bodyPr wrap="square">
            <a:spAutoFit/>
          </a:bodyPr>
          <a:lstStyle/>
          <a:p>
            <a:pPr algn="l"/>
            <a:r>
              <a:rPr lang="en-US" sz="2000" b="0" i="0" dirty="0">
                <a:solidFill>
                  <a:srgbClr val="000000"/>
                </a:solidFill>
                <a:effectLst/>
                <a:latin typeface="Calibri" panose="020F0502020204030204" pitchFamily="34" charset="0"/>
                <a:cs typeface="Calibri" panose="020F0502020204030204" pitchFamily="34" charset="0"/>
              </a:rPr>
              <a:t>Carlos, age 21, is in the last year of his bachelor’s degree, majoring in Computer Science with a minor in Music. Carlos is a creative at heart: if he could play piano for a living, he would, but he has decided to let his code be his art instead.</a:t>
            </a:r>
          </a:p>
          <a:p>
            <a:pPr algn="l"/>
            <a:r>
              <a:rPr lang="en-US" sz="2000" b="0" i="0" dirty="0">
                <a:solidFill>
                  <a:srgbClr val="000000"/>
                </a:solidFill>
                <a:effectLst/>
                <a:latin typeface="Calibri" panose="020F0502020204030204" pitchFamily="34" charset="0"/>
                <a:cs typeface="Calibri" panose="020F0502020204030204" pitchFamily="34" charset="0"/>
              </a:rPr>
              <a:t>Carlos treats programming like he treats the piano: perfection is essential, and it comes from constant practice. He wants to leave no stone unturned and understand every detail. To him, a good program means each function works together in harmony like the instruments of an orchestra.</a:t>
            </a:r>
          </a:p>
          <a:p>
            <a:pPr algn="l"/>
            <a:r>
              <a:rPr lang="en-US" sz="2000" b="0" i="0" dirty="0">
                <a:solidFill>
                  <a:srgbClr val="000000"/>
                </a:solidFill>
                <a:effectLst/>
                <a:latin typeface="Calibri" panose="020F0502020204030204" pitchFamily="34" charset="0"/>
                <a:cs typeface="Calibri" panose="020F0502020204030204" pitchFamily="34" charset="0"/>
              </a:rPr>
              <a:t>Carlos has no hard constraints on his language choice, only soft constraints. He refused his parents’ offer to help pay for a new laptop, so he needs something that runs well on old hardware. Moreover, he’s still learning what applications he wants to work on, so he prefers a generalist language. For example, his friends invited him to write some automated trading bots as part of a financial technology competition and he enjoyed it, but he also loved his classes on computer graphics and game development.</a:t>
            </a:r>
          </a:p>
        </p:txBody>
      </p:sp>
      <p:sp>
        <p:nvSpPr>
          <p:cNvPr id="4" name="Slide Number Placeholder 3">
            <a:extLst>
              <a:ext uri="{FF2B5EF4-FFF2-40B4-BE49-F238E27FC236}">
                <a16:creationId xmlns:a16="http://schemas.microsoft.com/office/drawing/2014/main" id="{3456779E-2289-04A6-B452-24FA231D934B}"/>
              </a:ext>
            </a:extLst>
          </p:cNvPr>
          <p:cNvSpPr>
            <a:spLocks noGrp="1"/>
          </p:cNvSpPr>
          <p:nvPr>
            <p:ph type="sldNum" sz="quarter" idx="12"/>
          </p:nvPr>
        </p:nvSpPr>
        <p:spPr/>
        <p:txBody>
          <a:bodyPr/>
          <a:lstStyle/>
          <a:p>
            <a:fld id="{9BF27F29-4B64-4A24-936A-FF41C34C242B}" type="slidenum">
              <a:rPr lang="en-US" smtClean="0"/>
              <a:t>34</a:t>
            </a:fld>
            <a:endParaRPr lang="en-US"/>
          </a:p>
        </p:txBody>
      </p:sp>
      <p:sp>
        <p:nvSpPr>
          <p:cNvPr id="6" name="Content Placeholder 2">
            <a:extLst>
              <a:ext uri="{FF2B5EF4-FFF2-40B4-BE49-F238E27FC236}">
                <a16:creationId xmlns:a16="http://schemas.microsoft.com/office/drawing/2014/main" id="{F247DA48-B4B1-085C-9A76-E457CE551CEF}"/>
              </a:ext>
            </a:extLst>
          </p:cNvPr>
          <p:cNvSpPr txBox="1">
            <a:spLocks/>
          </p:cNvSpPr>
          <p:nvPr/>
        </p:nvSpPr>
        <p:spPr>
          <a:xfrm>
            <a:off x="1409513" y="5345359"/>
            <a:ext cx="10539663" cy="11109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a:p>
            <a:r>
              <a:rPr lang="en-US" b="1" dirty="0"/>
              <a:t>Answer: </a:t>
            </a:r>
            <a:r>
              <a:rPr lang="en-US" dirty="0"/>
              <a:t>Gender, Age, Education, Career + Personal Goals</a:t>
            </a:r>
          </a:p>
        </p:txBody>
      </p:sp>
      <p:sp>
        <p:nvSpPr>
          <p:cNvPr id="8" name="Content Placeholder 7">
            <a:extLst>
              <a:ext uri="{FF2B5EF4-FFF2-40B4-BE49-F238E27FC236}">
                <a16:creationId xmlns:a16="http://schemas.microsoft.com/office/drawing/2014/main" id="{8DA764B1-1F5E-FF7E-9684-7C53C86A82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496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a:t>Broad (A+C): </a:t>
            </a:r>
            <a:r>
              <a:rPr lang="en-US" dirty="0"/>
              <a:t>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4163882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491712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3297529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3923225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44898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105121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581919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419086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2667541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5419249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352754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4531709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724045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Qualitive data </a:t>
            </a:r>
            <a:r>
              <a:rPr lang="en-US"/>
              <a:t>deserve attention because </a:t>
            </a:r>
            <a:r>
              <a:rPr lang="en-US" dirty="0"/>
              <a:t>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4037779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04244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917840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352225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4105386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112134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1087993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1267619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653804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050353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892</TotalTime>
  <Words>4570</Words>
  <Application>Microsoft Office PowerPoint</Application>
  <PresentationFormat>Widescreen</PresentationFormat>
  <Paragraphs>395</Paragraphs>
  <Slides>58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Ax + Carlos</vt:lpstr>
      <vt:lpstr>Example Personas: Ax + Carlos</vt:lpstr>
      <vt:lpstr>Example Personas: Ax + Carlos</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137</cp:revision>
  <dcterms:created xsi:type="dcterms:W3CDTF">2023-08-13T16:19:48Z</dcterms:created>
  <dcterms:modified xsi:type="dcterms:W3CDTF">2024-11-19T20:58:46Z</dcterms:modified>
</cp:coreProperties>
</file>