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8"/>
  </p:notesMasterIdLst>
  <p:sldIdLst>
    <p:sldId id="256" r:id="rId2"/>
    <p:sldId id="257" r:id="rId3"/>
    <p:sldId id="258" r:id="rId4"/>
    <p:sldId id="261" r:id="rId5"/>
    <p:sldId id="268" r:id="rId6"/>
    <p:sldId id="269" r:id="rId7"/>
    <p:sldId id="270" r:id="rId8"/>
    <p:sldId id="271" r:id="rId9"/>
    <p:sldId id="272" r:id="rId10"/>
    <p:sldId id="262" r:id="rId11"/>
    <p:sldId id="302" r:id="rId12"/>
    <p:sldId id="273" r:id="rId13"/>
    <p:sldId id="274" r:id="rId14"/>
    <p:sldId id="263" r:id="rId15"/>
    <p:sldId id="275" r:id="rId16"/>
    <p:sldId id="266" r:id="rId17"/>
    <p:sldId id="303" r:id="rId18"/>
    <p:sldId id="264" r:id="rId19"/>
    <p:sldId id="276" r:id="rId20"/>
    <p:sldId id="277" r:id="rId21"/>
    <p:sldId id="278" r:id="rId22"/>
    <p:sldId id="304" r:id="rId23"/>
    <p:sldId id="313" r:id="rId24"/>
    <p:sldId id="305" r:id="rId25"/>
    <p:sldId id="306" r:id="rId26"/>
    <p:sldId id="307" r:id="rId27"/>
    <p:sldId id="308" r:id="rId28"/>
    <p:sldId id="309" r:id="rId29"/>
    <p:sldId id="310" r:id="rId30"/>
    <p:sldId id="311" r:id="rId31"/>
    <p:sldId id="314" r:id="rId32"/>
    <p:sldId id="267" r:id="rId33"/>
    <p:sldId id="265" r:id="rId34"/>
    <p:sldId id="279" r:id="rId35"/>
    <p:sldId id="282" r:id="rId36"/>
    <p:sldId id="281" r:id="rId37"/>
    <p:sldId id="283" r:id="rId38"/>
    <p:sldId id="284" r:id="rId39"/>
    <p:sldId id="291" r:id="rId40"/>
    <p:sldId id="286" r:id="rId41"/>
    <p:sldId id="287" r:id="rId42"/>
    <p:sldId id="288" r:id="rId43"/>
    <p:sldId id="289" r:id="rId44"/>
    <p:sldId id="292" r:id="rId45"/>
    <p:sldId id="290" r:id="rId46"/>
    <p:sldId id="285" r:id="rId47"/>
    <p:sldId id="259" r:id="rId48"/>
    <p:sldId id="293" r:id="rId49"/>
    <p:sldId id="294" r:id="rId50"/>
    <p:sldId id="295" r:id="rId51"/>
    <p:sldId id="299" r:id="rId52"/>
    <p:sldId id="300" r:id="rId53"/>
    <p:sldId id="296" r:id="rId54"/>
    <p:sldId id="297" r:id="rId55"/>
    <p:sldId id="298" r:id="rId56"/>
    <p:sldId id="26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80104" autoAdjust="0"/>
  </p:normalViewPr>
  <p:slideViewPr>
    <p:cSldViewPr snapToGrid="0">
      <p:cViewPr varScale="1">
        <p:scale>
          <a:sx n="79" d="100"/>
          <a:sy n="79"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0A7A-BF7B-4933-BC76-BDA42138980F}"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393AC-6D52-438D-AA5D-F2511F9ECBD6}" type="slidenum">
              <a:rPr lang="en-US" smtClean="0"/>
              <a:t>‹#›</a:t>
            </a:fld>
            <a:endParaRPr lang="en-US"/>
          </a:p>
        </p:txBody>
      </p:sp>
    </p:spTree>
    <p:extLst>
      <p:ext uri="{BB962C8B-B14F-4D97-AF65-F5344CB8AC3E}">
        <p14:creationId xmlns:p14="http://schemas.microsoft.com/office/powerpoint/2010/main" val="6314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which methods are qualitative, quantitative, or both</a:t>
            </a:r>
          </a:p>
        </p:txBody>
      </p:sp>
      <p:sp>
        <p:nvSpPr>
          <p:cNvPr id="4" name="Slide Number Placeholder 3"/>
          <p:cNvSpPr>
            <a:spLocks noGrp="1"/>
          </p:cNvSpPr>
          <p:nvPr>
            <p:ph type="sldNum" sz="quarter" idx="5"/>
          </p:nvPr>
        </p:nvSpPr>
        <p:spPr/>
        <p:txBody>
          <a:bodyPr/>
          <a:lstStyle/>
          <a:p>
            <a:fld id="{DB8393AC-6D52-438D-AA5D-F2511F9ECBD6}" type="slidenum">
              <a:rPr lang="en-US" smtClean="0"/>
              <a:t>4</a:t>
            </a:fld>
            <a:endParaRPr lang="en-US"/>
          </a:p>
        </p:txBody>
      </p:sp>
    </p:spTree>
    <p:extLst>
      <p:ext uri="{BB962C8B-B14F-4D97-AF65-F5344CB8AC3E}">
        <p14:creationId xmlns:p14="http://schemas.microsoft.com/office/powerpoint/2010/main" val="348546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17</a:t>
            </a:fld>
            <a:endParaRPr lang="en-US"/>
          </a:p>
        </p:txBody>
      </p:sp>
    </p:spTree>
    <p:extLst>
      <p:ext uri="{BB962C8B-B14F-4D97-AF65-F5344CB8AC3E}">
        <p14:creationId xmlns:p14="http://schemas.microsoft.com/office/powerpoint/2010/main" val="332292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acquiescence bias. Ask students: If I asked you: “Did you understand what I just said?” In class, what would your like response be? Tell them that in certain cultural contexts, people have a strong social bias toward saying yes to avoid </a:t>
            </a:r>
            <a:r>
              <a:rPr lang="en-US" dirty="0" err="1"/>
              <a:t>embarassement</a:t>
            </a:r>
            <a:endParaRPr lang="en-US" dirty="0"/>
          </a:p>
          <a:p>
            <a:endParaRPr lang="en-US" dirty="0"/>
          </a:p>
          <a:p>
            <a:r>
              <a:rPr lang="en-US" dirty="0"/>
              <a:t>Recall scale of -2 -1 0 1 2 for each </a:t>
            </a:r>
            <a:r>
              <a:rPr lang="en-US" dirty="0" err="1"/>
              <a:t>likert</a:t>
            </a:r>
            <a:r>
              <a:rPr lang="en-US" dirty="0"/>
              <a:t> response</a:t>
            </a:r>
          </a:p>
          <a:p>
            <a:endParaRPr lang="en-US" dirty="0"/>
          </a:p>
          <a:p>
            <a:r>
              <a:rPr lang="en-US" dirty="0"/>
              <a:t>Bias &lt; 0 -&gt; bias toward disagreement</a:t>
            </a:r>
          </a:p>
          <a:p>
            <a:r>
              <a:rPr lang="en-US" dirty="0"/>
              <a:t>Bias &gt; 0 -&gt; bias toward agreement</a:t>
            </a:r>
          </a:p>
        </p:txBody>
      </p:sp>
      <p:sp>
        <p:nvSpPr>
          <p:cNvPr id="4" name="Slide Number Placeholder 3"/>
          <p:cNvSpPr>
            <a:spLocks noGrp="1"/>
          </p:cNvSpPr>
          <p:nvPr>
            <p:ph type="sldNum" sz="quarter" idx="5"/>
          </p:nvPr>
        </p:nvSpPr>
        <p:spPr/>
        <p:txBody>
          <a:bodyPr/>
          <a:lstStyle/>
          <a:p>
            <a:fld id="{DB8393AC-6D52-438D-AA5D-F2511F9ECBD6}" type="slidenum">
              <a:rPr lang="en-US" smtClean="0"/>
              <a:t>18</a:t>
            </a:fld>
            <a:endParaRPr lang="en-US"/>
          </a:p>
        </p:txBody>
      </p:sp>
    </p:spTree>
    <p:extLst>
      <p:ext uri="{BB962C8B-B14F-4D97-AF65-F5344CB8AC3E}">
        <p14:creationId xmlns:p14="http://schemas.microsoft.com/office/powerpoint/2010/main" val="180069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requested, also be prepared to give an example where the underlying question is framed as a negative.</a:t>
            </a:r>
          </a:p>
          <a:p>
            <a:r>
              <a:rPr lang="en-US" dirty="0"/>
              <a:t> </a:t>
            </a:r>
          </a:p>
        </p:txBody>
      </p:sp>
      <p:sp>
        <p:nvSpPr>
          <p:cNvPr id="4" name="Slide Number Placeholder 3"/>
          <p:cNvSpPr>
            <a:spLocks noGrp="1"/>
          </p:cNvSpPr>
          <p:nvPr>
            <p:ph type="sldNum" sz="quarter" idx="5"/>
          </p:nvPr>
        </p:nvSpPr>
        <p:spPr/>
        <p:txBody>
          <a:bodyPr/>
          <a:lstStyle/>
          <a:p>
            <a:fld id="{DB8393AC-6D52-438D-AA5D-F2511F9ECBD6}" type="slidenum">
              <a:rPr lang="en-US" smtClean="0"/>
              <a:t>19</a:t>
            </a:fld>
            <a:endParaRPr lang="en-US"/>
          </a:p>
        </p:txBody>
      </p:sp>
    </p:spTree>
    <p:extLst>
      <p:ext uri="{BB962C8B-B14F-4D97-AF65-F5344CB8AC3E}">
        <p14:creationId xmlns:p14="http://schemas.microsoft.com/office/powerpoint/2010/main" val="3908423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prepared to answer questions about why it alternates strictly between positive and negative</a:t>
            </a:r>
          </a:p>
        </p:txBody>
      </p:sp>
      <p:sp>
        <p:nvSpPr>
          <p:cNvPr id="4" name="Slide Number Placeholder 3"/>
          <p:cNvSpPr>
            <a:spLocks noGrp="1"/>
          </p:cNvSpPr>
          <p:nvPr>
            <p:ph type="sldNum" sz="quarter" idx="5"/>
          </p:nvPr>
        </p:nvSpPr>
        <p:spPr/>
        <p:txBody>
          <a:bodyPr/>
          <a:lstStyle/>
          <a:p>
            <a:fld id="{DB8393AC-6D52-438D-AA5D-F2511F9ECBD6}" type="slidenum">
              <a:rPr lang="en-US" smtClean="0"/>
              <a:t>21</a:t>
            </a:fld>
            <a:endParaRPr lang="en-US"/>
          </a:p>
        </p:txBody>
      </p:sp>
    </p:spTree>
    <p:extLst>
      <p:ext uri="{BB962C8B-B14F-4D97-AF65-F5344CB8AC3E}">
        <p14:creationId xmlns:p14="http://schemas.microsoft.com/office/powerpoint/2010/main" val="1801890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Inspiration</a:t>
            </a:r>
          </a:p>
        </p:txBody>
      </p:sp>
      <p:sp>
        <p:nvSpPr>
          <p:cNvPr id="4" name="Slide Number Placeholder 3"/>
          <p:cNvSpPr>
            <a:spLocks noGrp="1"/>
          </p:cNvSpPr>
          <p:nvPr>
            <p:ph type="sldNum" sz="quarter" idx="5"/>
          </p:nvPr>
        </p:nvSpPr>
        <p:spPr/>
        <p:txBody>
          <a:bodyPr/>
          <a:lstStyle/>
          <a:p>
            <a:fld id="{DB8393AC-6D52-438D-AA5D-F2511F9ECBD6}" type="slidenum">
              <a:rPr lang="en-US" smtClean="0"/>
              <a:t>32</a:t>
            </a:fld>
            <a:endParaRPr lang="en-US"/>
          </a:p>
        </p:txBody>
      </p:sp>
    </p:spTree>
    <p:extLst>
      <p:ext uri="{BB962C8B-B14F-4D97-AF65-F5344CB8AC3E}">
        <p14:creationId xmlns:p14="http://schemas.microsoft.com/office/powerpoint/2010/main" val="122550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what monster possibly suggested x+=1024</a:t>
            </a:r>
          </a:p>
          <a:p>
            <a:r>
              <a:rPr lang="en-US" dirty="0"/>
              <a:t>Observe that our toy PL “Toi” did not make the most intuitive choice</a:t>
            </a:r>
          </a:p>
        </p:txBody>
      </p:sp>
      <p:sp>
        <p:nvSpPr>
          <p:cNvPr id="4" name="Slide Number Placeholder 3"/>
          <p:cNvSpPr>
            <a:spLocks noGrp="1"/>
          </p:cNvSpPr>
          <p:nvPr>
            <p:ph type="sldNum" sz="quarter" idx="5"/>
          </p:nvPr>
        </p:nvSpPr>
        <p:spPr/>
        <p:txBody>
          <a:bodyPr/>
          <a:lstStyle/>
          <a:p>
            <a:fld id="{DB8393AC-6D52-438D-AA5D-F2511F9ECBD6}" type="slidenum">
              <a:rPr lang="en-US" smtClean="0"/>
              <a:t>35</a:t>
            </a:fld>
            <a:endParaRPr lang="en-US"/>
          </a:p>
        </p:txBody>
      </p:sp>
    </p:spTree>
    <p:extLst>
      <p:ext uri="{BB962C8B-B14F-4D97-AF65-F5344CB8AC3E}">
        <p14:creationId xmlns:p14="http://schemas.microsoft.com/office/powerpoint/2010/main" val="3850278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care needed to interpret these data. Because it’s their first day programming in a given language, there’s limited insight into someone’s accurate when using a language long-term. In particular, it’s possible that typed languages (Java) are penalized due to type errors that take time to adjust to.</a:t>
            </a:r>
          </a:p>
        </p:txBody>
      </p:sp>
      <p:sp>
        <p:nvSpPr>
          <p:cNvPr id="4" name="Slide Number Placeholder 3"/>
          <p:cNvSpPr>
            <a:spLocks noGrp="1"/>
          </p:cNvSpPr>
          <p:nvPr>
            <p:ph type="sldNum" sz="quarter" idx="5"/>
          </p:nvPr>
        </p:nvSpPr>
        <p:spPr/>
        <p:txBody>
          <a:bodyPr/>
          <a:lstStyle/>
          <a:p>
            <a:fld id="{DB8393AC-6D52-438D-AA5D-F2511F9ECBD6}" type="slidenum">
              <a:rPr lang="en-US" smtClean="0"/>
              <a:t>44</a:t>
            </a:fld>
            <a:endParaRPr lang="en-US"/>
          </a:p>
        </p:txBody>
      </p:sp>
    </p:spTree>
    <p:extLst>
      <p:ext uri="{BB962C8B-B14F-4D97-AF65-F5344CB8AC3E}">
        <p14:creationId xmlns:p14="http://schemas.microsoft.com/office/powerpoint/2010/main" val="108802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Anecdotes and side notes:</a:t>
            </a:r>
          </a:p>
          <a:p>
            <a:pPr marL="228600" indent="-228600">
              <a:buAutoNum type="arabicParenR"/>
            </a:pPr>
            <a:r>
              <a:rPr lang="en-US" dirty="0"/>
              <a:t>The HCPL book cites at least one researcher who has limited vision. It is bad if they can’t participate</a:t>
            </a:r>
          </a:p>
          <a:p>
            <a:pPr marL="228600" indent="-228600">
              <a:buAutoNum type="arabicParenR"/>
            </a:pPr>
            <a:r>
              <a:rPr lang="en-US" dirty="0"/>
              <a:t>The author’s TA in OS in undergrad had albinism and used large print as </a:t>
            </a:r>
            <a:r>
              <a:rPr lang="en-US"/>
              <a:t>an accommodation</a:t>
            </a:r>
            <a:endParaRPr lang="en-US" dirty="0"/>
          </a:p>
          <a:p>
            <a:pPr marL="228600" indent="-228600">
              <a:buAutoNum type="arabicParenR"/>
            </a:pPr>
            <a:r>
              <a:rPr lang="en-US" dirty="0"/>
              <a:t>An example of communicating the same information with and without color is to use green checkmarks and red X marks</a:t>
            </a:r>
          </a:p>
        </p:txBody>
      </p:sp>
      <p:sp>
        <p:nvSpPr>
          <p:cNvPr id="4" name="Slide Number Placeholder 3"/>
          <p:cNvSpPr>
            <a:spLocks noGrp="1"/>
          </p:cNvSpPr>
          <p:nvPr>
            <p:ph type="sldNum" sz="quarter" idx="5"/>
          </p:nvPr>
        </p:nvSpPr>
        <p:spPr/>
        <p:txBody>
          <a:bodyPr/>
          <a:lstStyle/>
          <a:p>
            <a:fld id="{DB8393AC-6D52-438D-AA5D-F2511F9ECBD6}" type="slidenum">
              <a:rPr lang="en-US" smtClean="0"/>
              <a:t>53</a:t>
            </a:fld>
            <a:endParaRPr lang="en-US"/>
          </a:p>
        </p:txBody>
      </p:sp>
    </p:spTree>
    <p:extLst>
      <p:ext uri="{BB962C8B-B14F-4D97-AF65-F5344CB8AC3E}">
        <p14:creationId xmlns:p14="http://schemas.microsoft.com/office/powerpoint/2010/main" val="2625324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Indicate which questions correspond to Narrow personas in Design lecture 1, vs. broad personas</a:t>
            </a:r>
          </a:p>
        </p:txBody>
      </p:sp>
      <p:sp>
        <p:nvSpPr>
          <p:cNvPr id="4" name="Slide Number Placeholder 3"/>
          <p:cNvSpPr>
            <a:spLocks noGrp="1"/>
          </p:cNvSpPr>
          <p:nvPr>
            <p:ph type="sldNum" sz="quarter" idx="5"/>
          </p:nvPr>
        </p:nvSpPr>
        <p:spPr/>
        <p:txBody>
          <a:bodyPr/>
          <a:lstStyle/>
          <a:p>
            <a:fld id="{DB8393AC-6D52-438D-AA5D-F2511F9ECBD6}" type="slidenum">
              <a:rPr lang="en-US" smtClean="0"/>
              <a:t>6</a:t>
            </a:fld>
            <a:endParaRPr lang="en-US"/>
          </a:p>
        </p:txBody>
      </p:sp>
    </p:spTree>
    <p:extLst>
      <p:ext uri="{BB962C8B-B14F-4D97-AF65-F5344CB8AC3E}">
        <p14:creationId xmlns:p14="http://schemas.microsoft.com/office/powerpoint/2010/main" val="3861650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that the questions’ specificity helps them serve as effective formative questions, despite their quantitative nature. A more open-ended question would most likely become qualitative.</a:t>
            </a:r>
          </a:p>
        </p:txBody>
      </p:sp>
      <p:sp>
        <p:nvSpPr>
          <p:cNvPr id="4" name="Slide Number Placeholder 3"/>
          <p:cNvSpPr>
            <a:spLocks noGrp="1"/>
          </p:cNvSpPr>
          <p:nvPr>
            <p:ph type="sldNum" sz="quarter" idx="5"/>
          </p:nvPr>
        </p:nvSpPr>
        <p:spPr/>
        <p:txBody>
          <a:bodyPr/>
          <a:lstStyle/>
          <a:p>
            <a:fld id="{DB8393AC-6D52-438D-AA5D-F2511F9ECBD6}" type="slidenum">
              <a:rPr lang="en-US" smtClean="0"/>
              <a:t>7</a:t>
            </a:fld>
            <a:endParaRPr lang="en-US"/>
          </a:p>
        </p:txBody>
      </p:sp>
    </p:spTree>
    <p:extLst>
      <p:ext uri="{BB962C8B-B14F-4D97-AF65-F5344CB8AC3E}">
        <p14:creationId xmlns:p14="http://schemas.microsoft.com/office/powerpoint/2010/main" val="340046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anecdotes to share:</a:t>
            </a:r>
          </a:p>
          <a:p>
            <a:r>
              <a:rPr lang="en-US" dirty="0"/>
              <a:t>1) Platforms like mechanical </a:t>
            </a:r>
            <a:r>
              <a:rPr lang="en-US" dirty="0" err="1"/>
              <a:t>turk</a:t>
            </a:r>
            <a:r>
              <a:rPr lang="en-US" dirty="0"/>
              <a:t> sometimes get bots or random answers because people need the money and sign up</a:t>
            </a:r>
          </a:p>
          <a:p>
            <a:r>
              <a:rPr lang="en-US" dirty="0"/>
              <a:t>2) I’ve gotten “fake” data in course evals because there were several questions about how quickly students got grades back and I got several students responding 1 and 3 despite the course being ungraded</a:t>
            </a:r>
          </a:p>
        </p:txBody>
      </p:sp>
      <p:sp>
        <p:nvSpPr>
          <p:cNvPr id="4" name="Slide Number Placeholder 3"/>
          <p:cNvSpPr>
            <a:spLocks noGrp="1"/>
          </p:cNvSpPr>
          <p:nvPr>
            <p:ph type="sldNum" sz="quarter" idx="5"/>
          </p:nvPr>
        </p:nvSpPr>
        <p:spPr/>
        <p:txBody>
          <a:bodyPr/>
          <a:lstStyle/>
          <a:p>
            <a:fld id="{DB8393AC-6D52-438D-AA5D-F2511F9ECBD6}" type="slidenum">
              <a:rPr lang="en-US" smtClean="0"/>
              <a:t>9</a:t>
            </a:fld>
            <a:endParaRPr lang="en-US"/>
          </a:p>
        </p:txBody>
      </p:sp>
    </p:spTree>
    <p:extLst>
      <p:ext uri="{BB962C8B-B14F-4D97-AF65-F5344CB8AC3E}">
        <p14:creationId xmlns:p14="http://schemas.microsoft.com/office/powerpoint/2010/main" val="2751966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10</a:t>
            </a:fld>
            <a:endParaRPr lang="en-US"/>
          </a:p>
        </p:txBody>
      </p:sp>
    </p:spTree>
    <p:extLst>
      <p:ext uri="{BB962C8B-B14F-4D97-AF65-F5344CB8AC3E}">
        <p14:creationId xmlns:p14="http://schemas.microsoft.com/office/powerpoint/2010/main" val="190683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11</a:t>
            </a:fld>
            <a:endParaRPr lang="en-US"/>
          </a:p>
        </p:txBody>
      </p:sp>
    </p:spTree>
    <p:extLst>
      <p:ext uri="{BB962C8B-B14F-4D97-AF65-F5344CB8AC3E}">
        <p14:creationId xmlns:p14="http://schemas.microsoft.com/office/powerpoint/2010/main" val="3682213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Observe: if all the subjects know Python, it is more reasonable to use forced choice here. If they do not, then forced choice is less reasonable.</a:t>
            </a:r>
          </a:p>
          <a:p>
            <a:r>
              <a:rPr lang="en-US" dirty="0"/>
              <a:t>However, if not all people know Python,  it is work making the question  optional instead, which has a different effect on the average compared to a required question (bias toward middle)</a:t>
            </a:r>
          </a:p>
        </p:txBody>
      </p:sp>
      <p:sp>
        <p:nvSpPr>
          <p:cNvPr id="4" name="Slide Number Placeholder 3"/>
          <p:cNvSpPr>
            <a:spLocks noGrp="1"/>
          </p:cNvSpPr>
          <p:nvPr>
            <p:ph type="sldNum" sz="quarter" idx="5"/>
          </p:nvPr>
        </p:nvSpPr>
        <p:spPr/>
        <p:txBody>
          <a:bodyPr/>
          <a:lstStyle/>
          <a:p>
            <a:fld id="{DB8393AC-6D52-438D-AA5D-F2511F9ECBD6}" type="slidenum">
              <a:rPr lang="en-US" smtClean="0"/>
              <a:t>13</a:t>
            </a:fld>
            <a:endParaRPr lang="en-US"/>
          </a:p>
        </p:txBody>
      </p:sp>
    </p:spTree>
    <p:extLst>
      <p:ext uri="{BB962C8B-B14F-4D97-AF65-F5344CB8AC3E}">
        <p14:creationId xmlns:p14="http://schemas.microsoft.com/office/powerpoint/2010/main" val="4256747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example of two different application types that are likely to have different average usability scales.</a:t>
            </a:r>
          </a:p>
          <a:p>
            <a:r>
              <a:rPr lang="en-US" dirty="0"/>
              <a:t>A common example is a search engine (very simple interface -&gt; high usability) vs. spreadsheet (very complex interface -&gt; lower usability).</a:t>
            </a:r>
          </a:p>
          <a:p>
            <a:r>
              <a:rPr lang="en-US" dirty="0"/>
              <a:t>For a programming languages example, the spreadsheet could be replaced with a C++ compiler’s diagnostics</a:t>
            </a:r>
          </a:p>
        </p:txBody>
      </p:sp>
      <p:sp>
        <p:nvSpPr>
          <p:cNvPr id="4" name="Slide Number Placeholder 3"/>
          <p:cNvSpPr>
            <a:spLocks noGrp="1"/>
          </p:cNvSpPr>
          <p:nvPr>
            <p:ph type="sldNum" sz="quarter" idx="5"/>
          </p:nvPr>
        </p:nvSpPr>
        <p:spPr/>
        <p:txBody>
          <a:bodyPr/>
          <a:lstStyle/>
          <a:p>
            <a:fld id="{DB8393AC-6D52-438D-AA5D-F2511F9ECBD6}" type="slidenum">
              <a:rPr lang="en-US" smtClean="0"/>
              <a:t>15</a:t>
            </a:fld>
            <a:endParaRPr lang="en-US"/>
          </a:p>
        </p:txBody>
      </p:sp>
    </p:spTree>
    <p:extLst>
      <p:ext uri="{BB962C8B-B14F-4D97-AF65-F5344CB8AC3E}">
        <p14:creationId xmlns:p14="http://schemas.microsoft.com/office/powerpoint/2010/main" val="2948439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a:t>
            </a:r>
            <a:r>
              <a:rPr lang="en-US"/>
              <a:t>questions 4 and10 </a:t>
            </a:r>
            <a:r>
              <a:rPr lang="en-US" dirty="0"/>
              <a:t>have been proposed as a subscale (learnability) but replication efforts for the subscale failed</a:t>
            </a:r>
          </a:p>
          <a:p>
            <a:r>
              <a:rPr lang="en-US" dirty="0"/>
              <a:t>Ask students for any prior experience with this scale or similar (e.g., at WPI, the IQP projects)</a:t>
            </a:r>
          </a:p>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16</a:t>
            </a:fld>
            <a:endParaRPr lang="en-US"/>
          </a:p>
        </p:txBody>
      </p:sp>
    </p:spTree>
    <p:extLst>
      <p:ext uri="{BB962C8B-B14F-4D97-AF65-F5344CB8AC3E}">
        <p14:creationId xmlns:p14="http://schemas.microsoft.com/office/powerpoint/2010/main" val="43723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63C6BED-35C5-4BD2-9D2D-ECCF2F81720F}"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6E155-A30B-41F1-A2F3-CDE04B4313E9}"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DAD8-7E3E-4786-AA65-17E9DB850792}"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D018BB-8AB2-43B8-800A-76963ED6ADC7}"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ADDFF-431C-4A6F-A14B-FF1AF97FE7A8}"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7B664A-C304-4EA2-B1CE-DE58D7C72CC5}"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F9FA34-5866-4EB2-B72C-93750A2CE3AB}" type="datetime1">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5D5B-1BDC-4DBC-8936-9F3D5B1A256B}" type="datetime1">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33B6BD-6366-4EE7-8295-6D14276CF656}" type="datetime1">
              <a:rPr lang="en-US" smtClean="0"/>
              <a:t>10/14/2024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89596-7034-4658-8407-37926A24657A}" type="datetime1">
              <a:rPr lang="en-US" smtClean="0"/>
              <a:t>10/14/2024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6BEFA-FF7A-4B7F-9896-DE5DF32F32E2}"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CBB43-7E26-4C0D-888E-934844182D3A}" type="datetime1">
              <a:rPr lang="en-US" smtClean="0"/>
              <a:t>10/14/2024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morgan-klaus.com/gender-guidelines.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bookish.press/hcpl/chapter1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 Human Computer Interaction 2: Methods</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78E1EA28-7EF0-9735-90CD-E0770F096DA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3355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p:txBody>
          <a:bodyPr>
            <a:normAutofit fontScale="85000" lnSpcReduction="10000"/>
          </a:bodyPr>
          <a:lstStyle/>
          <a:p>
            <a:r>
              <a:rPr lang="en-US" dirty="0"/>
              <a:t>To simplify data analysis, put psychometric questions in a standardized format: </a:t>
            </a:r>
            <a:br>
              <a:rPr lang="en-US" dirty="0"/>
            </a:br>
            <a:r>
              <a:rPr lang="en-US" dirty="0"/>
              <a:t>“How strongly do you agree or disagree with the statement?”</a:t>
            </a:r>
            <a:br>
              <a:rPr lang="en-US" dirty="0"/>
            </a:br>
            <a:r>
              <a:rPr lang="en-US" b="1" dirty="0"/>
              <a:t>Example statement + Responses:</a:t>
            </a:r>
            <a:br>
              <a:rPr lang="en-US" b="1" dirty="0"/>
            </a:br>
            <a:r>
              <a:rPr lang="en-US" sz="2200" b="1" dirty="0"/>
              <a:t>Statement:</a:t>
            </a:r>
            <a:r>
              <a:rPr lang="en-US" b="1" dirty="0"/>
              <a:t> </a:t>
            </a:r>
            <a:r>
              <a:rPr lang="en-US" sz="2200" dirty="0"/>
              <a:t>“I find the programming language Python applicable to the majority of programming tasks I encounter”</a:t>
            </a:r>
          </a:p>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Slide Number Placeholder 3">
            <a:extLst>
              <a:ext uri="{FF2B5EF4-FFF2-40B4-BE49-F238E27FC236}">
                <a16:creationId xmlns:a16="http://schemas.microsoft.com/office/drawing/2014/main" id="{DE39C0E0-FAE8-0A0A-3F04-A848A6FD82E1}"/>
              </a:ext>
            </a:extLst>
          </p:cNvPr>
          <p:cNvSpPr>
            <a:spLocks noGrp="1"/>
          </p:cNvSpPr>
          <p:nvPr>
            <p:ph type="sldNum" sz="quarter" idx="12"/>
          </p:nvPr>
        </p:nvSpPr>
        <p:spPr/>
        <p:txBody>
          <a:bodyPr/>
          <a:lstStyle/>
          <a:p>
            <a:fld id="{9BF27F29-4B64-4A24-936A-FF41C34C242B}" type="slidenum">
              <a:rPr lang="en-US" smtClean="0"/>
              <a:t>11</a:t>
            </a:fld>
            <a:endParaRPr lang="en-US"/>
          </a:p>
        </p:txBody>
      </p:sp>
      <p:cxnSp>
        <p:nvCxnSpPr>
          <p:cNvPr id="6" name="Straight Arrow Connector 5">
            <a:extLst>
              <a:ext uri="{FF2B5EF4-FFF2-40B4-BE49-F238E27FC236}">
                <a16:creationId xmlns:a16="http://schemas.microsoft.com/office/drawing/2014/main" id="{259F5BDB-1114-9CC4-824A-8782B0DBC048}"/>
              </a:ext>
            </a:extLst>
          </p:cNvPr>
          <p:cNvCxnSpPr/>
          <p:nvPr/>
        </p:nvCxnSpPr>
        <p:spPr>
          <a:xfrm>
            <a:off x="4476750" y="481965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5558BFAB-07A2-8D3D-BF5A-9E65DAE3B1A2}"/>
              </a:ext>
            </a:extLst>
          </p:cNvPr>
          <p:cNvCxnSpPr/>
          <p:nvPr/>
        </p:nvCxnSpPr>
        <p:spPr>
          <a:xfrm>
            <a:off x="4476750" y="43815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6D052C10-8237-D6C2-4099-9BB94E0C077D}"/>
              </a:ext>
            </a:extLst>
          </p:cNvPr>
          <p:cNvCxnSpPr/>
          <p:nvPr/>
        </p:nvCxnSpPr>
        <p:spPr>
          <a:xfrm>
            <a:off x="4476750" y="3962400"/>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033A95C-76C5-9033-AB47-6296C54AEFC5}"/>
              </a:ext>
            </a:extLst>
          </p:cNvPr>
          <p:cNvCxnSpPr/>
          <p:nvPr/>
        </p:nvCxnSpPr>
        <p:spPr>
          <a:xfrm>
            <a:off x="4476750" y="524827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80D8D50-7690-D5E0-E73F-16F710B8C32D}"/>
              </a:ext>
            </a:extLst>
          </p:cNvPr>
          <p:cNvCxnSpPr/>
          <p:nvPr/>
        </p:nvCxnSpPr>
        <p:spPr>
          <a:xfrm>
            <a:off x="4476750" y="5648325"/>
            <a:ext cx="12668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0696D6C-597B-C253-FC98-B8A1BD736B67}"/>
              </a:ext>
            </a:extLst>
          </p:cNvPr>
          <p:cNvSpPr txBox="1"/>
          <p:nvPr/>
        </p:nvSpPr>
        <p:spPr>
          <a:xfrm>
            <a:off x="5743575" y="3116044"/>
            <a:ext cx="2743200" cy="646331"/>
          </a:xfrm>
          <a:prstGeom prst="rect">
            <a:avLst/>
          </a:prstGeom>
          <a:noFill/>
        </p:spPr>
        <p:txBody>
          <a:bodyPr wrap="square" rtlCol="0">
            <a:spAutoFit/>
          </a:bodyPr>
          <a:lstStyle/>
          <a:p>
            <a:r>
              <a:rPr lang="en-US" dirty="0"/>
              <a:t>We use a 0-centered scale in this course</a:t>
            </a:r>
          </a:p>
        </p:txBody>
      </p:sp>
      <p:sp>
        <p:nvSpPr>
          <p:cNvPr id="14" name="TextBox 13">
            <a:extLst>
              <a:ext uri="{FF2B5EF4-FFF2-40B4-BE49-F238E27FC236}">
                <a16:creationId xmlns:a16="http://schemas.microsoft.com/office/drawing/2014/main" id="{3723F1DB-49CA-8F2A-4F41-02C533EDF192}"/>
              </a:ext>
            </a:extLst>
          </p:cNvPr>
          <p:cNvSpPr txBox="1"/>
          <p:nvPr/>
        </p:nvSpPr>
        <p:spPr>
          <a:xfrm>
            <a:off x="5755005" y="3662690"/>
            <a:ext cx="478016" cy="523220"/>
          </a:xfrm>
          <a:prstGeom prst="rect">
            <a:avLst/>
          </a:prstGeom>
          <a:noFill/>
        </p:spPr>
        <p:txBody>
          <a:bodyPr wrap="none" rtlCol="0">
            <a:spAutoFit/>
          </a:bodyPr>
          <a:lstStyle/>
          <a:p>
            <a:r>
              <a:rPr lang="en-US" sz="2800" dirty="0"/>
              <a:t>-2</a:t>
            </a:r>
          </a:p>
        </p:txBody>
      </p:sp>
      <p:sp>
        <p:nvSpPr>
          <p:cNvPr id="15" name="TextBox 14">
            <a:extLst>
              <a:ext uri="{FF2B5EF4-FFF2-40B4-BE49-F238E27FC236}">
                <a16:creationId xmlns:a16="http://schemas.microsoft.com/office/drawing/2014/main" id="{2297909F-EF5F-5C11-865E-389C6087B99A}"/>
              </a:ext>
            </a:extLst>
          </p:cNvPr>
          <p:cNvSpPr txBox="1"/>
          <p:nvPr/>
        </p:nvSpPr>
        <p:spPr>
          <a:xfrm>
            <a:off x="5774055" y="4100840"/>
            <a:ext cx="478016" cy="523220"/>
          </a:xfrm>
          <a:prstGeom prst="rect">
            <a:avLst/>
          </a:prstGeom>
          <a:noFill/>
        </p:spPr>
        <p:txBody>
          <a:bodyPr wrap="none" rtlCol="0">
            <a:spAutoFit/>
          </a:bodyPr>
          <a:lstStyle/>
          <a:p>
            <a:r>
              <a:rPr lang="en-US" sz="2800" dirty="0"/>
              <a:t>-1</a:t>
            </a:r>
          </a:p>
        </p:txBody>
      </p:sp>
      <p:sp>
        <p:nvSpPr>
          <p:cNvPr id="16" name="TextBox 15">
            <a:extLst>
              <a:ext uri="{FF2B5EF4-FFF2-40B4-BE49-F238E27FC236}">
                <a16:creationId xmlns:a16="http://schemas.microsoft.com/office/drawing/2014/main" id="{D177CA75-4692-AB04-BE21-AF585340CF55}"/>
              </a:ext>
            </a:extLst>
          </p:cNvPr>
          <p:cNvSpPr txBox="1"/>
          <p:nvPr/>
        </p:nvSpPr>
        <p:spPr>
          <a:xfrm>
            <a:off x="5869305" y="4538990"/>
            <a:ext cx="367408" cy="523220"/>
          </a:xfrm>
          <a:prstGeom prst="rect">
            <a:avLst/>
          </a:prstGeom>
          <a:noFill/>
        </p:spPr>
        <p:txBody>
          <a:bodyPr wrap="none" rtlCol="0">
            <a:spAutoFit/>
          </a:bodyPr>
          <a:lstStyle/>
          <a:p>
            <a:r>
              <a:rPr lang="en-US" sz="2800" dirty="0"/>
              <a:t>0</a:t>
            </a:r>
          </a:p>
        </p:txBody>
      </p:sp>
      <p:sp>
        <p:nvSpPr>
          <p:cNvPr id="17" name="TextBox 16">
            <a:extLst>
              <a:ext uri="{FF2B5EF4-FFF2-40B4-BE49-F238E27FC236}">
                <a16:creationId xmlns:a16="http://schemas.microsoft.com/office/drawing/2014/main" id="{C5FFF1B2-73C8-D3DB-040E-1DE477EFDE0E}"/>
              </a:ext>
            </a:extLst>
          </p:cNvPr>
          <p:cNvSpPr txBox="1"/>
          <p:nvPr/>
        </p:nvSpPr>
        <p:spPr>
          <a:xfrm>
            <a:off x="5859780" y="4958090"/>
            <a:ext cx="367408" cy="523220"/>
          </a:xfrm>
          <a:prstGeom prst="rect">
            <a:avLst/>
          </a:prstGeom>
          <a:noFill/>
        </p:spPr>
        <p:txBody>
          <a:bodyPr wrap="none" rtlCol="0">
            <a:spAutoFit/>
          </a:bodyPr>
          <a:lstStyle/>
          <a:p>
            <a:r>
              <a:rPr lang="en-US" sz="2800" dirty="0"/>
              <a:t>1</a:t>
            </a:r>
          </a:p>
        </p:txBody>
      </p:sp>
      <p:sp>
        <p:nvSpPr>
          <p:cNvPr id="18" name="TextBox 17">
            <a:extLst>
              <a:ext uri="{FF2B5EF4-FFF2-40B4-BE49-F238E27FC236}">
                <a16:creationId xmlns:a16="http://schemas.microsoft.com/office/drawing/2014/main" id="{56BA90E5-D431-FA4B-FC52-D1E4BD70B706}"/>
              </a:ext>
            </a:extLst>
          </p:cNvPr>
          <p:cNvSpPr txBox="1"/>
          <p:nvPr/>
        </p:nvSpPr>
        <p:spPr>
          <a:xfrm>
            <a:off x="5850255" y="5367665"/>
            <a:ext cx="367408" cy="523220"/>
          </a:xfrm>
          <a:prstGeom prst="rect">
            <a:avLst/>
          </a:prstGeom>
          <a:noFill/>
        </p:spPr>
        <p:txBody>
          <a:bodyPr wrap="none" rtlCol="0">
            <a:spAutoFit/>
          </a:bodyPr>
          <a:lstStyle/>
          <a:p>
            <a:r>
              <a:rPr lang="en-US" sz="2800" dirty="0"/>
              <a:t>2</a:t>
            </a:r>
          </a:p>
        </p:txBody>
      </p:sp>
    </p:spTree>
    <p:extLst>
      <p:ext uri="{BB962C8B-B14F-4D97-AF65-F5344CB8AC3E}">
        <p14:creationId xmlns:p14="http://schemas.microsoft.com/office/powerpoint/2010/main" val="403557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dirty="0"/>
              <a:t>Forced-Choice 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646331"/>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endParaRPr lang="en-US" dirty="0"/>
          </a:p>
        </p:txBody>
      </p:sp>
      <p:sp>
        <p:nvSpPr>
          <p:cNvPr id="5" name="Slide Number Placeholder 4">
            <a:extLst>
              <a:ext uri="{FF2B5EF4-FFF2-40B4-BE49-F238E27FC236}">
                <a16:creationId xmlns:a16="http://schemas.microsoft.com/office/drawing/2014/main" id="{0A17C980-19A9-30AC-416F-F4FB9EB15482}"/>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46245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7B7A9-EE16-DDC6-FC98-1F0BFA4983B5}"/>
              </a:ext>
            </a:extLst>
          </p:cNvPr>
          <p:cNvSpPr>
            <a:spLocks noGrp="1"/>
          </p:cNvSpPr>
          <p:nvPr>
            <p:ph type="title"/>
          </p:nvPr>
        </p:nvSpPr>
        <p:spPr/>
        <p:txBody>
          <a:bodyPr/>
          <a:lstStyle/>
          <a:p>
            <a:r>
              <a:rPr lang="en-US"/>
              <a:t>Forced-Choice </a:t>
            </a:r>
            <a:r>
              <a:rPr lang="en-US" dirty="0"/>
              <a:t>Likert-Type Questions</a:t>
            </a:r>
          </a:p>
        </p:txBody>
      </p:sp>
      <p:sp>
        <p:nvSpPr>
          <p:cNvPr id="3" name="Content Placeholder 2">
            <a:extLst>
              <a:ext uri="{FF2B5EF4-FFF2-40B4-BE49-F238E27FC236}">
                <a16:creationId xmlns:a16="http://schemas.microsoft.com/office/drawing/2014/main" id="{64386CFC-B08B-4885-36DC-8C6575434ADD}"/>
              </a:ext>
            </a:extLst>
          </p:cNvPr>
          <p:cNvSpPr>
            <a:spLocks noGrp="1"/>
          </p:cNvSpPr>
          <p:nvPr>
            <p:ph idx="1"/>
          </p:nvPr>
        </p:nvSpPr>
        <p:spPr>
          <a:xfrm>
            <a:off x="914400" y="3989730"/>
            <a:ext cx="4998720" cy="2261821"/>
          </a:xfrm>
        </p:spPr>
        <p:txBody>
          <a:bodyPr>
            <a:normAutofit fontScale="85000" lnSpcReduction="20000"/>
          </a:bodyPr>
          <a:lstStyle/>
          <a:p>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Neither Agree nor 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4" name="Content Placeholder 2">
            <a:extLst>
              <a:ext uri="{FF2B5EF4-FFF2-40B4-BE49-F238E27FC236}">
                <a16:creationId xmlns:a16="http://schemas.microsoft.com/office/drawing/2014/main" id="{94AC9C02-04F5-55A4-1750-067F9C60C42E}"/>
              </a:ext>
            </a:extLst>
          </p:cNvPr>
          <p:cNvSpPr txBox="1">
            <a:spLocks/>
          </p:cNvSpPr>
          <p:nvPr/>
        </p:nvSpPr>
        <p:spPr>
          <a:xfrm>
            <a:off x="6562826" y="3788591"/>
            <a:ext cx="4998720" cy="2440094"/>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dirty="0"/>
            </a:br>
            <a:r>
              <a:rPr lang="en-US" sz="2200" b="1" dirty="0"/>
              <a:t>Responses:</a:t>
            </a:r>
          </a:p>
          <a:p>
            <a:pPr marL="457200" indent="-457200">
              <a:buFont typeface="+mj-lt"/>
              <a:buAutoNum type="arabicPeriod"/>
            </a:pPr>
            <a:r>
              <a:rPr lang="en-US" sz="2200" b="1" dirty="0"/>
              <a:t>Strongly Disagree</a:t>
            </a:r>
          </a:p>
          <a:p>
            <a:pPr marL="457200" indent="-457200">
              <a:buFont typeface="+mj-lt"/>
              <a:buAutoNum type="arabicPeriod"/>
            </a:pPr>
            <a:r>
              <a:rPr lang="en-US" sz="2200" b="1" dirty="0"/>
              <a:t>Disagree</a:t>
            </a:r>
          </a:p>
          <a:p>
            <a:pPr marL="457200" indent="-457200">
              <a:buFont typeface="+mj-lt"/>
              <a:buAutoNum type="arabicPeriod"/>
            </a:pPr>
            <a:r>
              <a:rPr lang="en-US" sz="2200" b="1" dirty="0"/>
              <a:t>Agree</a:t>
            </a:r>
          </a:p>
          <a:p>
            <a:pPr marL="457200" indent="-457200">
              <a:buFont typeface="+mj-lt"/>
              <a:buAutoNum type="arabicPeriod"/>
            </a:pPr>
            <a:r>
              <a:rPr lang="en-US" sz="2200" b="1" dirty="0"/>
              <a:t>Strongly Agree</a:t>
            </a:r>
          </a:p>
        </p:txBody>
      </p:sp>
      <p:sp>
        <p:nvSpPr>
          <p:cNvPr id="6" name="TextBox 5">
            <a:extLst>
              <a:ext uri="{FF2B5EF4-FFF2-40B4-BE49-F238E27FC236}">
                <a16:creationId xmlns:a16="http://schemas.microsoft.com/office/drawing/2014/main" id="{2208653A-159D-3D3A-911E-48D92FCB6D1E}"/>
              </a:ext>
            </a:extLst>
          </p:cNvPr>
          <p:cNvSpPr txBox="1"/>
          <p:nvPr/>
        </p:nvSpPr>
        <p:spPr>
          <a:xfrm>
            <a:off x="750771" y="1839644"/>
            <a:ext cx="11146053" cy="923330"/>
          </a:xfrm>
          <a:prstGeom prst="rect">
            <a:avLst/>
          </a:prstGeom>
          <a:noFill/>
        </p:spPr>
        <p:txBody>
          <a:bodyPr wrap="square">
            <a:spAutoFit/>
          </a:bodyPr>
          <a:lstStyle/>
          <a:p>
            <a:r>
              <a:rPr lang="en-US" b="1" dirty="0"/>
              <a:t>Discuss: </a:t>
            </a:r>
            <a:r>
              <a:rPr lang="en-US" dirty="0"/>
              <a:t> Which set of responses is better survey design?</a:t>
            </a:r>
            <a:br>
              <a:rPr lang="en-US" dirty="0"/>
            </a:br>
            <a:r>
              <a:rPr lang="en-US" sz="1800" b="1" dirty="0"/>
              <a:t>Statement:</a:t>
            </a:r>
            <a:r>
              <a:rPr lang="en-US" b="1" dirty="0"/>
              <a:t> </a:t>
            </a:r>
            <a:r>
              <a:rPr lang="en-US" sz="1800" dirty="0"/>
              <a:t>“I find the programming language Python applicable to the majority of programming tasks I encounter”</a:t>
            </a:r>
          </a:p>
          <a:p>
            <a:r>
              <a:rPr lang="en-US" b="1" dirty="0"/>
              <a:t>Answer:</a:t>
            </a:r>
            <a:r>
              <a:rPr lang="en-US" dirty="0"/>
              <a:t> It depends on whether neutrality is a valid response.</a:t>
            </a:r>
            <a:endParaRPr lang="en-US" b="1" dirty="0"/>
          </a:p>
        </p:txBody>
      </p:sp>
      <p:sp>
        <p:nvSpPr>
          <p:cNvPr id="5" name="Slide Number Placeholder 4">
            <a:extLst>
              <a:ext uri="{FF2B5EF4-FFF2-40B4-BE49-F238E27FC236}">
                <a16:creationId xmlns:a16="http://schemas.microsoft.com/office/drawing/2014/main" id="{F4E17E7C-3BF8-E902-09B1-6C07415D036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425965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FE02-4BD7-200E-E35D-6995601A6658}"/>
              </a:ext>
            </a:extLst>
          </p:cNvPr>
          <p:cNvSpPr>
            <a:spLocks noGrp="1"/>
          </p:cNvSpPr>
          <p:nvPr>
            <p:ph type="title"/>
          </p:nvPr>
        </p:nvSpPr>
        <p:spPr/>
        <p:txBody>
          <a:bodyPr/>
          <a:lstStyle/>
          <a:p>
            <a:r>
              <a:rPr lang="en-US" dirty="0"/>
              <a:t>Likert Scales</a:t>
            </a:r>
          </a:p>
        </p:txBody>
      </p:sp>
      <p:sp>
        <p:nvSpPr>
          <p:cNvPr id="3" name="Content Placeholder 2">
            <a:extLst>
              <a:ext uri="{FF2B5EF4-FFF2-40B4-BE49-F238E27FC236}">
                <a16:creationId xmlns:a16="http://schemas.microsoft.com/office/drawing/2014/main" id="{FB5C17D4-3E8C-9050-38CE-A00822DBE37F}"/>
              </a:ext>
            </a:extLst>
          </p:cNvPr>
          <p:cNvSpPr>
            <a:spLocks noGrp="1"/>
          </p:cNvSpPr>
          <p:nvPr>
            <p:ph idx="1"/>
          </p:nvPr>
        </p:nvSpPr>
        <p:spPr/>
        <p:txBody>
          <a:bodyPr/>
          <a:lstStyle/>
          <a:p>
            <a:r>
              <a:rPr lang="en-US" dirty="0"/>
              <a:t>If multiple Likert-type questions measure the same underlying trait, we call the set of questions a </a:t>
            </a:r>
            <a:r>
              <a:rPr lang="en-US" b="1" dirty="0"/>
              <a:t>Likert scale</a:t>
            </a:r>
          </a:p>
          <a:p>
            <a:pPr lvl="1"/>
            <a:r>
              <a:rPr lang="en-US" dirty="0"/>
              <a:t>If not, they are just called </a:t>
            </a:r>
            <a:r>
              <a:rPr lang="en-US" b="1" dirty="0"/>
              <a:t>Likert-type data</a:t>
            </a:r>
          </a:p>
          <a:p>
            <a:r>
              <a:rPr lang="en-US" dirty="0"/>
              <a:t>Difference matters because we interpret the data with different tools</a:t>
            </a:r>
          </a:p>
          <a:p>
            <a:r>
              <a:rPr lang="en-US" b="1" dirty="0"/>
              <a:t>Example: How to compute “average?”</a:t>
            </a:r>
            <a:br>
              <a:rPr lang="en-US" b="1" dirty="0"/>
            </a:br>
            <a:r>
              <a:rPr lang="en-US" b="1" dirty="0"/>
              <a:t>Likert scales: </a:t>
            </a:r>
            <a:r>
              <a:rPr lang="en-US" dirty="0"/>
              <a:t>Compute mean score or total score</a:t>
            </a:r>
            <a:br>
              <a:rPr lang="en-US" dirty="0"/>
            </a:br>
            <a:r>
              <a:rPr lang="en-US" b="1" dirty="0"/>
              <a:t>Likert-type data:</a:t>
            </a:r>
            <a:r>
              <a:rPr lang="en-US" dirty="0"/>
              <a:t> In some cases, do not compute averages at all. In other cases, median and mode are appropriate</a:t>
            </a:r>
            <a:endParaRPr lang="en-US" b="1" dirty="0"/>
          </a:p>
        </p:txBody>
      </p:sp>
      <p:sp>
        <p:nvSpPr>
          <p:cNvPr id="4" name="Slide Number Placeholder 3">
            <a:extLst>
              <a:ext uri="{FF2B5EF4-FFF2-40B4-BE49-F238E27FC236}">
                <a16:creationId xmlns:a16="http://schemas.microsoft.com/office/drawing/2014/main" id="{DBD390B4-7AA6-BC63-FC31-31F8840A2D3D}"/>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164693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2170-ACFC-35F6-5CEB-4D3CC6667D28}"/>
              </a:ext>
            </a:extLst>
          </p:cNvPr>
          <p:cNvSpPr>
            <a:spLocks noGrp="1"/>
          </p:cNvSpPr>
          <p:nvPr>
            <p:ph type="title"/>
          </p:nvPr>
        </p:nvSpPr>
        <p:spPr/>
        <p:txBody>
          <a:bodyPr/>
          <a:lstStyle/>
          <a:p>
            <a:r>
              <a:rPr lang="en-US" dirty="0"/>
              <a:t>Quality Scales</a:t>
            </a:r>
          </a:p>
        </p:txBody>
      </p:sp>
      <p:sp>
        <p:nvSpPr>
          <p:cNvPr id="3" name="Content Placeholder 2">
            <a:extLst>
              <a:ext uri="{FF2B5EF4-FFF2-40B4-BE49-F238E27FC236}">
                <a16:creationId xmlns:a16="http://schemas.microsoft.com/office/drawing/2014/main" id="{86809702-205B-C7DA-EEBF-15C87C6B3F59}"/>
              </a:ext>
            </a:extLst>
          </p:cNvPr>
          <p:cNvSpPr>
            <a:spLocks noGrp="1"/>
          </p:cNvSpPr>
          <p:nvPr>
            <p:ph idx="1"/>
          </p:nvPr>
        </p:nvSpPr>
        <p:spPr/>
        <p:txBody>
          <a:bodyPr>
            <a:normAutofit fontScale="92500"/>
          </a:bodyPr>
          <a:lstStyle/>
          <a:p>
            <a:r>
              <a:rPr lang="en-US" dirty="0"/>
              <a:t>A quality scale is a set of related questions, such as a Likert scale, which seek to establish a numeric score for user perceptions of system quality</a:t>
            </a:r>
          </a:p>
          <a:p>
            <a:r>
              <a:rPr lang="en-US" dirty="0"/>
              <a:t>Limitations:</a:t>
            </a:r>
          </a:p>
          <a:p>
            <a:pPr lvl="1"/>
            <a:r>
              <a:rPr lang="en-US" dirty="0"/>
              <a:t>Details of quality are dependent on application and audience, so a reusable scale only provides high-level information</a:t>
            </a:r>
          </a:p>
          <a:p>
            <a:pPr lvl="1"/>
            <a:r>
              <a:rPr lang="en-US" dirty="0"/>
              <a:t>Scores vary depending on application, so interpretation of scores typically requires existing implementations of application for comparison</a:t>
            </a:r>
          </a:p>
          <a:p>
            <a:r>
              <a:rPr lang="en-US" dirty="0"/>
              <a:t>Strengths:</a:t>
            </a:r>
          </a:p>
          <a:p>
            <a:pPr lvl="1"/>
            <a:r>
              <a:rPr lang="en-US" dirty="0"/>
              <a:t>Well-studied</a:t>
            </a:r>
          </a:p>
          <a:p>
            <a:pPr lvl="1"/>
            <a:r>
              <a:rPr lang="en-US" dirty="0"/>
              <a:t>We can use them to study survey design</a:t>
            </a:r>
          </a:p>
          <a:p>
            <a:pPr lvl="1"/>
            <a:endParaRPr lang="en-US" dirty="0"/>
          </a:p>
        </p:txBody>
      </p:sp>
      <p:sp>
        <p:nvSpPr>
          <p:cNvPr id="4" name="Slide Number Placeholder 3">
            <a:extLst>
              <a:ext uri="{FF2B5EF4-FFF2-40B4-BE49-F238E27FC236}">
                <a16:creationId xmlns:a16="http://schemas.microsoft.com/office/drawing/2014/main" id="{98996521-CEC4-CBE2-26C5-01D5380BA093}"/>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7002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0D6-1E94-F679-205B-EC9ACA226976}"/>
              </a:ext>
            </a:extLst>
          </p:cNvPr>
          <p:cNvSpPr>
            <a:spLocks noGrp="1"/>
          </p:cNvSpPr>
          <p:nvPr>
            <p:ph type="title"/>
          </p:nvPr>
        </p:nvSpPr>
        <p:spPr/>
        <p:txBody>
          <a:bodyPr/>
          <a:lstStyle/>
          <a:p>
            <a:r>
              <a:rPr lang="en-US" dirty="0"/>
              <a:t>Example: System Usability Scale (SUS)</a:t>
            </a:r>
          </a:p>
        </p:txBody>
      </p:sp>
      <p:sp>
        <p:nvSpPr>
          <p:cNvPr id="3" name="Content Placeholder 2">
            <a:extLst>
              <a:ext uri="{FF2B5EF4-FFF2-40B4-BE49-F238E27FC236}">
                <a16:creationId xmlns:a16="http://schemas.microsoft.com/office/drawing/2014/main" id="{539D6E7A-420F-541F-E21E-C3B0D13DC825}"/>
              </a:ext>
            </a:extLst>
          </p:cNvPr>
          <p:cNvSpPr>
            <a:spLocks noGrp="1"/>
          </p:cNvSpPr>
          <p:nvPr>
            <p:ph idx="1"/>
          </p:nvPr>
        </p:nvSpPr>
        <p:spPr>
          <a:xfrm>
            <a:off x="972152" y="2452125"/>
            <a:ext cx="5447899" cy="4023360"/>
          </a:xfrm>
        </p:spPr>
        <p:txBody>
          <a:bodyPr>
            <a:normAutofit fontScale="92500" lnSpcReduction="20000"/>
          </a:body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6" name="Content Placeholder 2">
            <a:extLst>
              <a:ext uri="{FF2B5EF4-FFF2-40B4-BE49-F238E27FC236}">
                <a16:creationId xmlns:a16="http://schemas.microsoft.com/office/drawing/2014/main" id="{6ABDF678-A911-ECBC-6BC7-D44E895F8C57}"/>
              </a:ext>
            </a:extLst>
          </p:cNvPr>
          <p:cNvSpPr txBox="1">
            <a:spLocks/>
          </p:cNvSpPr>
          <p:nvPr/>
        </p:nvSpPr>
        <p:spPr>
          <a:xfrm>
            <a:off x="6744101" y="2625010"/>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7" name="Title 1">
            <a:extLst>
              <a:ext uri="{FF2B5EF4-FFF2-40B4-BE49-F238E27FC236}">
                <a16:creationId xmlns:a16="http://schemas.microsoft.com/office/drawing/2014/main" id="{7068770A-4141-5162-14BD-664584FC13D0}"/>
              </a:ext>
            </a:extLst>
          </p:cNvPr>
          <p:cNvSpPr txBox="1">
            <a:spLocks/>
          </p:cNvSpPr>
          <p:nvPr/>
        </p:nvSpPr>
        <p:spPr>
          <a:xfrm>
            <a:off x="2554706" y="924366"/>
            <a:ext cx="8054741"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dirty="0"/>
              <a:t>Underlying Question: Is System Usable?</a:t>
            </a:r>
          </a:p>
        </p:txBody>
      </p:sp>
      <p:pic>
        <p:nvPicPr>
          <p:cNvPr id="9" name="Picture 8" descr="Red playable character from the game among us">
            <a:extLst>
              <a:ext uri="{FF2B5EF4-FFF2-40B4-BE49-F238E27FC236}">
                <a16:creationId xmlns:a16="http://schemas.microsoft.com/office/drawing/2014/main" id="{7DFFB2C8-C13B-8E26-F03A-FDE25C2DE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14024">
            <a:off x="10276514" y="259200"/>
            <a:ext cx="1758334" cy="2138402"/>
          </a:xfrm>
          <a:prstGeom prst="rect">
            <a:avLst/>
          </a:prstGeom>
        </p:spPr>
      </p:pic>
      <p:sp>
        <p:nvSpPr>
          <p:cNvPr id="4" name="Slide Number Placeholder 3">
            <a:extLst>
              <a:ext uri="{FF2B5EF4-FFF2-40B4-BE49-F238E27FC236}">
                <a16:creationId xmlns:a16="http://schemas.microsoft.com/office/drawing/2014/main" id="{59056D66-FFF4-F1B9-FA8A-7F75D370FA2D}"/>
              </a:ext>
            </a:extLst>
          </p:cNvPr>
          <p:cNvSpPr>
            <a:spLocks noGrp="1"/>
          </p:cNvSpPr>
          <p:nvPr>
            <p:ph type="sldNum" sz="quarter" idx="12"/>
          </p:nvPr>
        </p:nvSpPr>
        <p:spPr/>
        <p:txBody>
          <a:bodyPr/>
          <a:lstStyle/>
          <a:p>
            <a:fld id="{9BF27F29-4B64-4A24-936A-FF41C34C242B}" type="slidenum">
              <a:rPr lang="en-US" smtClean="0"/>
              <a:t>16</a:t>
            </a:fld>
            <a:endParaRPr lang="en-US"/>
          </a:p>
        </p:txBody>
      </p:sp>
      <p:sp>
        <p:nvSpPr>
          <p:cNvPr id="5" name="TextBox 4">
            <a:extLst>
              <a:ext uri="{FF2B5EF4-FFF2-40B4-BE49-F238E27FC236}">
                <a16:creationId xmlns:a16="http://schemas.microsoft.com/office/drawing/2014/main" id="{367B4F52-6A18-1317-7E2B-8CD6AE1FCD85}"/>
              </a:ext>
            </a:extLst>
          </p:cNvPr>
          <p:cNvSpPr txBox="1"/>
          <p:nvPr/>
        </p:nvSpPr>
        <p:spPr>
          <a:xfrm>
            <a:off x="4656154" y="431734"/>
            <a:ext cx="2671238" cy="707886"/>
          </a:xfrm>
          <a:prstGeom prst="rect">
            <a:avLst/>
          </a:prstGeom>
          <a:noFill/>
        </p:spPr>
        <p:txBody>
          <a:bodyPr wrap="square" rtlCol="0">
            <a:spAutoFit/>
          </a:bodyPr>
          <a:lstStyle/>
          <a:p>
            <a:r>
              <a:rPr lang="en-US" sz="4000" dirty="0"/>
              <a:t>(On HW5!)</a:t>
            </a:r>
          </a:p>
        </p:txBody>
      </p:sp>
    </p:spTree>
    <p:extLst>
      <p:ext uri="{BB962C8B-B14F-4D97-AF65-F5344CB8AC3E}">
        <p14:creationId xmlns:p14="http://schemas.microsoft.com/office/powerpoint/2010/main" val="425687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Example when it does occur: </a:t>
            </a:r>
            <a:r>
              <a:rPr lang="en-US" dirty="0"/>
              <a:t>Avoiding embarrassment</a:t>
            </a:r>
            <a:endParaRPr lang="en-US" b="1" dirty="0"/>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1925833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83401-91F6-963C-9A0F-5ACF69A4D81D}"/>
              </a:ext>
            </a:extLst>
          </p:cNvPr>
          <p:cNvSpPr>
            <a:spLocks noGrp="1"/>
          </p:cNvSpPr>
          <p:nvPr>
            <p:ph type="title"/>
          </p:nvPr>
        </p:nvSpPr>
        <p:spPr/>
        <p:txBody>
          <a:bodyPr/>
          <a:lstStyle/>
          <a:p>
            <a:r>
              <a:rPr lang="en-US" dirty="0"/>
              <a:t>Acquiescence Bias</a:t>
            </a:r>
          </a:p>
        </p:txBody>
      </p:sp>
      <p:sp>
        <p:nvSpPr>
          <p:cNvPr id="3" name="Content Placeholder 2">
            <a:extLst>
              <a:ext uri="{FF2B5EF4-FFF2-40B4-BE49-F238E27FC236}">
                <a16:creationId xmlns:a16="http://schemas.microsoft.com/office/drawing/2014/main" id="{9DBF352E-2BF5-DB63-C058-3BC831E485FC}"/>
              </a:ext>
            </a:extLst>
          </p:cNvPr>
          <p:cNvSpPr>
            <a:spLocks noGrp="1"/>
          </p:cNvSpPr>
          <p:nvPr>
            <p:ph idx="1"/>
          </p:nvPr>
        </p:nvSpPr>
        <p:spPr/>
        <p:txBody>
          <a:bodyPr>
            <a:normAutofit fontScale="77500" lnSpcReduction="20000"/>
          </a:bodyPr>
          <a:lstStyle/>
          <a:p>
            <a:r>
              <a:rPr lang="en-US" dirty="0"/>
              <a:t>The System Usability Scale is designed to account for a kind of cognitive bias called </a:t>
            </a:r>
            <a:r>
              <a:rPr lang="en-US" b="1" dirty="0"/>
              <a:t>acquiescence bias: </a:t>
            </a:r>
            <a:r>
              <a:rPr lang="en-US" dirty="0"/>
              <a:t>“The bias toward agreeing with a question when asked”</a:t>
            </a:r>
          </a:p>
          <a:p>
            <a:r>
              <a:rPr lang="en-US" dirty="0"/>
              <a:t>Acquiescence bias does not always occur</a:t>
            </a:r>
          </a:p>
          <a:p>
            <a:pPr lvl="1"/>
            <a:r>
              <a:rPr lang="en-US" dirty="0"/>
              <a:t>Can sometimes depend on participant’s culture and mental health status</a:t>
            </a:r>
          </a:p>
          <a:p>
            <a:r>
              <a:rPr lang="en-US" b="1" dirty="0"/>
              <a:t>Idea:</a:t>
            </a:r>
            <a:r>
              <a:rPr lang="en-US" dirty="0"/>
              <a:t> Divide questions into equal groups: Positive + Negative-keyed</a:t>
            </a:r>
          </a:p>
          <a:p>
            <a:pPr lvl="1"/>
            <a:r>
              <a:rPr lang="en-US" dirty="0"/>
              <a:t>PK: “If you agree with this, you agree with the scale’s underlying question”</a:t>
            </a:r>
          </a:p>
          <a:p>
            <a:pPr lvl="1"/>
            <a:r>
              <a:rPr lang="en-US" dirty="0"/>
              <a:t>NK: “If you agree with this, you </a:t>
            </a:r>
            <a:r>
              <a:rPr lang="en-US" b="1" dirty="0"/>
              <a:t>disagree</a:t>
            </a:r>
            <a:r>
              <a:rPr lang="en-US" dirty="0"/>
              <a:t> with underlying question</a:t>
            </a:r>
          </a:p>
          <a:p>
            <a:r>
              <a:rPr lang="en-US" b="1" dirty="0"/>
              <a:t>Compute:</a:t>
            </a:r>
            <a:r>
              <a:rPr lang="en-US" dirty="0"/>
              <a:t> </a:t>
            </a:r>
          </a:p>
          <a:p>
            <a:pPr lvl="1"/>
            <a:r>
              <a:rPr lang="en-US" b="1" dirty="0"/>
              <a:t>Scale</a:t>
            </a:r>
            <a:r>
              <a:rPr lang="en-US" dirty="0"/>
              <a:t> = sum(PK) – sum(NK) / #questions</a:t>
            </a:r>
          </a:p>
          <a:p>
            <a:pPr lvl="1"/>
            <a:r>
              <a:rPr lang="en-US" b="1" dirty="0"/>
              <a:t>Bias</a:t>
            </a:r>
            <a:r>
              <a:rPr lang="en-US" dirty="0"/>
              <a:t> = sum(PK) + sum(NK) / #questions</a:t>
            </a:r>
          </a:p>
          <a:p>
            <a:r>
              <a:rPr lang="en-US" dirty="0"/>
              <a:t>Let’s interpret bias on response scale -2 to 2</a:t>
            </a:r>
          </a:p>
        </p:txBody>
      </p:sp>
      <p:sp>
        <p:nvSpPr>
          <p:cNvPr id="4" name="Slide Number Placeholder 3">
            <a:extLst>
              <a:ext uri="{FF2B5EF4-FFF2-40B4-BE49-F238E27FC236}">
                <a16:creationId xmlns:a16="http://schemas.microsoft.com/office/drawing/2014/main" id="{5F3C51BC-B157-1953-602F-43A178CDA6F1}"/>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88733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BC04-2D70-6B00-E4ED-79883E0A8974}"/>
              </a:ext>
            </a:extLst>
          </p:cNvPr>
          <p:cNvSpPr>
            <a:spLocks noGrp="1"/>
          </p:cNvSpPr>
          <p:nvPr>
            <p:ph type="title"/>
          </p:nvPr>
        </p:nvSpPr>
        <p:spPr/>
        <p:txBody>
          <a:bodyPr/>
          <a:lstStyle/>
          <a:p>
            <a:r>
              <a:rPr lang="en-US" dirty="0"/>
              <a:t>Example </a:t>
            </a:r>
            <a:r>
              <a:rPr lang="en-US" dirty="0" err="1"/>
              <a:t>Positive+Negative</a:t>
            </a:r>
            <a:r>
              <a:rPr lang="en-US" dirty="0"/>
              <a:t> Keys</a:t>
            </a:r>
          </a:p>
        </p:txBody>
      </p:sp>
      <p:sp>
        <p:nvSpPr>
          <p:cNvPr id="3" name="Content Placeholder 2">
            <a:extLst>
              <a:ext uri="{FF2B5EF4-FFF2-40B4-BE49-F238E27FC236}">
                <a16:creationId xmlns:a16="http://schemas.microsoft.com/office/drawing/2014/main" id="{82B4B572-D55B-1C88-6C4C-B9F0F0FB993B}"/>
              </a:ext>
            </a:extLst>
          </p:cNvPr>
          <p:cNvSpPr>
            <a:spLocks noGrp="1"/>
          </p:cNvSpPr>
          <p:nvPr>
            <p:ph idx="1"/>
          </p:nvPr>
        </p:nvSpPr>
        <p:spPr>
          <a:xfrm>
            <a:off x="1097280" y="1845734"/>
            <a:ext cx="10058400" cy="1015453"/>
          </a:xfrm>
        </p:spPr>
        <p:txBody>
          <a:bodyPr/>
          <a:lstStyle/>
          <a:p>
            <a:r>
              <a:rPr lang="en-US" b="1" dirty="0"/>
              <a:t>Underlying question:  </a:t>
            </a:r>
            <a:r>
              <a:rPr lang="en-US" dirty="0"/>
              <a:t>“Does programmer hold positive sentiment toward the programming language Python?”</a:t>
            </a:r>
          </a:p>
        </p:txBody>
      </p:sp>
      <p:sp>
        <p:nvSpPr>
          <p:cNvPr id="4" name="Content Placeholder 2">
            <a:extLst>
              <a:ext uri="{FF2B5EF4-FFF2-40B4-BE49-F238E27FC236}">
                <a16:creationId xmlns:a16="http://schemas.microsoft.com/office/drawing/2014/main" id="{97E0540A-FCF5-EC38-D354-4F72A57E7431}"/>
              </a:ext>
            </a:extLst>
          </p:cNvPr>
          <p:cNvSpPr txBox="1">
            <a:spLocks/>
          </p:cNvSpPr>
          <p:nvPr/>
        </p:nvSpPr>
        <p:spPr>
          <a:xfrm>
            <a:off x="1066800" y="2851574"/>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Positive-Keyed:</a:t>
            </a:r>
          </a:p>
          <a:p>
            <a:pPr lvl="1"/>
            <a:r>
              <a:rPr lang="en-US" dirty="0"/>
              <a:t>The thought of programming in Python gets me out of bed in the morning</a:t>
            </a:r>
          </a:p>
          <a:p>
            <a:pPr lvl="1"/>
            <a:r>
              <a:rPr lang="en-US" dirty="0"/>
              <a:t>Python is my most favorite language</a:t>
            </a:r>
          </a:p>
          <a:p>
            <a:pPr lvl="1"/>
            <a:r>
              <a:rPr lang="en-US" dirty="0"/>
              <a:t>Python brings me life satisfaction</a:t>
            </a:r>
          </a:p>
        </p:txBody>
      </p:sp>
      <p:sp>
        <p:nvSpPr>
          <p:cNvPr id="5" name="Content Placeholder 2">
            <a:extLst>
              <a:ext uri="{FF2B5EF4-FFF2-40B4-BE49-F238E27FC236}">
                <a16:creationId xmlns:a16="http://schemas.microsoft.com/office/drawing/2014/main" id="{7010F9D5-C9D2-7C61-AF5E-762B65D9EA91}"/>
              </a:ext>
            </a:extLst>
          </p:cNvPr>
          <p:cNvSpPr txBox="1">
            <a:spLocks/>
          </p:cNvSpPr>
          <p:nvPr/>
        </p:nvSpPr>
        <p:spPr>
          <a:xfrm>
            <a:off x="6350655" y="2851573"/>
            <a:ext cx="4744065" cy="3509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Negative-Keyed:</a:t>
            </a:r>
          </a:p>
          <a:p>
            <a:pPr lvl="1"/>
            <a:r>
              <a:rPr lang="en-US" dirty="0"/>
              <a:t>Python brings me misery</a:t>
            </a:r>
          </a:p>
          <a:p>
            <a:pPr lvl="1"/>
            <a:r>
              <a:rPr lang="en-US" dirty="0"/>
              <a:t>The thought of programming in Python keeps me up at night</a:t>
            </a:r>
          </a:p>
          <a:p>
            <a:pPr lvl="1"/>
            <a:r>
              <a:rPr lang="en-US" dirty="0"/>
              <a:t>Python is my least favorite language</a:t>
            </a:r>
          </a:p>
        </p:txBody>
      </p:sp>
      <p:sp>
        <p:nvSpPr>
          <p:cNvPr id="6" name="Slide Number Placeholder 5">
            <a:extLst>
              <a:ext uri="{FF2B5EF4-FFF2-40B4-BE49-F238E27FC236}">
                <a16:creationId xmlns:a16="http://schemas.microsoft.com/office/drawing/2014/main" id="{96724518-A790-0698-55EA-8A587E163EAC}"/>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326307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(Quantitative) Surveys</a:t>
            </a:r>
          </a:p>
          <a:p>
            <a:pPr lvl="2"/>
            <a:r>
              <a:rPr lang="en-US" dirty="0"/>
              <a:t>Likert scales vs. Likert-type questions</a:t>
            </a:r>
          </a:p>
          <a:p>
            <a:pPr lvl="2"/>
            <a:r>
              <a:rPr lang="en-US" dirty="0"/>
              <a:t>Quality Scales: System Usability Scale (on HW5)</a:t>
            </a:r>
          </a:p>
          <a:p>
            <a:pPr lvl="2"/>
            <a:r>
              <a:rPr lang="en-US" dirty="0"/>
              <a:t>Acquiescence bias</a:t>
            </a:r>
          </a:p>
          <a:p>
            <a:pPr lvl="2"/>
            <a:r>
              <a:rPr lang="en-US" dirty="0"/>
              <a:t>Richer quantitative scales: the </a:t>
            </a:r>
            <a:r>
              <a:rPr lang="en-US" dirty="0" err="1"/>
              <a:t>Randomo</a:t>
            </a:r>
            <a:r>
              <a:rPr lang="en-US" dirty="0"/>
              <a:t> study</a:t>
            </a:r>
          </a:p>
          <a:p>
            <a:pPr lvl="1"/>
            <a:r>
              <a:rPr lang="en-US" dirty="0"/>
              <a:t>Inclusive survey + study design</a:t>
            </a:r>
          </a:p>
          <a:p>
            <a:pPr lvl="2"/>
            <a:r>
              <a:rPr lang="en-US" dirty="0"/>
              <a:t>Demographic data</a:t>
            </a:r>
          </a:p>
          <a:p>
            <a:pPr lvl="2"/>
            <a:r>
              <a:rPr lang="en-US" dirty="0"/>
              <a:t>Accessibility considerations</a:t>
            </a:r>
          </a:p>
          <a:p>
            <a:pPr lvl="1"/>
            <a:r>
              <a:rPr lang="en-US" dirty="0"/>
              <a:t>Activity: Worst Survey Ever</a:t>
            </a:r>
          </a:p>
        </p:txBody>
      </p:sp>
      <p:sp>
        <p:nvSpPr>
          <p:cNvPr id="4" name="Slide Number Placeholder 3">
            <a:extLst>
              <a:ext uri="{FF2B5EF4-FFF2-40B4-BE49-F238E27FC236}">
                <a16:creationId xmlns:a16="http://schemas.microsoft.com/office/drawing/2014/main" id="{BB457918-3D7D-3F47-C855-17E9CB67F75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Slide Number Placeholder 5">
            <a:extLst>
              <a:ext uri="{FF2B5EF4-FFF2-40B4-BE49-F238E27FC236}">
                <a16:creationId xmlns:a16="http://schemas.microsoft.com/office/drawing/2014/main" id="{6F7A4A13-C24C-26D8-7F0A-0CC1265C75D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409947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CCD6-07FA-312B-C796-456883A0C255}"/>
              </a:ext>
            </a:extLst>
          </p:cNvPr>
          <p:cNvSpPr>
            <a:spLocks noGrp="1"/>
          </p:cNvSpPr>
          <p:nvPr>
            <p:ph type="title"/>
          </p:nvPr>
        </p:nvSpPr>
        <p:spPr/>
        <p:txBody>
          <a:bodyPr/>
          <a:lstStyle/>
          <a:p>
            <a:r>
              <a:rPr lang="en-US" dirty="0"/>
              <a:t>Understanding Check: SUS Keys?</a:t>
            </a:r>
          </a:p>
        </p:txBody>
      </p:sp>
      <p:sp>
        <p:nvSpPr>
          <p:cNvPr id="3" name="Content Placeholder 2">
            <a:extLst>
              <a:ext uri="{FF2B5EF4-FFF2-40B4-BE49-F238E27FC236}">
                <a16:creationId xmlns:a16="http://schemas.microsoft.com/office/drawing/2014/main" id="{EAE3692B-F47A-BB0C-8D9F-79ED8333AF5C}"/>
              </a:ext>
            </a:extLst>
          </p:cNvPr>
          <p:cNvSpPr>
            <a:spLocks noGrp="1"/>
          </p:cNvSpPr>
          <p:nvPr>
            <p:ph idx="1"/>
          </p:nvPr>
        </p:nvSpPr>
        <p:spPr>
          <a:xfrm>
            <a:off x="1097280" y="1845734"/>
            <a:ext cx="9923646" cy="608708"/>
          </a:xfrm>
        </p:spPr>
        <p:txBody>
          <a:bodyPr/>
          <a:lstStyle/>
          <a:p>
            <a:r>
              <a:rPr lang="en-US" b="1" dirty="0"/>
              <a:t>Tell me:</a:t>
            </a:r>
            <a:r>
              <a:rPr lang="en-US" dirty="0"/>
              <a:t> Which are PK, NK? (Underlying Qn: “Is System Usable”)</a:t>
            </a:r>
          </a:p>
        </p:txBody>
      </p:sp>
      <p:sp>
        <p:nvSpPr>
          <p:cNvPr id="4" name="Content Placeholder 2">
            <a:extLst>
              <a:ext uri="{FF2B5EF4-FFF2-40B4-BE49-F238E27FC236}">
                <a16:creationId xmlns:a16="http://schemas.microsoft.com/office/drawing/2014/main" id="{25BFBEEE-54E7-4D3C-49CE-DB797CFC2833}"/>
              </a:ext>
            </a:extLst>
          </p:cNvPr>
          <p:cNvSpPr txBox="1">
            <a:spLocks/>
          </p:cNvSpPr>
          <p:nvPr/>
        </p:nvSpPr>
        <p:spPr>
          <a:xfrm>
            <a:off x="385012" y="2454442"/>
            <a:ext cx="5447899" cy="402336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dirty="0"/>
              <a:t>I think that I would like to use this system frequently</a:t>
            </a:r>
          </a:p>
          <a:p>
            <a:pPr marL="514350" indent="-514350">
              <a:buFont typeface="+mj-lt"/>
              <a:buAutoNum type="arabicPeriod"/>
            </a:pPr>
            <a:r>
              <a:rPr lang="en-US" dirty="0"/>
              <a:t>I found the system unnecessarily complex.</a:t>
            </a:r>
          </a:p>
          <a:p>
            <a:pPr marL="514350" indent="-514350">
              <a:buFont typeface="+mj-lt"/>
              <a:buAutoNum type="arabicPeriod"/>
            </a:pPr>
            <a:r>
              <a:rPr lang="en-US" dirty="0"/>
              <a:t>I thought the system was easy to use.</a:t>
            </a:r>
          </a:p>
          <a:p>
            <a:pPr marL="514350" indent="-514350">
              <a:buFont typeface="+mj-lt"/>
              <a:buAutoNum type="arabicPeriod"/>
            </a:pPr>
            <a:r>
              <a:rPr lang="en-US" dirty="0"/>
              <a:t>I think that I would need the support of a technical person to be able to use this system.</a:t>
            </a:r>
          </a:p>
          <a:p>
            <a:pPr marL="514350" indent="-514350">
              <a:buFont typeface="+mj-lt"/>
              <a:buAutoNum type="arabicPeriod"/>
            </a:pPr>
            <a:r>
              <a:rPr lang="en-US" dirty="0"/>
              <a:t>I found the various functions in this system were well integrated.	</a:t>
            </a:r>
          </a:p>
          <a:p>
            <a:pPr marL="514350" indent="-514350">
              <a:buFont typeface="+mj-lt"/>
              <a:buAutoNum type="arabicPeriod"/>
            </a:pPr>
            <a:endParaRPr lang="en-US" dirty="0"/>
          </a:p>
        </p:txBody>
      </p:sp>
      <p:sp>
        <p:nvSpPr>
          <p:cNvPr id="5" name="Content Placeholder 2">
            <a:extLst>
              <a:ext uri="{FF2B5EF4-FFF2-40B4-BE49-F238E27FC236}">
                <a16:creationId xmlns:a16="http://schemas.microsoft.com/office/drawing/2014/main" id="{DE7DDADE-9B2F-C49C-8C12-29B5A83EB545}"/>
              </a:ext>
            </a:extLst>
          </p:cNvPr>
          <p:cNvSpPr txBox="1">
            <a:spLocks/>
          </p:cNvSpPr>
          <p:nvPr/>
        </p:nvSpPr>
        <p:spPr>
          <a:xfrm>
            <a:off x="6359091" y="2456938"/>
            <a:ext cx="5447899"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startAt="6"/>
            </a:pPr>
            <a:r>
              <a:rPr lang="en-US" dirty="0"/>
              <a:t>I thought there was too much inconsistency in this system.</a:t>
            </a:r>
          </a:p>
          <a:p>
            <a:pPr marL="514350" indent="-514350">
              <a:buFont typeface="+mj-lt"/>
              <a:buAutoNum type="arabicPeriod" startAt="6"/>
            </a:pPr>
            <a:r>
              <a:rPr lang="en-US" dirty="0"/>
              <a:t>I would imagine that most people would learn to use this system very quickly.</a:t>
            </a:r>
          </a:p>
          <a:p>
            <a:pPr marL="514350" indent="-514350">
              <a:buFont typeface="+mj-lt"/>
              <a:buAutoNum type="arabicPeriod" startAt="6"/>
            </a:pPr>
            <a:r>
              <a:rPr lang="en-US" dirty="0"/>
              <a:t>I found the system very cumbersome to use.</a:t>
            </a:r>
          </a:p>
          <a:p>
            <a:pPr marL="514350" indent="-514350">
              <a:buFont typeface="+mj-lt"/>
              <a:buAutoNum type="arabicPeriod" startAt="6"/>
            </a:pPr>
            <a:r>
              <a:rPr lang="en-US" dirty="0"/>
              <a:t>I felt very confident using the system.</a:t>
            </a:r>
          </a:p>
          <a:p>
            <a:pPr marL="514350" indent="-514350">
              <a:buFont typeface="+mj-lt"/>
              <a:buAutoNum type="arabicPeriod" startAt="6"/>
            </a:pPr>
            <a:r>
              <a:rPr lang="en-US" dirty="0"/>
              <a:t>I needed to learn a lot of things before I could get going with this system.</a:t>
            </a:r>
          </a:p>
          <a:p>
            <a:pPr marL="514350" indent="-514350">
              <a:buFont typeface="+mj-lt"/>
              <a:buAutoNum type="arabicPeriod" startAt="6"/>
            </a:pPr>
            <a:endParaRPr lang="en-US" dirty="0"/>
          </a:p>
        </p:txBody>
      </p:sp>
      <p:sp>
        <p:nvSpPr>
          <p:cNvPr id="6" name="TextBox 5">
            <a:extLst>
              <a:ext uri="{FF2B5EF4-FFF2-40B4-BE49-F238E27FC236}">
                <a16:creationId xmlns:a16="http://schemas.microsoft.com/office/drawing/2014/main" id="{04DEB91A-831C-61EB-72BD-C0EC69CED782}"/>
              </a:ext>
            </a:extLst>
          </p:cNvPr>
          <p:cNvSpPr txBox="1"/>
          <p:nvPr/>
        </p:nvSpPr>
        <p:spPr>
          <a:xfrm>
            <a:off x="476490" y="2154785"/>
            <a:ext cx="529312" cy="923330"/>
          </a:xfrm>
          <a:prstGeom prst="rect">
            <a:avLst/>
          </a:prstGeom>
          <a:noFill/>
        </p:spPr>
        <p:txBody>
          <a:bodyPr wrap="none" rtlCol="0">
            <a:spAutoFit/>
          </a:bodyPr>
          <a:lstStyle/>
          <a:p>
            <a:r>
              <a:rPr lang="en-US" sz="5400" b="1" dirty="0">
                <a:solidFill>
                  <a:schemeClr val="accent3"/>
                </a:solidFill>
              </a:rPr>
              <a:t>+</a:t>
            </a:r>
          </a:p>
        </p:txBody>
      </p:sp>
      <p:sp>
        <p:nvSpPr>
          <p:cNvPr id="7" name="TextBox 6">
            <a:extLst>
              <a:ext uri="{FF2B5EF4-FFF2-40B4-BE49-F238E27FC236}">
                <a16:creationId xmlns:a16="http://schemas.microsoft.com/office/drawing/2014/main" id="{98744E65-2C00-8F3E-7A43-426C40595ADD}"/>
              </a:ext>
            </a:extLst>
          </p:cNvPr>
          <p:cNvSpPr txBox="1"/>
          <p:nvPr/>
        </p:nvSpPr>
        <p:spPr>
          <a:xfrm>
            <a:off x="482907" y="2825710"/>
            <a:ext cx="686406" cy="923330"/>
          </a:xfrm>
          <a:prstGeom prst="rect">
            <a:avLst/>
          </a:prstGeom>
          <a:noFill/>
        </p:spPr>
        <p:txBody>
          <a:bodyPr wrap="none" rtlCol="0">
            <a:spAutoFit/>
          </a:bodyPr>
          <a:lstStyle/>
          <a:p>
            <a:r>
              <a:rPr lang="en-US" sz="5400" b="1" dirty="0">
                <a:solidFill>
                  <a:srgbClr val="C00000"/>
                </a:solidFill>
              </a:rPr>
              <a:t>– </a:t>
            </a:r>
          </a:p>
        </p:txBody>
      </p:sp>
      <p:sp>
        <p:nvSpPr>
          <p:cNvPr id="8" name="TextBox 7">
            <a:extLst>
              <a:ext uri="{FF2B5EF4-FFF2-40B4-BE49-F238E27FC236}">
                <a16:creationId xmlns:a16="http://schemas.microsoft.com/office/drawing/2014/main" id="{1E96B5FF-C3D6-8CE8-5C6A-D5D357FF550A}"/>
              </a:ext>
            </a:extLst>
          </p:cNvPr>
          <p:cNvSpPr txBox="1"/>
          <p:nvPr/>
        </p:nvSpPr>
        <p:spPr>
          <a:xfrm>
            <a:off x="476490" y="3542792"/>
            <a:ext cx="529312" cy="923330"/>
          </a:xfrm>
          <a:prstGeom prst="rect">
            <a:avLst/>
          </a:prstGeom>
          <a:noFill/>
        </p:spPr>
        <p:txBody>
          <a:bodyPr wrap="none" rtlCol="0">
            <a:spAutoFit/>
          </a:bodyPr>
          <a:lstStyle/>
          <a:p>
            <a:r>
              <a:rPr lang="en-US" sz="5400" b="1" dirty="0">
                <a:solidFill>
                  <a:schemeClr val="accent3"/>
                </a:solidFill>
              </a:rPr>
              <a:t>+</a:t>
            </a:r>
          </a:p>
        </p:txBody>
      </p:sp>
      <p:sp>
        <p:nvSpPr>
          <p:cNvPr id="9" name="TextBox 8">
            <a:extLst>
              <a:ext uri="{FF2B5EF4-FFF2-40B4-BE49-F238E27FC236}">
                <a16:creationId xmlns:a16="http://schemas.microsoft.com/office/drawing/2014/main" id="{C293B07F-4F90-1946-A26A-15D19630CC6A}"/>
              </a:ext>
            </a:extLst>
          </p:cNvPr>
          <p:cNvSpPr txBox="1"/>
          <p:nvPr/>
        </p:nvSpPr>
        <p:spPr>
          <a:xfrm>
            <a:off x="482907" y="5377644"/>
            <a:ext cx="529312" cy="923330"/>
          </a:xfrm>
          <a:prstGeom prst="rect">
            <a:avLst/>
          </a:prstGeom>
          <a:noFill/>
        </p:spPr>
        <p:txBody>
          <a:bodyPr wrap="none" rtlCol="0">
            <a:spAutoFit/>
          </a:bodyPr>
          <a:lstStyle/>
          <a:p>
            <a:r>
              <a:rPr lang="en-US" sz="5400" b="1" dirty="0">
                <a:solidFill>
                  <a:schemeClr val="accent3"/>
                </a:solidFill>
              </a:rPr>
              <a:t>+</a:t>
            </a:r>
          </a:p>
        </p:txBody>
      </p:sp>
      <p:sp>
        <p:nvSpPr>
          <p:cNvPr id="10" name="TextBox 9">
            <a:extLst>
              <a:ext uri="{FF2B5EF4-FFF2-40B4-BE49-F238E27FC236}">
                <a16:creationId xmlns:a16="http://schemas.microsoft.com/office/drawing/2014/main" id="{D88844FC-E6D1-FF49-9158-6653EC838573}"/>
              </a:ext>
            </a:extLst>
          </p:cNvPr>
          <p:cNvSpPr txBox="1"/>
          <p:nvPr/>
        </p:nvSpPr>
        <p:spPr>
          <a:xfrm>
            <a:off x="6461800" y="2890334"/>
            <a:ext cx="529312" cy="923330"/>
          </a:xfrm>
          <a:prstGeom prst="rect">
            <a:avLst/>
          </a:prstGeom>
          <a:noFill/>
        </p:spPr>
        <p:txBody>
          <a:bodyPr wrap="none" rtlCol="0">
            <a:spAutoFit/>
          </a:bodyPr>
          <a:lstStyle/>
          <a:p>
            <a:r>
              <a:rPr lang="en-US" sz="5400" b="1" dirty="0">
                <a:solidFill>
                  <a:schemeClr val="accent3"/>
                </a:solidFill>
              </a:rPr>
              <a:t>+</a:t>
            </a:r>
          </a:p>
        </p:txBody>
      </p:sp>
      <p:sp>
        <p:nvSpPr>
          <p:cNvPr id="11" name="TextBox 10">
            <a:extLst>
              <a:ext uri="{FF2B5EF4-FFF2-40B4-BE49-F238E27FC236}">
                <a16:creationId xmlns:a16="http://schemas.microsoft.com/office/drawing/2014/main" id="{059DFAFA-248C-66B5-AB03-5AC84195A711}"/>
              </a:ext>
            </a:extLst>
          </p:cNvPr>
          <p:cNvSpPr txBox="1"/>
          <p:nvPr/>
        </p:nvSpPr>
        <p:spPr>
          <a:xfrm>
            <a:off x="6461800" y="4723816"/>
            <a:ext cx="529312" cy="923330"/>
          </a:xfrm>
          <a:prstGeom prst="rect">
            <a:avLst/>
          </a:prstGeom>
          <a:noFill/>
        </p:spPr>
        <p:txBody>
          <a:bodyPr wrap="none" rtlCol="0">
            <a:spAutoFit/>
          </a:bodyPr>
          <a:lstStyle/>
          <a:p>
            <a:r>
              <a:rPr lang="en-US" sz="5400" b="1" dirty="0">
                <a:solidFill>
                  <a:schemeClr val="accent3"/>
                </a:solidFill>
              </a:rPr>
              <a:t>+</a:t>
            </a:r>
          </a:p>
        </p:txBody>
      </p:sp>
      <p:sp>
        <p:nvSpPr>
          <p:cNvPr id="12" name="TextBox 11">
            <a:extLst>
              <a:ext uri="{FF2B5EF4-FFF2-40B4-BE49-F238E27FC236}">
                <a16:creationId xmlns:a16="http://schemas.microsoft.com/office/drawing/2014/main" id="{252543BB-4230-528A-5204-A5EF58D17677}"/>
              </a:ext>
            </a:extLst>
          </p:cNvPr>
          <p:cNvSpPr txBox="1"/>
          <p:nvPr/>
        </p:nvSpPr>
        <p:spPr>
          <a:xfrm>
            <a:off x="476490" y="4348470"/>
            <a:ext cx="686406" cy="923330"/>
          </a:xfrm>
          <a:prstGeom prst="rect">
            <a:avLst/>
          </a:prstGeom>
          <a:noFill/>
        </p:spPr>
        <p:txBody>
          <a:bodyPr wrap="none" rtlCol="0">
            <a:spAutoFit/>
          </a:bodyPr>
          <a:lstStyle/>
          <a:p>
            <a:r>
              <a:rPr lang="en-US" sz="5400" b="1" dirty="0">
                <a:solidFill>
                  <a:srgbClr val="C00000"/>
                </a:solidFill>
              </a:rPr>
              <a:t>– </a:t>
            </a:r>
          </a:p>
        </p:txBody>
      </p:sp>
      <p:sp>
        <p:nvSpPr>
          <p:cNvPr id="13" name="TextBox 12">
            <a:extLst>
              <a:ext uri="{FF2B5EF4-FFF2-40B4-BE49-F238E27FC236}">
                <a16:creationId xmlns:a16="http://schemas.microsoft.com/office/drawing/2014/main" id="{7557C441-2E22-2143-5B7B-7D0B6BE9535E}"/>
              </a:ext>
            </a:extLst>
          </p:cNvPr>
          <p:cNvSpPr txBox="1"/>
          <p:nvPr/>
        </p:nvSpPr>
        <p:spPr>
          <a:xfrm>
            <a:off x="6461800" y="2134184"/>
            <a:ext cx="686406" cy="923330"/>
          </a:xfrm>
          <a:prstGeom prst="rect">
            <a:avLst/>
          </a:prstGeom>
          <a:noFill/>
        </p:spPr>
        <p:txBody>
          <a:bodyPr wrap="none" rtlCol="0">
            <a:spAutoFit/>
          </a:bodyPr>
          <a:lstStyle/>
          <a:p>
            <a:r>
              <a:rPr lang="en-US" sz="5400" b="1" dirty="0">
                <a:solidFill>
                  <a:srgbClr val="C00000"/>
                </a:solidFill>
              </a:rPr>
              <a:t>– </a:t>
            </a:r>
          </a:p>
        </p:txBody>
      </p:sp>
      <p:sp>
        <p:nvSpPr>
          <p:cNvPr id="14" name="TextBox 13">
            <a:extLst>
              <a:ext uri="{FF2B5EF4-FFF2-40B4-BE49-F238E27FC236}">
                <a16:creationId xmlns:a16="http://schemas.microsoft.com/office/drawing/2014/main" id="{23C6B3E8-7BA2-3695-68F8-A416F3C88563}"/>
              </a:ext>
            </a:extLst>
          </p:cNvPr>
          <p:cNvSpPr txBox="1"/>
          <p:nvPr/>
        </p:nvSpPr>
        <p:spPr>
          <a:xfrm>
            <a:off x="6461800" y="3985554"/>
            <a:ext cx="686406" cy="923330"/>
          </a:xfrm>
          <a:prstGeom prst="rect">
            <a:avLst/>
          </a:prstGeom>
          <a:noFill/>
        </p:spPr>
        <p:txBody>
          <a:bodyPr wrap="none" rtlCol="0">
            <a:spAutoFit/>
          </a:bodyPr>
          <a:lstStyle/>
          <a:p>
            <a:r>
              <a:rPr lang="en-US" sz="5400" b="1" dirty="0">
                <a:solidFill>
                  <a:srgbClr val="C00000"/>
                </a:solidFill>
              </a:rPr>
              <a:t>– </a:t>
            </a:r>
          </a:p>
        </p:txBody>
      </p:sp>
      <p:sp>
        <p:nvSpPr>
          <p:cNvPr id="15" name="TextBox 14">
            <a:extLst>
              <a:ext uri="{FF2B5EF4-FFF2-40B4-BE49-F238E27FC236}">
                <a16:creationId xmlns:a16="http://schemas.microsoft.com/office/drawing/2014/main" id="{7B649B46-DC44-D642-D35F-F95D2CB8A2B8}"/>
              </a:ext>
            </a:extLst>
          </p:cNvPr>
          <p:cNvSpPr txBox="1"/>
          <p:nvPr/>
        </p:nvSpPr>
        <p:spPr>
          <a:xfrm>
            <a:off x="6461800" y="5232926"/>
            <a:ext cx="686406" cy="923330"/>
          </a:xfrm>
          <a:prstGeom prst="rect">
            <a:avLst/>
          </a:prstGeom>
          <a:noFill/>
        </p:spPr>
        <p:txBody>
          <a:bodyPr wrap="none" rtlCol="0">
            <a:spAutoFit/>
          </a:bodyPr>
          <a:lstStyle/>
          <a:p>
            <a:r>
              <a:rPr lang="en-US" sz="5400" b="1" dirty="0">
                <a:solidFill>
                  <a:srgbClr val="C00000"/>
                </a:solidFill>
              </a:rPr>
              <a:t>– </a:t>
            </a:r>
          </a:p>
        </p:txBody>
      </p:sp>
      <p:sp>
        <p:nvSpPr>
          <p:cNvPr id="16" name="Slide Number Placeholder 15">
            <a:extLst>
              <a:ext uri="{FF2B5EF4-FFF2-40B4-BE49-F238E27FC236}">
                <a16:creationId xmlns:a16="http://schemas.microsoft.com/office/drawing/2014/main" id="{6741815B-742D-DD94-C3BD-F24AC66F8EC0}"/>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1792733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B2FF-AE19-8864-D89C-57203855EB34}"/>
              </a:ext>
            </a:extLst>
          </p:cNvPr>
          <p:cNvSpPr>
            <a:spLocks noGrp="1"/>
          </p:cNvSpPr>
          <p:nvPr>
            <p:ph type="title"/>
          </p:nvPr>
        </p:nvSpPr>
        <p:spPr/>
        <p:txBody>
          <a:bodyPr/>
          <a:lstStyle/>
          <a:p>
            <a:r>
              <a:rPr lang="en-US" dirty="0"/>
              <a:t>Lecture 09 HCI 2 (10/30/2023)</a:t>
            </a:r>
          </a:p>
        </p:txBody>
      </p:sp>
      <p:sp>
        <p:nvSpPr>
          <p:cNvPr id="3" name="Content Placeholder 2">
            <a:extLst>
              <a:ext uri="{FF2B5EF4-FFF2-40B4-BE49-F238E27FC236}">
                <a16:creationId xmlns:a16="http://schemas.microsoft.com/office/drawing/2014/main" id="{4668AAB5-CA68-FCF3-9579-C3D752522AB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38ADC0-47CA-C2D4-D626-FBF5FEAC3AD4}"/>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3423535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8EC8-C902-F164-B1B3-F52A67887A1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541DEA03-E9B1-D05E-2815-297A313640F4}"/>
              </a:ext>
            </a:extLst>
          </p:cNvPr>
          <p:cNvSpPr>
            <a:spLocks noGrp="1"/>
          </p:cNvSpPr>
          <p:nvPr>
            <p:ph idx="1"/>
          </p:nvPr>
        </p:nvSpPr>
        <p:spPr/>
        <p:txBody>
          <a:bodyPr/>
          <a:lstStyle/>
          <a:p>
            <a:pPr lvl="1"/>
            <a:r>
              <a:rPr lang="en-US" dirty="0"/>
              <a:t>CS Grad Student Social Event: </a:t>
            </a:r>
            <a:r>
              <a:rPr lang="en-US" b="1" dirty="0"/>
              <a:t>November 6, 12pm/noon, Fuller B17</a:t>
            </a:r>
          </a:p>
          <a:p>
            <a:pPr lvl="2"/>
            <a:r>
              <a:rPr lang="en-US" b="1" dirty="0"/>
              <a:t>Potluck style: </a:t>
            </a:r>
            <a:r>
              <a:rPr lang="en-US" dirty="0"/>
              <a:t>Bring food, share food</a:t>
            </a:r>
          </a:p>
          <a:p>
            <a:pPr lvl="1"/>
            <a:r>
              <a:rPr lang="en-US" dirty="0"/>
              <a:t>Assignment 4 Due Wednesday Nov 1</a:t>
            </a:r>
          </a:p>
          <a:p>
            <a:pPr lvl="2"/>
            <a:r>
              <a:rPr lang="en-US" dirty="0"/>
              <a:t>You need to test out each other’s user studies</a:t>
            </a:r>
          </a:p>
          <a:p>
            <a:pPr lvl="2"/>
            <a:r>
              <a:rPr lang="en-US" dirty="0"/>
              <a:t>Look for partners today in class if needed</a:t>
            </a:r>
          </a:p>
          <a:p>
            <a:pPr lvl="2"/>
            <a:r>
              <a:rPr lang="en-US" dirty="0"/>
              <a:t>It’s been a while since we saw types –encouraged to review lecture slides</a:t>
            </a:r>
          </a:p>
          <a:p>
            <a:pPr lvl="1"/>
            <a:r>
              <a:rPr lang="en-US" dirty="0"/>
              <a:t>User Studies performed in class on Nov 8</a:t>
            </a:r>
          </a:p>
          <a:p>
            <a:pPr lvl="2"/>
            <a:r>
              <a:rPr lang="en-US" dirty="0"/>
              <a:t>See animation on following slides for setup</a:t>
            </a:r>
          </a:p>
          <a:p>
            <a:pPr lvl="1"/>
            <a:r>
              <a:rPr lang="en-US" dirty="0"/>
              <a:t>After that: Order of lectures will change (I will update syllabus soon)</a:t>
            </a:r>
          </a:p>
          <a:p>
            <a:pPr lvl="1"/>
            <a:endParaRPr lang="en-US" dirty="0"/>
          </a:p>
        </p:txBody>
      </p:sp>
      <p:sp>
        <p:nvSpPr>
          <p:cNvPr id="4" name="Slide Number Placeholder 3">
            <a:extLst>
              <a:ext uri="{FF2B5EF4-FFF2-40B4-BE49-F238E27FC236}">
                <a16:creationId xmlns:a16="http://schemas.microsoft.com/office/drawing/2014/main" id="{AB6F050A-9086-2B58-5CB3-68BDF6C2E9E2}"/>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246146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User Study Setup</a:t>
            </a:r>
          </a:p>
        </p:txBody>
      </p:sp>
      <p:sp>
        <p:nvSpPr>
          <p:cNvPr id="3" name="Content Placeholder 2">
            <a:extLst>
              <a:ext uri="{FF2B5EF4-FFF2-40B4-BE49-F238E27FC236}">
                <a16:creationId xmlns:a16="http://schemas.microsoft.com/office/drawing/2014/main" id="{0824981E-5A0F-6602-4C69-597134D40C48}"/>
              </a:ext>
            </a:extLst>
          </p:cNvPr>
          <p:cNvSpPr>
            <a:spLocks noGrp="1"/>
          </p:cNvSpPr>
          <p:nvPr>
            <p:ph idx="1"/>
          </p:nvPr>
        </p:nvSpPr>
        <p:spPr>
          <a:xfrm>
            <a:off x="1097279" y="1845735"/>
            <a:ext cx="10414535" cy="2630012"/>
          </a:xfrm>
        </p:spPr>
        <p:txBody>
          <a:bodyPr>
            <a:normAutofit lnSpcReduction="10000"/>
          </a:bodyPr>
          <a:lstStyle/>
          <a:p>
            <a:r>
              <a:rPr lang="en-US" dirty="0"/>
              <a:t>Divide hour into 6 blocks, each 13 minutes. </a:t>
            </a:r>
            <a:br>
              <a:rPr lang="en-US" dirty="0"/>
            </a:br>
            <a:r>
              <a:rPr lang="en-US" dirty="0"/>
              <a:t>Each 13 minutes, your table “leader” rotates.</a:t>
            </a:r>
            <a:br>
              <a:rPr lang="en-US" dirty="0"/>
            </a:br>
            <a:r>
              <a:rPr lang="en-US" dirty="0"/>
              <a:t>You run your study while all other table members participate in it </a:t>
            </a:r>
            <a:br>
              <a:rPr lang="en-US" dirty="0"/>
            </a:br>
            <a:r>
              <a:rPr lang="en-US" dirty="0"/>
              <a:t>To avoid distracting you, I keep time using a PowerPoint animation</a:t>
            </a:r>
          </a:p>
          <a:p>
            <a:r>
              <a:rPr lang="en-US" dirty="0"/>
              <a:t>Timing is approximate: It’s okay to take longer if you’re having fun</a:t>
            </a:r>
          </a:p>
          <a:p>
            <a:r>
              <a:rPr lang="en-US" b="1" dirty="0"/>
              <a:t>Clarifications?</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896269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1</a:t>
            </a:r>
            <a:r>
              <a:rPr lang="en-US" baseline="30000" dirty="0"/>
              <a:t>st</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25</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3407343" y="5159141"/>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2465617" y="4525217"/>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4029057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2</a:t>
            </a:r>
            <a:r>
              <a:rPr lang="en-US" baseline="30000" dirty="0"/>
              <a:t>nd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26</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0" y="3795998"/>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4417166" y="2564162"/>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812783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3</a:t>
            </a:r>
            <a:r>
              <a:rPr lang="en-US" baseline="30000" dirty="0"/>
              <a:t>rd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27</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7" y="377674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5875393" y="254356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643557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4</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28</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7190071" y="516876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7969717" y="4477660"/>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685634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5</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29</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01359"/>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39584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33172"/>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1094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395911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03009"/>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25237"/>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8" y="6035039"/>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6663890" y="5350565"/>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741784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01DE-372C-C9B2-C2F0-BFF48AB024E9}"/>
              </a:ext>
            </a:extLst>
          </p:cNvPr>
          <p:cNvSpPr>
            <a:spLocks noGrp="1"/>
          </p:cNvSpPr>
          <p:nvPr>
            <p:ph type="title"/>
          </p:nvPr>
        </p:nvSpPr>
        <p:spPr/>
        <p:txBody>
          <a:bodyPr/>
          <a:lstStyle/>
          <a:p>
            <a:r>
              <a:rPr lang="en-US" dirty="0"/>
              <a:t>Section: Quantitative Surveys</a:t>
            </a:r>
          </a:p>
        </p:txBody>
      </p:sp>
      <p:sp>
        <p:nvSpPr>
          <p:cNvPr id="3" name="Content Placeholder 2">
            <a:extLst>
              <a:ext uri="{FF2B5EF4-FFF2-40B4-BE49-F238E27FC236}">
                <a16:creationId xmlns:a16="http://schemas.microsoft.com/office/drawing/2014/main" id="{79EAFF50-A0D4-1205-C3E5-A15D599DE87C}"/>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48ABC6F-EB83-430F-1658-521A7987FBD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2226111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6</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30</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59115"/>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01622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9092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68700"/>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01687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607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8299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1" y="6092795"/>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3628670" y="543054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3993525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0F4E-6C96-F04E-6F48-248F6715C7E0}"/>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D222BADF-8C10-8870-8012-1D345E7183C3}"/>
              </a:ext>
            </a:extLst>
          </p:cNvPr>
          <p:cNvSpPr>
            <a:spLocks noGrp="1"/>
          </p:cNvSpPr>
          <p:nvPr>
            <p:ph idx="1"/>
          </p:nvPr>
        </p:nvSpPr>
        <p:spPr/>
        <p:txBody>
          <a:bodyPr/>
          <a:lstStyle/>
          <a:p>
            <a:r>
              <a:rPr lang="en-US" dirty="0" err="1"/>
              <a:t>Randomo</a:t>
            </a:r>
            <a:r>
              <a:rPr lang="en-US" dirty="0"/>
              <a:t> Study</a:t>
            </a:r>
          </a:p>
          <a:p>
            <a:r>
              <a:rPr lang="en-US" dirty="0"/>
              <a:t>Inclusive Study Design</a:t>
            </a:r>
          </a:p>
          <a:p>
            <a:r>
              <a:rPr lang="en-US" dirty="0"/>
              <a:t>Qualitative Methods, Time-permitting</a:t>
            </a:r>
          </a:p>
        </p:txBody>
      </p:sp>
      <p:sp>
        <p:nvSpPr>
          <p:cNvPr id="4" name="Slide Number Placeholder 3">
            <a:extLst>
              <a:ext uri="{FF2B5EF4-FFF2-40B4-BE49-F238E27FC236}">
                <a16:creationId xmlns:a16="http://schemas.microsoft.com/office/drawing/2014/main" id="{C8790943-8E57-EF71-505B-3BF0E4711BE3}"/>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142112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6E960-C5CD-DD75-78ED-8FB65B8BE67E}"/>
              </a:ext>
            </a:extLst>
          </p:cNvPr>
          <p:cNvSpPr>
            <a:spLocks noGrp="1"/>
          </p:cNvSpPr>
          <p:nvPr>
            <p:ph type="title"/>
          </p:nvPr>
        </p:nvSpPr>
        <p:spPr/>
        <p:txBody>
          <a:bodyPr/>
          <a:lstStyle/>
          <a:p>
            <a:r>
              <a:rPr lang="en-US" dirty="0"/>
              <a:t>Richer Quantitative Data: Extended example, </a:t>
            </a:r>
            <a:r>
              <a:rPr lang="en-US" dirty="0" err="1"/>
              <a:t>Randomo</a:t>
            </a:r>
            <a:r>
              <a:rPr lang="en-US" dirty="0"/>
              <a:t> </a:t>
            </a:r>
          </a:p>
        </p:txBody>
      </p:sp>
      <p:sp>
        <p:nvSpPr>
          <p:cNvPr id="3" name="Content Placeholder 2">
            <a:extLst>
              <a:ext uri="{FF2B5EF4-FFF2-40B4-BE49-F238E27FC236}">
                <a16:creationId xmlns:a16="http://schemas.microsoft.com/office/drawing/2014/main" id="{03FD7AFA-0580-BD95-E1D7-0A1BC8D2C0F7}"/>
              </a:ext>
            </a:extLst>
          </p:cNvPr>
          <p:cNvSpPr>
            <a:spLocks noGrp="1"/>
          </p:cNvSpPr>
          <p:nvPr>
            <p:ph idx="1"/>
          </p:nvPr>
        </p:nvSpPr>
        <p:spPr/>
        <p:txBody>
          <a:bodyPr>
            <a:normAutofit fontScale="92500" lnSpcReduction="10000"/>
          </a:bodyPr>
          <a:lstStyle/>
          <a:p>
            <a:r>
              <a:rPr lang="en-US" b="1" dirty="0"/>
              <a:t>Takeaway:</a:t>
            </a:r>
            <a:r>
              <a:rPr lang="en-US" dirty="0"/>
              <a:t> Quantitative studies do not have to be 1-dimensional</a:t>
            </a:r>
            <a:br>
              <a:rPr lang="en-US" b="1" dirty="0"/>
            </a:br>
            <a:r>
              <a:rPr lang="en-US" dirty="0"/>
              <a:t>“Multi-dimensional quantitative study” = measure &gt;1 number</a:t>
            </a:r>
          </a:p>
          <a:p>
            <a:r>
              <a:rPr lang="en-US" b="1" dirty="0"/>
              <a:t>Example:</a:t>
            </a:r>
            <a:r>
              <a:rPr lang="en-US" dirty="0"/>
              <a:t> “The </a:t>
            </a:r>
            <a:r>
              <a:rPr lang="en-US" dirty="0" err="1"/>
              <a:t>Randomo</a:t>
            </a:r>
            <a:r>
              <a:rPr lang="en-US" dirty="0"/>
              <a:t> Study”</a:t>
            </a:r>
          </a:p>
          <a:p>
            <a:r>
              <a:rPr lang="en-US" b="1" dirty="0"/>
              <a:t>Long-term Goal:</a:t>
            </a:r>
            <a:r>
              <a:rPr lang="en-US" dirty="0"/>
              <a:t> Base PL syntax choices on empirical data</a:t>
            </a:r>
          </a:p>
          <a:p>
            <a:r>
              <a:rPr lang="en-US" b="1" dirty="0"/>
              <a:t>Immediate research questions (RQs):</a:t>
            </a:r>
          </a:p>
          <a:p>
            <a:pPr lvl="1"/>
            <a:r>
              <a:rPr lang="en-US" b="1" dirty="0"/>
              <a:t>RQ1. </a:t>
            </a:r>
            <a:r>
              <a:rPr lang="en-US" dirty="0"/>
              <a:t>“Which words and symbols do novices find intuitive (or not intuitive) in a general-purpose programming language?“</a:t>
            </a:r>
          </a:p>
          <a:p>
            <a:pPr lvl="1"/>
            <a:r>
              <a:rPr lang="en-US" b="1" dirty="0"/>
              <a:t>RQ2.  “</a:t>
            </a:r>
            <a:r>
              <a:rPr lang="en-US" dirty="0"/>
              <a:t>Can novices using programming languages for the first time write simple</a:t>
            </a:r>
            <a:br>
              <a:rPr lang="en-US" dirty="0"/>
            </a:br>
            <a:r>
              <a:rPr lang="en-US" dirty="0"/>
              <a:t>computer programs more accurately using alternative programming languages?”</a:t>
            </a:r>
          </a:p>
          <a:p>
            <a:r>
              <a:rPr lang="en-US" b="1" dirty="0"/>
              <a:t>Need complex data to answer research questions</a:t>
            </a:r>
          </a:p>
        </p:txBody>
      </p:sp>
      <p:sp>
        <p:nvSpPr>
          <p:cNvPr id="4" name="Slide Number Placeholder 3">
            <a:extLst>
              <a:ext uri="{FF2B5EF4-FFF2-40B4-BE49-F238E27FC236}">
                <a16:creationId xmlns:a16="http://schemas.microsoft.com/office/drawing/2014/main" id="{1707499D-5413-FC79-9CB9-28C86CFC17E7}"/>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655739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B499-A1FA-CFCB-EDB9-4C0BE9162CE3}"/>
              </a:ext>
            </a:extLst>
          </p:cNvPr>
          <p:cNvSpPr>
            <a:spLocks noGrp="1"/>
          </p:cNvSpPr>
          <p:nvPr>
            <p:ph type="title"/>
          </p:nvPr>
        </p:nvSpPr>
        <p:spPr/>
        <p:txBody>
          <a:bodyPr/>
          <a:lstStyle/>
          <a:p>
            <a:r>
              <a:rPr lang="en-US" dirty="0"/>
              <a:t>Study 1:  Keywords</a:t>
            </a:r>
          </a:p>
        </p:txBody>
      </p:sp>
      <p:sp>
        <p:nvSpPr>
          <p:cNvPr id="3" name="Content Placeholder 2">
            <a:extLst>
              <a:ext uri="{FF2B5EF4-FFF2-40B4-BE49-F238E27FC236}">
                <a16:creationId xmlns:a16="http://schemas.microsoft.com/office/drawing/2014/main" id="{92FE8AE9-3EE9-58A9-2859-954EF4C8FCA0}"/>
              </a:ext>
            </a:extLst>
          </p:cNvPr>
          <p:cNvSpPr>
            <a:spLocks noGrp="1"/>
          </p:cNvSpPr>
          <p:nvPr>
            <p:ph idx="1"/>
          </p:nvPr>
        </p:nvSpPr>
        <p:spPr/>
        <p:txBody>
          <a:bodyPr/>
          <a:lstStyle/>
          <a:p>
            <a:r>
              <a:rPr lang="en-US" dirty="0"/>
              <a:t>1. Give the participants a description of some PL concept</a:t>
            </a:r>
          </a:p>
          <a:p>
            <a:pPr lvl="1"/>
            <a:r>
              <a:rPr lang="en-US" dirty="0"/>
              <a:t>Participants are divided by prior experience vs. none</a:t>
            </a:r>
          </a:p>
          <a:p>
            <a:r>
              <a:rPr lang="en-US" dirty="0"/>
              <a:t>2. Provide multiple example syntaxes (real + hypothetical)</a:t>
            </a:r>
          </a:p>
          <a:p>
            <a:r>
              <a:rPr lang="en-US" dirty="0"/>
              <a:t>3. Participants rate “</a:t>
            </a:r>
            <a:r>
              <a:rPr lang="en-US" i="1" dirty="0"/>
              <a:t>intuitiveness”</a:t>
            </a:r>
            <a:r>
              <a:rPr lang="en-US" dirty="0"/>
              <a:t> of each option</a:t>
            </a:r>
          </a:p>
          <a:p>
            <a:r>
              <a:rPr lang="en-US" dirty="0"/>
              <a:t>4. Researcher interprets numeric ratings</a:t>
            </a:r>
          </a:p>
          <a:p>
            <a:pPr marL="0" indent="0">
              <a:buNone/>
            </a:pPr>
            <a:endParaRPr lang="en-US" dirty="0"/>
          </a:p>
        </p:txBody>
      </p:sp>
      <p:sp>
        <p:nvSpPr>
          <p:cNvPr id="4" name="Slide Number Placeholder 3">
            <a:extLst>
              <a:ext uri="{FF2B5EF4-FFF2-40B4-BE49-F238E27FC236}">
                <a16:creationId xmlns:a16="http://schemas.microsoft.com/office/drawing/2014/main" id="{416A9FA4-0221-BDBB-85C0-E07257254677}"/>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3439101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a:t>
            </a:r>
          </a:p>
          <a:p>
            <a:r>
              <a:rPr lang="en-US" b="1" dirty="0"/>
              <a:t>Example</a:t>
            </a:r>
            <a:r>
              <a:rPr lang="en-US" dirty="0"/>
              <a:t> = </a:t>
            </a:r>
            <a:r>
              <a:rPr lang="en-US" b="1" dirty="0"/>
              <a:t>“assign x to be 1024”</a:t>
            </a:r>
            <a:endParaRPr lang="en-US" dirty="0"/>
          </a:p>
        </p:txBody>
      </p:sp>
      <p:sp>
        <p:nvSpPr>
          <p:cNvPr id="4" name="Slide Number Placeholder 3">
            <a:extLst>
              <a:ext uri="{FF2B5EF4-FFF2-40B4-BE49-F238E27FC236}">
                <a16:creationId xmlns:a16="http://schemas.microsoft.com/office/drawing/2014/main" id="{FACDB363-D756-3ECC-D78B-53536556E4D3}"/>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329648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A350D-C047-FFF6-6A78-208976B0D308}"/>
              </a:ext>
            </a:extLst>
          </p:cNvPr>
          <p:cNvSpPr>
            <a:spLocks noGrp="1"/>
          </p:cNvSpPr>
          <p:nvPr>
            <p:ph type="title"/>
          </p:nvPr>
        </p:nvSpPr>
        <p:spPr/>
        <p:txBody>
          <a:bodyPr/>
          <a:lstStyle/>
          <a:p>
            <a:r>
              <a:rPr lang="en-US" dirty="0"/>
              <a:t>Example Concept: Assignment</a:t>
            </a:r>
          </a:p>
        </p:txBody>
      </p:sp>
      <p:sp>
        <p:nvSpPr>
          <p:cNvPr id="3" name="Content Placeholder 2">
            <a:extLst>
              <a:ext uri="{FF2B5EF4-FFF2-40B4-BE49-F238E27FC236}">
                <a16:creationId xmlns:a16="http://schemas.microsoft.com/office/drawing/2014/main" id="{FAC48EE0-AEE4-D1C0-04C1-930492AE634C}"/>
              </a:ext>
            </a:extLst>
          </p:cNvPr>
          <p:cNvSpPr>
            <a:spLocks noGrp="1"/>
          </p:cNvSpPr>
          <p:nvPr>
            <p:ph idx="1"/>
          </p:nvPr>
        </p:nvSpPr>
        <p:spPr/>
        <p:txBody>
          <a:bodyPr>
            <a:normAutofit lnSpcReduction="10000"/>
          </a:bodyPr>
          <a:lstStyle/>
          <a:p>
            <a:r>
              <a:rPr lang="en-US" b="1" dirty="0"/>
              <a:t>Concept:</a:t>
            </a:r>
            <a:r>
              <a:rPr lang="en-US" dirty="0"/>
              <a:t> “Assigning a value to a computer’s memory”</a:t>
            </a:r>
          </a:p>
          <a:p>
            <a:r>
              <a:rPr lang="en-US" b="1" dirty="0"/>
              <a:t>Description:</a:t>
            </a:r>
            <a:r>
              <a:rPr lang="en-US" dirty="0"/>
              <a:t> “Suppose you wanted to write a mathematical expression that represented taking a number, perhaps the number 1024, and putting it into a location in a computer’s memory represented by a variable named x ”</a:t>
            </a:r>
          </a:p>
          <a:p>
            <a:r>
              <a:rPr lang="en-US" b="1" dirty="0"/>
              <a:t>New and Old Programmers Agreed: </a:t>
            </a:r>
            <a:endParaRPr lang="en-US" dirty="0"/>
          </a:p>
          <a:p>
            <a:pPr lvl="1"/>
            <a:r>
              <a:rPr lang="en-US" b="1" dirty="0"/>
              <a:t>Best: </a:t>
            </a:r>
            <a:r>
              <a:rPr lang="en-US" dirty="0"/>
              <a:t>x = 1024</a:t>
            </a:r>
          </a:p>
          <a:p>
            <a:pPr lvl="1"/>
            <a:r>
              <a:rPr lang="en-US" b="1" dirty="0"/>
              <a:t>Worst: </a:t>
            </a:r>
            <a:r>
              <a:rPr lang="en-US" dirty="0"/>
              <a:t>x += 1024</a:t>
            </a:r>
            <a:endParaRPr lang="en-US" b="1" dirty="0"/>
          </a:p>
          <a:p>
            <a:r>
              <a:rPr lang="en-US" dirty="0"/>
              <a:t>Other concepts, e.g., arrays, showed disagreement</a:t>
            </a:r>
          </a:p>
        </p:txBody>
      </p:sp>
      <p:sp>
        <p:nvSpPr>
          <p:cNvPr id="4" name="Slide Number Placeholder 3">
            <a:extLst>
              <a:ext uri="{FF2B5EF4-FFF2-40B4-BE49-F238E27FC236}">
                <a16:creationId xmlns:a16="http://schemas.microsoft.com/office/drawing/2014/main" id="{2C79B1EA-A240-4EB2-AFC0-FA6962AC6C0A}"/>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3110966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7959-EC50-2E89-74D4-EE5C2670C7F8}"/>
              </a:ext>
            </a:extLst>
          </p:cNvPr>
          <p:cNvSpPr>
            <a:spLocks noGrp="1"/>
          </p:cNvSpPr>
          <p:nvPr>
            <p:ph type="title"/>
          </p:nvPr>
        </p:nvSpPr>
        <p:spPr/>
        <p:txBody>
          <a:bodyPr/>
          <a:lstStyle/>
          <a:p>
            <a:r>
              <a:rPr lang="en-US" dirty="0"/>
              <a:t>Study 2: Code Snippets</a:t>
            </a:r>
          </a:p>
        </p:txBody>
      </p:sp>
      <p:sp>
        <p:nvSpPr>
          <p:cNvPr id="3" name="Content Placeholder 2">
            <a:extLst>
              <a:ext uri="{FF2B5EF4-FFF2-40B4-BE49-F238E27FC236}">
                <a16:creationId xmlns:a16="http://schemas.microsoft.com/office/drawing/2014/main" id="{6F239A4E-07C4-DAF3-2EDE-F049396CE24C}"/>
              </a:ext>
            </a:extLst>
          </p:cNvPr>
          <p:cNvSpPr>
            <a:spLocks noGrp="1"/>
          </p:cNvSpPr>
          <p:nvPr>
            <p:ph idx="1"/>
          </p:nvPr>
        </p:nvSpPr>
        <p:spPr>
          <a:xfrm>
            <a:off x="1097280" y="1845735"/>
            <a:ext cx="10058400" cy="1989548"/>
          </a:xfrm>
        </p:spPr>
        <p:txBody>
          <a:bodyPr>
            <a:normAutofit fontScale="85000" lnSpcReduction="20000"/>
          </a:bodyPr>
          <a:lstStyle/>
          <a:p>
            <a:r>
              <a:rPr lang="en-US" dirty="0"/>
              <a:t>We apply the same basic methodology, but for longer concepts</a:t>
            </a:r>
            <a:br>
              <a:rPr lang="en-US" dirty="0"/>
            </a:br>
            <a:r>
              <a:rPr lang="en-US" dirty="0"/>
              <a:t>Uses code from real and new PLs</a:t>
            </a:r>
          </a:p>
          <a:p>
            <a:r>
              <a:rPr lang="en-US" b="1" dirty="0"/>
              <a:t>Example Concept: </a:t>
            </a:r>
            <a:r>
              <a:rPr lang="en-US" dirty="0"/>
              <a:t>Loops</a:t>
            </a:r>
            <a:br>
              <a:rPr lang="en-US" dirty="0"/>
            </a:br>
            <a:r>
              <a:rPr lang="en-US" b="1" dirty="0"/>
              <a:t>Description:</a:t>
            </a:r>
            <a:r>
              <a:rPr lang="en-US" dirty="0"/>
              <a:t> The code in the square boxes is supposed to make any code that may be in the black field execute 10 times. In order for the code in the black field to work, a variable named </a:t>
            </a:r>
            <a:r>
              <a:rPr lang="en-US" dirty="0" err="1"/>
              <a:t>i</a:t>
            </a:r>
            <a:r>
              <a:rPr lang="en-US" dirty="0"/>
              <a:t> tracks how often the code has been executed.</a:t>
            </a:r>
          </a:p>
        </p:txBody>
      </p:sp>
      <p:grpSp>
        <p:nvGrpSpPr>
          <p:cNvPr id="16" name="Group 15">
            <a:extLst>
              <a:ext uri="{FF2B5EF4-FFF2-40B4-BE49-F238E27FC236}">
                <a16:creationId xmlns:a16="http://schemas.microsoft.com/office/drawing/2014/main" id="{1ABE6E5E-35DC-97E6-771C-67B84E25F203}"/>
              </a:ext>
            </a:extLst>
          </p:cNvPr>
          <p:cNvGrpSpPr/>
          <p:nvPr/>
        </p:nvGrpSpPr>
        <p:grpSpPr>
          <a:xfrm>
            <a:off x="708664" y="4287139"/>
            <a:ext cx="2399097" cy="1477328"/>
            <a:chOff x="1183907" y="3997510"/>
            <a:chExt cx="2399097" cy="1477328"/>
          </a:xfrm>
        </p:grpSpPr>
        <p:sp>
          <p:nvSpPr>
            <p:cNvPr id="5" name="TextBox 4">
              <a:extLst>
                <a:ext uri="{FF2B5EF4-FFF2-40B4-BE49-F238E27FC236}">
                  <a16:creationId xmlns:a16="http://schemas.microsoft.com/office/drawing/2014/main" id="{765C9BB6-CB7F-050D-3CCA-D47A206A7618}"/>
                </a:ext>
              </a:extLst>
            </p:cNvPr>
            <p:cNvSpPr txBox="1"/>
            <p:nvPr/>
          </p:nvSpPr>
          <p:spPr>
            <a:xfrm>
              <a:off x="1183907" y="3997510"/>
              <a:ext cx="2399097" cy="1477328"/>
            </a:xfrm>
            <a:prstGeom prst="rect">
              <a:avLst/>
            </a:prstGeom>
            <a:noFill/>
          </p:spPr>
          <p:txBody>
            <a:bodyPr wrap="square">
              <a:spAutoFit/>
            </a:bodyPr>
            <a:lstStyle/>
            <a:p>
              <a:r>
                <a:rPr lang="da-DK" b="0" i="0" dirty="0">
                  <a:solidFill>
                    <a:srgbClr val="000000"/>
                  </a:solidFill>
                  <a:effectLst/>
                  <a:latin typeface="Courier New" panose="02070309020205020404" pitchFamily="49" charset="0"/>
                </a:rPr>
                <a:t>integer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repeat 10 times </a:t>
              </a:r>
            </a:p>
            <a:p>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  i = i + 1</a:t>
              </a:r>
              <a:br>
                <a:rPr lang="da-DK" b="0" i="0" dirty="0">
                  <a:solidFill>
                    <a:srgbClr val="000000"/>
                  </a:solidFill>
                  <a:effectLst/>
                  <a:latin typeface="Courier New" panose="02070309020205020404" pitchFamily="49" charset="0"/>
                </a:rPr>
              </a:br>
              <a:r>
                <a:rPr lang="da-DK" b="0" i="0" dirty="0">
                  <a:solidFill>
                    <a:srgbClr val="000000"/>
                  </a:solidFill>
                  <a:effectLst/>
                  <a:latin typeface="Courier New" panose="02070309020205020404" pitchFamily="49" charset="0"/>
                </a:rPr>
                <a:t>end</a:t>
              </a:r>
              <a:endParaRPr lang="en-US" dirty="0"/>
            </a:p>
          </p:txBody>
        </p:sp>
        <p:sp>
          <p:nvSpPr>
            <p:cNvPr id="12" name="Rectangle 11">
              <a:extLst>
                <a:ext uri="{FF2B5EF4-FFF2-40B4-BE49-F238E27FC236}">
                  <a16:creationId xmlns:a16="http://schemas.microsoft.com/office/drawing/2014/main" id="{BC6344E9-58BA-15E6-C195-A4D14D3429C6}"/>
                </a:ext>
              </a:extLst>
            </p:cNvPr>
            <p:cNvSpPr/>
            <p:nvPr/>
          </p:nvSpPr>
          <p:spPr>
            <a:xfrm>
              <a:off x="1578544" y="4667719"/>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345933CD-BBCB-334E-1ED8-868CA6B40B4A}"/>
              </a:ext>
            </a:extLst>
          </p:cNvPr>
          <p:cNvGrpSpPr/>
          <p:nvPr/>
        </p:nvGrpSpPr>
        <p:grpSpPr>
          <a:xfrm>
            <a:off x="3583003" y="4285189"/>
            <a:ext cx="2240280" cy="1477328"/>
            <a:chOff x="3438624" y="3708750"/>
            <a:chExt cx="2240280" cy="1477328"/>
          </a:xfrm>
        </p:grpSpPr>
        <p:sp>
          <p:nvSpPr>
            <p:cNvPr id="7" name="TextBox 6">
              <a:extLst>
                <a:ext uri="{FF2B5EF4-FFF2-40B4-BE49-F238E27FC236}">
                  <a16:creationId xmlns:a16="http://schemas.microsoft.com/office/drawing/2014/main" id="{E274C5E8-3E8B-77BE-F459-B0855D4B6F0A}"/>
                </a:ext>
              </a:extLst>
            </p:cNvPr>
            <p:cNvSpPr txBox="1"/>
            <p:nvPr/>
          </p:nvSpPr>
          <p:spPr>
            <a:xfrm>
              <a:off x="3438624" y="3708750"/>
              <a:ext cx="2240280" cy="1477328"/>
            </a:xfrm>
            <a:prstGeom prst="rect">
              <a:avLst/>
            </a:prstGeom>
            <a:noFill/>
          </p:spPr>
          <p:txBody>
            <a:bodyPr wrap="square">
              <a:spAutoFit/>
            </a:bodyPr>
            <a:lstStyle/>
            <a:p>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while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&lt;=10 do</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+ 1</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end</a:t>
              </a:r>
              <a:endParaRPr lang="en-US" dirty="0"/>
            </a:p>
          </p:txBody>
        </p:sp>
        <p:sp>
          <p:nvSpPr>
            <p:cNvPr id="13" name="Rectangle 12">
              <a:extLst>
                <a:ext uri="{FF2B5EF4-FFF2-40B4-BE49-F238E27FC236}">
                  <a16:creationId xmlns:a16="http://schemas.microsoft.com/office/drawing/2014/main" id="{AEA8895B-6602-C7A1-FDD1-AB22CC45F4F1}"/>
                </a:ext>
              </a:extLst>
            </p:cNvPr>
            <p:cNvSpPr/>
            <p:nvPr/>
          </p:nvSpPr>
          <p:spPr>
            <a:xfrm>
              <a:off x="3940946" y="437896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1590D12-18BD-4747-3DFF-784414561A90}"/>
              </a:ext>
            </a:extLst>
          </p:cNvPr>
          <p:cNvGrpSpPr/>
          <p:nvPr/>
        </p:nvGrpSpPr>
        <p:grpSpPr>
          <a:xfrm>
            <a:off x="6537968" y="4285189"/>
            <a:ext cx="2240280" cy="1477328"/>
            <a:chOff x="6282892" y="3708751"/>
            <a:chExt cx="2240280" cy="1477328"/>
          </a:xfrm>
        </p:grpSpPr>
        <p:sp>
          <p:nvSpPr>
            <p:cNvPr id="9" name="TextBox 8">
              <a:extLst>
                <a:ext uri="{FF2B5EF4-FFF2-40B4-BE49-F238E27FC236}">
                  <a16:creationId xmlns:a16="http://schemas.microsoft.com/office/drawing/2014/main" id="{0F88113B-B775-7B67-5CC3-4FDBBB44E3E5}"/>
                </a:ext>
              </a:extLst>
            </p:cNvPr>
            <p:cNvSpPr txBox="1"/>
            <p:nvPr/>
          </p:nvSpPr>
          <p:spPr>
            <a:xfrm>
              <a:off x="6282892" y="3708751"/>
              <a:ext cx="2240280" cy="147732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var a[10]int</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for i:=range a</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p>
            <a:p>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14" name="Rectangle 13">
              <a:extLst>
                <a:ext uri="{FF2B5EF4-FFF2-40B4-BE49-F238E27FC236}">
                  <a16:creationId xmlns:a16="http://schemas.microsoft.com/office/drawing/2014/main" id="{8CAC4E64-3419-3964-D150-D7719142DE79}"/>
                </a:ext>
              </a:extLst>
            </p:cNvPr>
            <p:cNvSpPr/>
            <p:nvPr/>
          </p:nvSpPr>
          <p:spPr>
            <a:xfrm>
              <a:off x="6553602" y="4599264"/>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59E677D-DA48-87EC-30B8-D8323B6C5035}"/>
              </a:ext>
            </a:extLst>
          </p:cNvPr>
          <p:cNvGrpSpPr/>
          <p:nvPr/>
        </p:nvGrpSpPr>
        <p:grpSpPr>
          <a:xfrm>
            <a:off x="9606416" y="4285189"/>
            <a:ext cx="2585584" cy="2031325"/>
            <a:chOff x="9253490" y="3850919"/>
            <a:chExt cx="2585584" cy="2031325"/>
          </a:xfrm>
        </p:grpSpPr>
        <p:sp>
          <p:nvSpPr>
            <p:cNvPr id="11" name="TextBox 10">
              <a:extLst>
                <a:ext uri="{FF2B5EF4-FFF2-40B4-BE49-F238E27FC236}">
                  <a16:creationId xmlns:a16="http://schemas.microsoft.com/office/drawing/2014/main" id="{891A8D8A-6BFF-5CFE-4BFC-80EBED05A257}"/>
                </a:ext>
              </a:extLst>
            </p:cNvPr>
            <p:cNvSpPr txBox="1"/>
            <p:nvPr/>
          </p:nvSpPr>
          <p:spPr>
            <a:xfrm>
              <a:off x="9253490" y="3850919"/>
              <a:ext cx="2585584" cy="2031325"/>
            </a:xfrm>
            <a:prstGeom prst="rect">
              <a:avLst/>
            </a:prstGeom>
            <a:noFill/>
          </p:spPr>
          <p:txBody>
            <a:bodyPr wrap="square">
              <a:spAutoFit/>
            </a:bodyPr>
            <a:lstStyle/>
            <a:p>
              <a:r>
                <a:rPr lang="nn-NO" b="0" i="0" dirty="0">
                  <a:solidFill>
                    <a:srgbClr val="000000"/>
                  </a:solidFill>
                  <a:effectLst/>
                  <a:latin typeface="Courier New" panose="02070309020205020404" pitchFamily="49" charset="0"/>
                </a:rPr>
                <a:t>| i |</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10 timesRepeat:</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p>
            <a:p>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  i := i + 1.</a:t>
              </a:r>
              <a:br>
                <a:rPr lang="nn-NO" b="0" i="0" dirty="0">
                  <a:solidFill>
                    <a:srgbClr val="000000"/>
                  </a:solidFill>
                  <a:effectLst/>
                  <a:latin typeface="Courier New" panose="02070309020205020404" pitchFamily="49" charset="0"/>
                </a:rPr>
              </a:br>
              <a:r>
                <a:rPr lang="nn-NO" b="0" i="0" dirty="0">
                  <a:solidFill>
                    <a:srgbClr val="000000"/>
                  </a:solidFill>
                  <a:effectLst/>
                  <a:latin typeface="Courier New" panose="02070309020205020404" pitchFamily="49" charset="0"/>
                </a:rPr>
                <a:t>].</a:t>
              </a:r>
              <a:endParaRPr lang="en-US" dirty="0"/>
            </a:p>
          </p:txBody>
        </p:sp>
        <p:sp>
          <p:nvSpPr>
            <p:cNvPr id="15" name="Rectangle 14">
              <a:extLst>
                <a:ext uri="{FF2B5EF4-FFF2-40B4-BE49-F238E27FC236}">
                  <a16:creationId xmlns:a16="http://schemas.microsoft.com/office/drawing/2014/main" id="{08E67940-1F17-20FD-B031-1D10257B1D0E}"/>
                </a:ext>
              </a:extLst>
            </p:cNvPr>
            <p:cNvSpPr/>
            <p:nvPr/>
          </p:nvSpPr>
          <p:spPr>
            <a:xfrm>
              <a:off x="9657148" y="5049170"/>
              <a:ext cx="904774" cy="1369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AD346E72-B1C6-D15A-1A45-22859C21CA31}"/>
              </a:ext>
            </a:extLst>
          </p:cNvPr>
          <p:cNvSpPr txBox="1"/>
          <p:nvPr/>
        </p:nvSpPr>
        <p:spPr>
          <a:xfrm>
            <a:off x="1489508" y="3616929"/>
            <a:ext cx="418704" cy="646331"/>
          </a:xfrm>
          <a:prstGeom prst="rect">
            <a:avLst/>
          </a:prstGeom>
          <a:noFill/>
        </p:spPr>
        <p:txBody>
          <a:bodyPr wrap="none" rtlCol="0">
            <a:spAutoFit/>
          </a:bodyPr>
          <a:lstStyle/>
          <a:p>
            <a:r>
              <a:rPr lang="en-US" sz="3600" dirty="0"/>
              <a:t>1</a:t>
            </a:r>
          </a:p>
        </p:txBody>
      </p:sp>
      <p:sp>
        <p:nvSpPr>
          <p:cNvPr id="21" name="TextBox 20">
            <a:extLst>
              <a:ext uri="{FF2B5EF4-FFF2-40B4-BE49-F238E27FC236}">
                <a16:creationId xmlns:a16="http://schemas.microsoft.com/office/drawing/2014/main" id="{7BA59B2C-2E6A-9399-CD1C-C70E6DAD1722}"/>
              </a:ext>
            </a:extLst>
          </p:cNvPr>
          <p:cNvSpPr txBox="1"/>
          <p:nvPr/>
        </p:nvSpPr>
        <p:spPr>
          <a:xfrm>
            <a:off x="4284439" y="3614980"/>
            <a:ext cx="418704" cy="646331"/>
          </a:xfrm>
          <a:prstGeom prst="rect">
            <a:avLst/>
          </a:prstGeom>
          <a:noFill/>
        </p:spPr>
        <p:txBody>
          <a:bodyPr wrap="none" rtlCol="0">
            <a:spAutoFit/>
          </a:bodyPr>
          <a:lstStyle/>
          <a:p>
            <a:r>
              <a:rPr lang="en-US" sz="3600" dirty="0"/>
              <a:t>2</a:t>
            </a:r>
          </a:p>
        </p:txBody>
      </p:sp>
      <p:sp>
        <p:nvSpPr>
          <p:cNvPr id="22" name="TextBox 21">
            <a:extLst>
              <a:ext uri="{FF2B5EF4-FFF2-40B4-BE49-F238E27FC236}">
                <a16:creationId xmlns:a16="http://schemas.microsoft.com/office/drawing/2014/main" id="{AB8AD270-5675-5799-8ABF-50372B77C59C}"/>
              </a:ext>
            </a:extLst>
          </p:cNvPr>
          <p:cNvSpPr txBox="1"/>
          <p:nvPr/>
        </p:nvSpPr>
        <p:spPr>
          <a:xfrm>
            <a:off x="7239404" y="3616197"/>
            <a:ext cx="418704" cy="646331"/>
          </a:xfrm>
          <a:prstGeom prst="rect">
            <a:avLst/>
          </a:prstGeom>
          <a:noFill/>
        </p:spPr>
        <p:txBody>
          <a:bodyPr wrap="none" rtlCol="0">
            <a:spAutoFit/>
          </a:bodyPr>
          <a:lstStyle/>
          <a:p>
            <a:r>
              <a:rPr lang="en-US" sz="3600" dirty="0"/>
              <a:t>3</a:t>
            </a:r>
          </a:p>
        </p:txBody>
      </p:sp>
      <p:sp>
        <p:nvSpPr>
          <p:cNvPr id="23" name="TextBox 22">
            <a:extLst>
              <a:ext uri="{FF2B5EF4-FFF2-40B4-BE49-F238E27FC236}">
                <a16:creationId xmlns:a16="http://schemas.microsoft.com/office/drawing/2014/main" id="{AD09B950-08E0-AF36-6614-2BE60898A976}"/>
              </a:ext>
            </a:extLst>
          </p:cNvPr>
          <p:cNvSpPr txBox="1"/>
          <p:nvPr/>
        </p:nvSpPr>
        <p:spPr>
          <a:xfrm>
            <a:off x="10574152" y="3645069"/>
            <a:ext cx="418704" cy="646331"/>
          </a:xfrm>
          <a:prstGeom prst="rect">
            <a:avLst/>
          </a:prstGeom>
          <a:noFill/>
        </p:spPr>
        <p:txBody>
          <a:bodyPr wrap="none" rtlCol="0">
            <a:spAutoFit/>
          </a:bodyPr>
          <a:lstStyle/>
          <a:p>
            <a:r>
              <a:rPr lang="en-US" sz="3600" dirty="0"/>
              <a:t>4</a:t>
            </a:r>
          </a:p>
        </p:txBody>
      </p:sp>
      <p:sp>
        <p:nvSpPr>
          <p:cNvPr id="4" name="Slide Number Placeholder 3">
            <a:extLst>
              <a:ext uri="{FF2B5EF4-FFF2-40B4-BE49-F238E27FC236}">
                <a16:creationId xmlns:a16="http://schemas.microsoft.com/office/drawing/2014/main" id="{13C3C4D3-AB80-6C6B-54C1-0F75CB75DAC5}"/>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3196073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780C-6001-00BE-0C38-A4AF76F1953F}"/>
              </a:ext>
            </a:extLst>
          </p:cNvPr>
          <p:cNvSpPr>
            <a:spLocks noGrp="1"/>
          </p:cNvSpPr>
          <p:nvPr>
            <p:ph type="title"/>
          </p:nvPr>
        </p:nvSpPr>
        <p:spPr/>
        <p:txBody>
          <a:bodyPr/>
          <a:lstStyle/>
          <a:p>
            <a:r>
              <a:rPr lang="en-US" dirty="0"/>
              <a:t>Findings: Trends in Intuition</a:t>
            </a:r>
          </a:p>
        </p:txBody>
      </p:sp>
      <p:sp>
        <p:nvSpPr>
          <p:cNvPr id="3" name="Content Placeholder 2">
            <a:extLst>
              <a:ext uri="{FF2B5EF4-FFF2-40B4-BE49-F238E27FC236}">
                <a16:creationId xmlns:a16="http://schemas.microsoft.com/office/drawing/2014/main" id="{302A9E7A-9ACF-AA04-44B8-84290CF99790}"/>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Familiar keywords tend to be rated as more intuitive</a:t>
            </a:r>
          </a:p>
          <a:p>
            <a:pPr marL="514350" indent="-514350">
              <a:buFont typeface="+mj-lt"/>
              <a:buAutoNum type="arabicPeriod"/>
            </a:pPr>
            <a:r>
              <a:rPr lang="en-US" dirty="0"/>
              <a:t>If a keyword is commonly-used in English and has a well-known English meaning, it tends to be rated as more intuitive (examples: repeat, undefined)</a:t>
            </a:r>
          </a:p>
          <a:p>
            <a:pPr marL="514350" indent="-514350">
              <a:buFont typeface="+mj-lt"/>
              <a:buAutoNum type="arabicPeriod"/>
            </a:pPr>
            <a:r>
              <a:rPr lang="en-US" dirty="0"/>
              <a:t>If the meaning of a keyword depends on a metaphor, it tends to be rated as less intuitive (examples: throw, catch)</a:t>
            </a:r>
          </a:p>
          <a:p>
            <a:pPr marL="514350" indent="-514350">
              <a:buFont typeface="+mj-lt"/>
              <a:buAutoNum type="arabicPeriod"/>
            </a:pPr>
            <a:r>
              <a:rPr lang="en-US" dirty="0"/>
              <a:t>If a symbol has a meaning in English, yet that meaning conflicts with its meaning in programming, then it tends to be rated as less intuitive (example: the dot operator vs. the period in written English).</a:t>
            </a:r>
          </a:p>
          <a:p>
            <a:pPr marL="0" indent="0">
              <a:buNone/>
            </a:pPr>
            <a:r>
              <a:rPr lang="en-US" b="1" dirty="0"/>
              <a:t>Common Sense?: </a:t>
            </a:r>
            <a:r>
              <a:rPr lang="en-US" dirty="0"/>
              <a:t>Uncommon</a:t>
            </a:r>
            <a:endParaRPr lang="en-US" b="1" dirty="0"/>
          </a:p>
        </p:txBody>
      </p:sp>
      <p:sp>
        <p:nvSpPr>
          <p:cNvPr id="4" name="Slide Number Placeholder 3">
            <a:extLst>
              <a:ext uri="{FF2B5EF4-FFF2-40B4-BE49-F238E27FC236}">
                <a16:creationId xmlns:a16="http://schemas.microsoft.com/office/drawing/2014/main" id="{53E9F666-1406-DD03-4472-4DF0AF05A23E}"/>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425326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C14B-FCE5-91D9-FDEE-D139A511F532}"/>
              </a:ext>
            </a:extLst>
          </p:cNvPr>
          <p:cNvSpPr>
            <a:spLocks noGrp="1"/>
          </p:cNvSpPr>
          <p:nvPr>
            <p:ph type="title"/>
          </p:nvPr>
        </p:nvSpPr>
        <p:spPr/>
        <p:txBody>
          <a:bodyPr/>
          <a:lstStyle/>
          <a:p>
            <a:r>
              <a:rPr lang="en-US" dirty="0"/>
              <a:t>3</a:t>
            </a:r>
            <a:r>
              <a:rPr lang="en-US" baseline="30000" dirty="0"/>
              <a:t>rd</a:t>
            </a:r>
            <a:r>
              <a:rPr lang="en-US" dirty="0"/>
              <a:t> + 4</a:t>
            </a:r>
            <a:r>
              <a:rPr lang="en-US" baseline="30000" dirty="0"/>
              <a:t>th</a:t>
            </a:r>
            <a:r>
              <a:rPr lang="en-US" dirty="0"/>
              <a:t> Studies</a:t>
            </a:r>
          </a:p>
        </p:txBody>
      </p:sp>
      <p:sp>
        <p:nvSpPr>
          <p:cNvPr id="3" name="Content Placeholder 2">
            <a:extLst>
              <a:ext uri="{FF2B5EF4-FFF2-40B4-BE49-F238E27FC236}">
                <a16:creationId xmlns:a16="http://schemas.microsoft.com/office/drawing/2014/main" id="{5D4A966A-7F9F-FC40-FDA1-CF842B4CC69C}"/>
              </a:ext>
            </a:extLst>
          </p:cNvPr>
          <p:cNvSpPr>
            <a:spLocks noGrp="1"/>
          </p:cNvSpPr>
          <p:nvPr>
            <p:ph idx="1"/>
          </p:nvPr>
        </p:nvSpPr>
        <p:spPr/>
        <p:txBody>
          <a:bodyPr/>
          <a:lstStyle/>
          <a:p>
            <a:r>
              <a:rPr lang="en-US" dirty="0"/>
              <a:t>Goal: Measure effectiveness of PLs for correctly implementing tasks</a:t>
            </a:r>
          </a:p>
          <a:p>
            <a:r>
              <a:rPr lang="en-US" dirty="0"/>
              <a:t>Give participants a randomly-chosen language</a:t>
            </a:r>
          </a:p>
          <a:p>
            <a:pPr lvl="1"/>
            <a:r>
              <a:rPr lang="en-US" dirty="0"/>
              <a:t>Do not tell them which language it is, but give them example code</a:t>
            </a:r>
          </a:p>
          <a:p>
            <a:pPr lvl="1"/>
            <a:r>
              <a:rPr lang="en-US" dirty="0"/>
              <a:t>Example code has all the features they need</a:t>
            </a:r>
          </a:p>
          <a:p>
            <a:r>
              <a:rPr lang="en-US" dirty="0"/>
              <a:t>Give them 6 coding tasks of 6-10 minutes each</a:t>
            </a:r>
          </a:p>
          <a:p>
            <a:r>
              <a:rPr lang="en-US" dirty="0"/>
              <a:t>Grade tasks according to rubric</a:t>
            </a:r>
          </a:p>
          <a:p>
            <a:r>
              <a:rPr lang="en-US" dirty="0"/>
              <a:t>Rate languages based on average grades</a:t>
            </a:r>
          </a:p>
        </p:txBody>
      </p:sp>
      <p:sp>
        <p:nvSpPr>
          <p:cNvPr id="4" name="Slide Number Placeholder 3">
            <a:extLst>
              <a:ext uri="{FF2B5EF4-FFF2-40B4-BE49-F238E27FC236}">
                <a16:creationId xmlns:a16="http://schemas.microsoft.com/office/drawing/2014/main" id="{D74FCC31-1137-49DE-68C7-E75CB04C51FC}"/>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941818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BE55-6F63-E670-D008-A1F951E7BB80}"/>
              </a:ext>
            </a:extLst>
          </p:cNvPr>
          <p:cNvSpPr>
            <a:spLocks noGrp="1"/>
          </p:cNvSpPr>
          <p:nvPr>
            <p:ph type="title"/>
          </p:nvPr>
        </p:nvSpPr>
        <p:spPr/>
        <p:txBody>
          <a:bodyPr/>
          <a:lstStyle/>
          <a:p>
            <a:r>
              <a:rPr lang="en-US" dirty="0"/>
              <a:t>Example Task</a:t>
            </a:r>
          </a:p>
        </p:txBody>
      </p:sp>
      <p:sp>
        <p:nvSpPr>
          <p:cNvPr id="3" name="Content Placeholder 2">
            <a:extLst>
              <a:ext uri="{FF2B5EF4-FFF2-40B4-BE49-F238E27FC236}">
                <a16:creationId xmlns:a16="http://schemas.microsoft.com/office/drawing/2014/main" id="{4CAADB72-1DC1-7568-E095-8B40D30B2225}"/>
              </a:ext>
            </a:extLst>
          </p:cNvPr>
          <p:cNvSpPr>
            <a:spLocks noGrp="1"/>
          </p:cNvSpPr>
          <p:nvPr>
            <p:ph idx="1"/>
          </p:nvPr>
        </p:nvSpPr>
        <p:spPr/>
        <p:txBody>
          <a:bodyPr/>
          <a:lstStyle/>
          <a:p>
            <a:r>
              <a:rPr lang="en-US" dirty="0"/>
              <a:t>“Using the code sample given to you, try to 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 Write your code in the text editor open on the PC in front of you.”</a:t>
            </a:r>
          </a:p>
          <a:p>
            <a:r>
              <a:rPr lang="en-US" b="1" dirty="0"/>
              <a:t>Discuss:</a:t>
            </a:r>
            <a:r>
              <a:rPr lang="en-US" dirty="0"/>
              <a:t> What are the limitations of studying this task?</a:t>
            </a:r>
            <a:endParaRPr lang="en-US" b="1" dirty="0"/>
          </a:p>
        </p:txBody>
      </p:sp>
      <p:sp>
        <p:nvSpPr>
          <p:cNvPr id="4" name="Slide Number Placeholder 3">
            <a:extLst>
              <a:ext uri="{FF2B5EF4-FFF2-40B4-BE49-F238E27FC236}">
                <a16:creationId xmlns:a16="http://schemas.microsoft.com/office/drawing/2014/main" id="{CAFC70B1-C2B0-BAF4-C901-85D94BD557E4}"/>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59295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9B75-E6E3-4F98-41E4-92D154381635}"/>
              </a:ext>
            </a:extLst>
          </p:cNvPr>
          <p:cNvSpPr>
            <a:spLocks noGrp="1"/>
          </p:cNvSpPr>
          <p:nvPr>
            <p:ph type="title"/>
          </p:nvPr>
        </p:nvSpPr>
        <p:spPr/>
        <p:txBody>
          <a:bodyPr/>
          <a:lstStyle/>
          <a:p>
            <a:r>
              <a:rPr lang="en-US" dirty="0"/>
              <a:t>How to be Excited About Surveys</a:t>
            </a:r>
          </a:p>
        </p:txBody>
      </p:sp>
      <p:sp>
        <p:nvSpPr>
          <p:cNvPr id="3" name="Content Placeholder 2">
            <a:extLst>
              <a:ext uri="{FF2B5EF4-FFF2-40B4-BE49-F238E27FC236}">
                <a16:creationId xmlns:a16="http://schemas.microsoft.com/office/drawing/2014/main" id="{643D08E7-FF46-6796-236E-E8A758285A59}"/>
              </a:ext>
            </a:extLst>
          </p:cNvPr>
          <p:cNvSpPr>
            <a:spLocks noGrp="1"/>
          </p:cNvSpPr>
          <p:nvPr>
            <p:ph idx="1"/>
          </p:nvPr>
        </p:nvSpPr>
        <p:spPr>
          <a:xfrm>
            <a:off x="1097280" y="1845734"/>
            <a:ext cx="10058400" cy="2735891"/>
          </a:xfrm>
        </p:spPr>
        <p:txBody>
          <a:bodyPr/>
          <a:lstStyle/>
          <a:p>
            <a:r>
              <a:rPr lang="en-US" dirty="0"/>
              <a:t>Social Science seeks rigorous understanding of humans</a:t>
            </a:r>
          </a:p>
          <a:p>
            <a:r>
              <a:rPr lang="en-US" b="1" dirty="0"/>
              <a:t>Measuring humans</a:t>
            </a:r>
            <a:r>
              <a:rPr lang="en-US" dirty="0"/>
              <a:t> is a foundational tool for gaining understanding</a:t>
            </a:r>
          </a:p>
          <a:p>
            <a:pPr lvl="1"/>
            <a:r>
              <a:rPr lang="en-US" b="1" dirty="0"/>
              <a:t>Observing</a:t>
            </a:r>
            <a:r>
              <a:rPr lang="en-US" dirty="0"/>
              <a:t> behavior: high time cost, but high flexibility</a:t>
            </a:r>
          </a:p>
          <a:p>
            <a:pPr lvl="1"/>
            <a:r>
              <a:rPr lang="en-US" b="1" dirty="0"/>
              <a:t>Interviews</a:t>
            </a:r>
            <a:r>
              <a:rPr lang="en-US" dirty="0"/>
              <a:t>:  medium time cost, medium flexibility</a:t>
            </a:r>
          </a:p>
          <a:p>
            <a:pPr lvl="1"/>
            <a:r>
              <a:rPr lang="en-US" b="1" dirty="0"/>
              <a:t>Surveys: </a:t>
            </a:r>
            <a:r>
              <a:rPr lang="en-US" dirty="0"/>
              <a:t>lowest time cost, lowest flexibility </a:t>
            </a:r>
            <a:endParaRPr lang="en-US" b="1" dirty="0"/>
          </a:p>
        </p:txBody>
      </p:sp>
      <p:cxnSp>
        <p:nvCxnSpPr>
          <p:cNvPr id="5" name="Straight Connector 4">
            <a:extLst>
              <a:ext uri="{FF2B5EF4-FFF2-40B4-BE49-F238E27FC236}">
                <a16:creationId xmlns:a16="http://schemas.microsoft.com/office/drawing/2014/main" id="{4D5C4474-2894-B777-0D7E-96C468F92821}"/>
              </a:ext>
            </a:extLst>
          </p:cNvPr>
          <p:cNvCxnSpPr/>
          <p:nvPr/>
        </p:nvCxnSpPr>
        <p:spPr>
          <a:xfrm>
            <a:off x="2627697" y="4004109"/>
            <a:ext cx="1982804" cy="0"/>
          </a:xfrm>
          <a:prstGeom prst="line">
            <a:avLst/>
          </a:prstGeom>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C3043C08-5257-6BE0-EB10-ECF1FF031C54}"/>
              </a:ext>
            </a:extLst>
          </p:cNvPr>
          <p:cNvCxnSpPr/>
          <p:nvPr/>
        </p:nvCxnSpPr>
        <p:spPr>
          <a:xfrm rot="10800000">
            <a:off x="3542097" y="4013735"/>
            <a:ext cx="1722922" cy="279132"/>
          </a:xfrm>
          <a:prstGeom prst="bentConnector3">
            <a:avLst>
              <a:gd name="adj1" fmla="val 101397"/>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3F766FB-05DB-4D29-0C25-ED4918898DF2}"/>
              </a:ext>
            </a:extLst>
          </p:cNvPr>
          <p:cNvSpPr txBox="1"/>
          <p:nvPr/>
        </p:nvSpPr>
        <p:spPr>
          <a:xfrm>
            <a:off x="5265019" y="4108201"/>
            <a:ext cx="2007794" cy="369332"/>
          </a:xfrm>
          <a:prstGeom prst="rect">
            <a:avLst/>
          </a:prstGeom>
          <a:noFill/>
        </p:spPr>
        <p:txBody>
          <a:bodyPr wrap="none" rtlCol="0">
            <a:spAutoFit/>
          </a:bodyPr>
          <a:lstStyle/>
          <a:p>
            <a:r>
              <a:rPr lang="en-US" dirty="0"/>
              <a:t>Good starting point</a:t>
            </a:r>
          </a:p>
        </p:txBody>
      </p:sp>
      <p:sp>
        <p:nvSpPr>
          <p:cNvPr id="10" name="TextBox 9">
            <a:extLst>
              <a:ext uri="{FF2B5EF4-FFF2-40B4-BE49-F238E27FC236}">
                <a16:creationId xmlns:a16="http://schemas.microsoft.com/office/drawing/2014/main" id="{DE809BBD-E176-586D-61B6-24785710620F}"/>
              </a:ext>
            </a:extLst>
          </p:cNvPr>
          <p:cNvSpPr txBox="1"/>
          <p:nvPr/>
        </p:nvSpPr>
        <p:spPr>
          <a:xfrm>
            <a:off x="1097280" y="4477533"/>
            <a:ext cx="10222029" cy="954107"/>
          </a:xfrm>
          <a:prstGeom prst="rect">
            <a:avLst/>
          </a:prstGeom>
          <a:noFill/>
        </p:spPr>
        <p:txBody>
          <a:bodyPr wrap="square" rtlCol="0">
            <a:spAutoFit/>
          </a:bodyPr>
          <a:lstStyle/>
          <a:p>
            <a:r>
              <a:rPr lang="en-US" sz="2800" b="1" dirty="0"/>
              <a:t>First:</a:t>
            </a:r>
            <a:r>
              <a:rPr lang="en-US" sz="2800" dirty="0"/>
              <a:t> Focus on </a:t>
            </a:r>
            <a:r>
              <a:rPr lang="en-US" sz="2800" b="1" dirty="0"/>
              <a:t>quantitative surveys, </a:t>
            </a:r>
            <a:r>
              <a:rPr lang="en-US" sz="2800" dirty="0"/>
              <a:t>especially “psychometric” (meaning: measure what they think)</a:t>
            </a:r>
          </a:p>
        </p:txBody>
      </p:sp>
      <p:sp>
        <p:nvSpPr>
          <p:cNvPr id="4" name="Slide Number Placeholder 3">
            <a:extLst>
              <a:ext uri="{FF2B5EF4-FFF2-40B4-BE49-F238E27FC236}">
                <a16:creationId xmlns:a16="http://schemas.microsoft.com/office/drawing/2014/main" id="{F6805C1F-1346-639E-70BA-59A9F308D6F9}"/>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93379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A8EF-3382-DF2F-AD6F-2E23FFDB6D28}"/>
              </a:ext>
            </a:extLst>
          </p:cNvPr>
          <p:cNvSpPr>
            <a:spLocks noGrp="1"/>
          </p:cNvSpPr>
          <p:nvPr>
            <p:ph type="title"/>
          </p:nvPr>
        </p:nvSpPr>
        <p:spPr/>
        <p:txBody>
          <a:bodyPr>
            <a:normAutofit/>
          </a:bodyPr>
          <a:lstStyle/>
          <a:p>
            <a:r>
              <a:rPr lang="en-US" sz="4000" b="1" dirty="0"/>
              <a:t>Study Design Insight: </a:t>
            </a:r>
            <a:r>
              <a:rPr lang="en-US" sz="4000" dirty="0"/>
              <a:t>Randomized Controlled Trial</a:t>
            </a:r>
            <a:endParaRPr lang="en-US" sz="4000" b="1" dirty="0"/>
          </a:p>
        </p:txBody>
      </p:sp>
      <p:sp>
        <p:nvSpPr>
          <p:cNvPr id="3" name="Content Placeholder 2">
            <a:extLst>
              <a:ext uri="{FF2B5EF4-FFF2-40B4-BE49-F238E27FC236}">
                <a16:creationId xmlns:a16="http://schemas.microsoft.com/office/drawing/2014/main" id="{D15E555E-5E50-114D-3F80-D358CA8A87EB}"/>
              </a:ext>
            </a:extLst>
          </p:cNvPr>
          <p:cNvSpPr>
            <a:spLocks noGrp="1"/>
          </p:cNvSpPr>
          <p:nvPr>
            <p:ph idx="1"/>
          </p:nvPr>
        </p:nvSpPr>
        <p:spPr/>
        <p:txBody>
          <a:bodyPr/>
          <a:lstStyle/>
          <a:p>
            <a:r>
              <a:rPr lang="en-US" dirty="0"/>
              <a:t>The 3</a:t>
            </a:r>
            <a:r>
              <a:rPr lang="en-US" baseline="30000" dirty="0"/>
              <a:t>rd</a:t>
            </a:r>
            <a:r>
              <a:rPr lang="en-US" dirty="0"/>
              <a:t>+4</a:t>
            </a:r>
            <a:r>
              <a:rPr lang="en-US" baseline="30000" dirty="0"/>
              <a:t>th</a:t>
            </a:r>
            <a:r>
              <a:rPr lang="en-US" dirty="0"/>
              <a:t> studies seek to replicate the idea of </a:t>
            </a:r>
            <a:r>
              <a:rPr lang="en-US" i="1" dirty="0"/>
              <a:t>randomized controlled trials </a:t>
            </a:r>
            <a:r>
              <a:rPr lang="en-US" dirty="0"/>
              <a:t>(RCTs) in PL design research</a:t>
            </a:r>
          </a:p>
          <a:p>
            <a:r>
              <a:rPr lang="en-US" b="1" dirty="0"/>
              <a:t>Idea:</a:t>
            </a:r>
            <a:r>
              <a:rPr lang="en-US" dirty="0"/>
              <a:t> Study is interventional. One variable (PL choice) is modified while all others are controlled. Measure impact of this choice</a:t>
            </a:r>
          </a:p>
          <a:p>
            <a:r>
              <a:rPr lang="en-US" b="1" dirty="0"/>
              <a:t>PLs used: </a:t>
            </a:r>
            <a:r>
              <a:rPr lang="en-US" dirty="0"/>
              <a:t>Java, Python, Perl, Ruby, Quorum (teaching PL)</a:t>
            </a:r>
          </a:p>
          <a:p>
            <a:r>
              <a:rPr lang="en-US" b="1" dirty="0"/>
              <a:t>Challenge:</a:t>
            </a:r>
            <a:r>
              <a:rPr lang="en-US" dirty="0"/>
              <a:t> What is the baseline, i.e., what is the “placebo?”</a:t>
            </a:r>
            <a:endParaRPr lang="en-US" b="1" dirty="0"/>
          </a:p>
        </p:txBody>
      </p:sp>
      <p:sp>
        <p:nvSpPr>
          <p:cNvPr id="4" name="Slide Number Placeholder 3">
            <a:extLst>
              <a:ext uri="{FF2B5EF4-FFF2-40B4-BE49-F238E27FC236}">
                <a16:creationId xmlns:a16="http://schemas.microsoft.com/office/drawing/2014/main" id="{20DA62B5-F0DE-8C83-053D-B1F1AC8D4364}"/>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4136103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sp>
        <p:nvSpPr>
          <p:cNvPr id="13" name="TextBox 12">
            <a:extLst>
              <a:ext uri="{FF2B5EF4-FFF2-40B4-BE49-F238E27FC236}">
                <a16:creationId xmlns:a16="http://schemas.microsoft.com/office/drawing/2014/main" id="{33FFC944-4539-99A7-FBE9-7CCE0DEAE4DD}"/>
              </a:ext>
            </a:extLst>
          </p:cNvPr>
          <p:cNvSpPr txBox="1"/>
          <p:nvPr/>
        </p:nvSpPr>
        <p:spPr>
          <a:xfrm>
            <a:off x="7728019" y="3651282"/>
            <a:ext cx="4261799" cy="1815882"/>
          </a:xfrm>
          <a:prstGeom prst="rect">
            <a:avLst/>
          </a:prstGeom>
          <a:noFill/>
        </p:spPr>
        <p:txBody>
          <a:bodyPr wrap="square">
            <a:spAutoFit/>
          </a:bodyPr>
          <a:lstStyle/>
          <a:p>
            <a:r>
              <a:rPr lang="en-US" sz="1600" dirty="0"/>
              <a:t>Write code that defines a variable x that stores real values and is set to 175.3. The code should also define a variable y that stores a string of characters and saves the word false in it. The code should then check whether x is larger than 100. If so, y should save the word true. Otherwise, y should save the words still false.”</a:t>
            </a:r>
          </a:p>
        </p:txBody>
      </p:sp>
      <p:sp>
        <p:nvSpPr>
          <p:cNvPr id="4" name="Slide Number Placeholder 3">
            <a:extLst>
              <a:ext uri="{FF2B5EF4-FFF2-40B4-BE49-F238E27FC236}">
                <a16:creationId xmlns:a16="http://schemas.microsoft.com/office/drawing/2014/main" id="{46624203-4E5E-4481-659C-0DA2047007B9}"/>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2544801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A6CB-6EC2-FBFE-E28F-7B96AA97A6F8}"/>
              </a:ext>
            </a:extLst>
          </p:cNvPr>
          <p:cNvSpPr>
            <a:spLocks noGrp="1"/>
          </p:cNvSpPr>
          <p:nvPr>
            <p:ph type="title"/>
          </p:nvPr>
        </p:nvSpPr>
        <p:spPr/>
        <p:txBody>
          <a:bodyPr/>
          <a:lstStyle/>
          <a:p>
            <a:r>
              <a:rPr lang="en-US" dirty="0"/>
              <a:t>Placebo PL: </a:t>
            </a:r>
            <a:r>
              <a:rPr lang="en-US" dirty="0" err="1"/>
              <a:t>Randomo</a:t>
            </a:r>
            <a:endParaRPr lang="en-US" dirty="0"/>
          </a:p>
        </p:txBody>
      </p:sp>
      <p:sp>
        <p:nvSpPr>
          <p:cNvPr id="3" name="Content Placeholder 2">
            <a:extLst>
              <a:ext uri="{FF2B5EF4-FFF2-40B4-BE49-F238E27FC236}">
                <a16:creationId xmlns:a16="http://schemas.microsoft.com/office/drawing/2014/main" id="{29E68ACF-5AD8-4DC0-900D-18AA91924725}"/>
              </a:ext>
            </a:extLst>
          </p:cNvPr>
          <p:cNvSpPr>
            <a:spLocks noGrp="1"/>
          </p:cNvSpPr>
          <p:nvPr>
            <p:ph idx="1"/>
          </p:nvPr>
        </p:nvSpPr>
        <p:spPr/>
        <p:txBody>
          <a:bodyPr/>
          <a:lstStyle/>
          <a:p>
            <a:r>
              <a:rPr lang="en-US" b="1" dirty="0"/>
              <a:t>Have you seen the world’s worst PL? Now you have.</a:t>
            </a:r>
          </a:p>
          <a:p>
            <a:pPr lvl="1"/>
            <a:r>
              <a:rPr lang="en-US" dirty="0"/>
              <a:t>Build a table of ASCII symbols</a:t>
            </a:r>
          </a:p>
          <a:p>
            <a:pPr lvl="1"/>
            <a:r>
              <a:rPr lang="en-US" dirty="0"/>
              <a:t>Pick keywords randomly from the table</a:t>
            </a:r>
          </a:p>
          <a:p>
            <a:endParaRPr lang="en-US" b="1" dirty="0"/>
          </a:p>
        </p:txBody>
      </p:sp>
      <p:sp>
        <p:nvSpPr>
          <p:cNvPr id="5" name="TextBox 4">
            <a:extLst>
              <a:ext uri="{FF2B5EF4-FFF2-40B4-BE49-F238E27FC236}">
                <a16:creationId xmlns:a16="http://schemas.microsoft.com/office/drawing/2014/main" id="{D4D5E01F-808E-995A-D4A3-2F656DEDDA08}"/>
              </a:ext>
            </a:extLst>
          </p:cNvPr>
          <p:cNvSpPr txBox="1"/>
          <p:nvPr/>
        </p:nvSpPr>
        <p:spPr>
          <a:xfrm>
            <a:off x="2548288" y="5977468"/>
            <a:ext cx="6097604" cy="369332"/>
          </a:xfrm>
          <a:prstGeom prst="rect">
            <a:avLst/>
          </a:prstGeom>
          <a:noFill/>
        </p:spPr>
        <p:txBody>
          <a:bodyPr wrap="square">
            <a:spAutoFit/>
          </a:bodyPr>
          <a:lstStyle/>
          <a:p>
            <a:r>
              <a:rPr lang="en-US" dirty="0"/>
              <a:t>https://dl.acm.org/doi/pdf/10.1145/2089155.2089159</a:t>
            </a:r>
          </a:p>
        </p:txBody>
      </p:sp>
      <p:pic>
        <p:nvPicPr>
          <p:cNvPr id="7" name="Picture 6">
            <a:extLst>
              <a:ext uri="{FF2B5EF4-FFF2-40B4-BE49-F238E27FC236}">
                <a16:creationId xmlns:a16="http://schemas.microsoft.com/office/drawing/2014/main" id="{D8DDA055-9140-C7CF-F945-9F667FE556E7}"/>
              </a:ext>
            </a:extLst>
          </p:cNvPr>
          <p:cNvPicPr>
            <a:picLocks noChangeAspect="1"/>
          </p:cNvPicPr>
          <p:nvPr/>
        </p:nvPicPr>
        <p:blipFill>
          <a:blip r:embed="rId2"/>
          <a:stretch>
            <a:fillRect/>
          </a:stretch>
        </p:blipFill>
        <p:spPr>
          <a:xfrm>
            <a:off x="465969" y="3373196"/>
            <a:ext cx="2924583" cy="2495898"/>
          </a:xfrm>
          <a:prstGeom prst="rect">
            <a:avLst/>
          </a:prstGeom>
        </p:spPr>
      </p:pic>
      <p:pic>
        <p:nvPicPr>
          <p:cNvPr id="9" name="Picture 8">
            <a:extLst>
              <a:ext uri="{FF2B5EF4-FFF2-40B4-BE49-F238E27FC236}">
                <a16:creationId xmlns:a16="http://schemas.microsoft.com/office/drawing/2014/main" id="{0E9E6B9A-01D6-D1EA-82E9-98E3768A1351}"/>
              </a:ext>
            </a:extLst>
          </p:cNvPr>
          <p:cNvPicPr>
            <a:picLocks noChangeAspect="1"/>
          </p:cNvPicPr>
          <p:nvPr/>
        </p:nvPicPr>
        <p:blipFill>
          <a:blip r:embed="rId3"/>
          <a:stretch>
            <a:fillRect/>
          </a:stretch>
        </p:blipFill>
        <p:spPr>
          <a:xfrm>
            <a:off x="4224690" y="3249353"/>
            <a:ext cx="3048425" cy="2619741"/>
          </a:xfrm>
          <a:prstGeom prst="rect">
            <a:avLst/>
          </a:prstGeom>
        </p:spPr>
      </p:pic>
      <p:pic>
        <p:nvPicPr>
          <p:cNvPr id="11" name="Picture 10">
            <a:extLst>
              <a:ext uri="{FF2B5EF4-FFF2-40B4-BE49-F238E27FC236}">
                <a16:creationId xmlns:a16="http://schemas.microsoft.com/office/drawing/2014/main" id="{08874A8E-42F2-501F-84CE-23B8A0D14F64}"/>
              </a:ext>
            </a:extLst>
          </p:cNvPr>
          <p:cNvPicPr>
            <a:picLocks noChangeAspect="1"/>
          </p:cNvPicPr>
          <p:nvPr/>
        </p:nvPicPr>
        <p:blipFill>
          <a:blip r:embed="rId4"/>
          <a:stretch>
            <a:fillRect/>
          </a:stretch>
        </p:blipFill>
        <p:spPr>
          <a:xfrm>
            <a:off x="7903400" y="3249352"/>
            <a:ext cx="3191320" cy="2619741"/>
          </a:xfrm>
          <a:prstGeom prst="rect">
            <a:avLst/>
          </a:prstGeom>
        </p:spPr>
      </p:pic>
      <p:sp>
        <p:nvSpPr>
          <p:cNvPr id="4" name="Slide Number Placeholder 3">
            <a:extLst>
              <a:ext uri="{FF2B5EF4-FFF2-40B4-BE49-F238E27FC236}">
                <a16:creationId xmlns:a16="http://schemas.microsoft.com/office/drawing/2014/main" id="{0F2DB66F-CE2A-1791-A9FB-69513482B10E}"/>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2977900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extLst>
              <p:ext uri="{D42A27DB-BD31-4B8C-83A1-F6EECF244321}">
                <p14:modId xmlns:p14="http://schemas.microsoft.com/office/powerpoint/2010/main" val="2852633863"/>
              </p:ext>
            </p:extLst>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sp>
        <p:nvSpPr>
          <p:cNvPr id="4" name="Slide Number Placeholder 3">
            <a:extLst>
              <a:ext uri="{FF2B5EF4-FFF2-40B4-BE49-F238E27FC236}">
                <a16:creationId xmlns:a16="http://schemas.microsoft.com/office/drawing/2014/main" id="{55F3EAF9-9EC9-265D-D77D-EE0C36FE67ED}"/>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844801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D4-0AAC-F055-86C1-DFC7E212658D}"/>
              </a:ext>
            </a:extLst>
          </p:cNvPr>
          <p:cNvSpPr>
            <a:spLocks noGrp="1"/>
          </p:cNvSpPr>
          <p:nvPr>
            <p:ph type="title"/>
          </p:nvPr>
        </p:nvSpPr>
        <p:spPr/>
        <p:txBody>
          <a:bodyPr/>
          <a:lstStyle/>
          <a:p>
            <a:r>
              <a:rPr lang="en-US" dirty="0"/>
              <a:t>Controlled Trial Results</a:t>
            </a:r>
          </a:p>
        </p:txBody>
      </p:sp>
      <p:sp>
        <p:nvSpPr>
          <p:cNvPr id="3" name="Content Placeholder 2">
            <a:extLst>
              <a:ext uri="{FF2B5EF4-FFF2-40B4-BE49-F238E27FC236}">
                <a16:creationId xmlns:a16="http://schemas.microsoft.com/office/drawing/2014/main" id="{E15D7FD5-7BFA-7BD1-BDC8-220692BDA089}"/>
              </a:ext>
            </a:extLst>
          </p:cNvPr>
          <p:cNvSpPr>
            <a:spLocks noGrp="1"/>
          </p:cNvSpPr>
          <p:nvPr>
            <p:ph idx="1"/>
          </p:nvPr>
        </p:nvSpPr>
        <p:spPr>
          <a:xfrm>
            <a:off x="1097280" y="1845734"/>
            <a:ext cx="10058400" cy="512455"/>
          </a:xfrm>
        </p:spPr>
        <p:txBody>
          <a:bodyPr/>
          <a:lstStyle/>
          <a:p>
            <a:r>
              <a:rPr lang="en-US" dirty="0"/>
              <a:t>Accuracy scores, sorted by mean:</a:t>
            </a:r>
          </a:p>
        </p:txBody>
      </p:sp>
      <p:graphicFrame>
        <p:nvGraphicFramePr>
          <p:cNvPr id="6" name="Table 6">
            <a:extLst>
              <a:ext uri="{FF2B5EF4-FFF2-40B4-BE49-F238E27FC236}">
                <a16:creationId xmlns:a16="http://schemas.microsoft.com/office/drawing/2014/main" id="{AF984B59-521D-1950-8B26-FF4FF64F4FC0}"/>
              </a:ext>
            </a:extLst>
          </p:cNvPr>
          <p:cNvGraphicFramePr>
            <a:graphicFrameLocks noGrp="1"/>
          </p:cNvGraphicFramePr>
          <p:nvPr/>
        </p:nvGraphicFramePr>
        <p:xfrm>
          <a:off x="1492985" y="2627698"/>
          <a:ext cx="7131252" cy="3214841"/>
        </p:xfrm>
        <a:graphic>
          <a:graphicData uri="http://schemas.openxmlformats.org/drawingml/2006/table">
            <a:tbl>
              <a:tblPr firstRow="1" bandRow="1">
                <a:tableStyleId>{5C22544A-7EE6-4342-B048-85BDC9FD1C3A}</a:tableStyleId>
              </a:tblPr>
              <a:tblGrid>
                <a:gridCol w="2377084">
                  <a:extLst>
                    <a:ext uri="{9D8B030D-6E8A-4147-A177-3AD203B41FA5}">
                      <a16:colId xmlns:a16="http://schemas.microsoft.com/office/drawing/2014/main" val="3769595906"/>
                    </a:ext>
                  </a:extLst>
                </a:gridCol>
                <a:gridCol w="2377084">
                  <a:extLst>
                    <a:ext uri="{9D8B030D-6E8A-4147-A177-3AD203B41FA5}">
                      <a16:colId xmlns:a16="http://schemas.microsoft.com/office/drawing/2014/main" val="3144132244"/>
                    </a:ext>
                  </a:extLst>
                </a:gridCol>
                <a:gridCol w="2377084">
                  <a:extLst>
                    <a:ext uri="{9D8B030D-6E8A-4147-A177-3AD203B41FA5}">
                      <a16:colId xmlns:a16="http://schemas.microsoft.com/office/drawing/2014/main" val="1358732635"/>
                    </a:ext>
                  </a:extLst>
                </a:gridCol>
              </a:tblGrid>
              <a:tr h="459263">
                <a:tc>
                  <a:txBody>
                    <a:bodyPr/>
                    <a:lstStyle/>
                    <a:p>
                      <a:r>
                        <a:rPr lang="en-US" dirty="0"/>
                        <a:t>Language</a:t>
                      </a:r>
                    </a:p>
                  </a:txBody>
                  <a:tcPr/>
                </a:tc>
                <a:tc>
                  <a:txBody>
                    <a:bodyPr/>
                    <a:lstStyle/>
                    <a:p>
                      <a:r>
                        <a:rPr lang="en-US" dirty="0"/>
                        <a:t>Mean</a:t>
                      </a:r>
                    </a:p>
                  </a:txBody>
                  <a:tcPr/>
                </a:tc>
                <a:tc>
                  <a:txBody>
                    <a:bodyPr/>
                    <a:lstStyle/>
                    <a:p>
                      <a:r>
                        <a:rPr lang="en-US" dirty="0"/>
                        <a:t>Std. Dev.</a:t>
                      </a:r>
                    </a:p>
                  </a:txBody>
                  <a:tcPr/>
                </a:tc>
                <a:extLst>
                  <a:ext uri="{0D108BD9-81ED-4DB2-BD59-A6C34878D82A}">
                    <a16:rowId xmlns:a16="http://schemas.microsoft.com/office/drawing/2014/main" val="1376394487"/>
                  </a:ext>
                </a:extLst>
              </a:tr>
              <a:tr h="459263">
                <a:tc>
                  <a:txBody>
                    <a:bodyPr/>
                    <a:lstStyle/>
                    <a:p>
                      <a:r>
                        <a:rPr lang="en-US" dirty="0"/>
                        <a:t>Ruby</a:t>
                      </a:r>
                    </a:p>
                  </a:txBody>
                  <a:tcPr/>
                </a:tc>
                <a:tc>
                  <a:txBody>
                    <a:bodyPr/>
                    <a:lstStyle/>
                    <a:p>
                      <a:r>
                        <a:rPr lang="en-US" dirty="0"/>
                        <a:t>.558</a:t>
                      </a:r>
                    </a:p>
                  </a:txBody>
                  <a:tcPr/>
                </a:tc>
                <a:tc>
                  <a:txBody>
                    <a:bodyPr/>
                    <a:lstStyle/>
                    <a:p>
                      <a:r>
                        <a:rPr lang="en-US" dirty="0"/>
                        <a:t>.243</a:t>
                      </a:r>
                    </a:p>
                  </a:txBody>
                  <a:tcPr/>
                </a:tc>
                <a:extLst>
                  <a:ext uri="{0D108BD9-81ED-4DB2-BD59-A6C34878D82A}">
                    <a16:rowId xmlns:a16="http://schemas.microsoft.com/office/drawing/2014/main" val="3503399929"/>
                  </a:ext>
                </a:extLst>
              </a:tr>
              <a:tr h="459263">
                <a:tc>
                  <a:txBody>
                    <a:bodyPr/>
                    <a:lstStyle/>
                    <a:p>
                      <a:r>
                        <a:rPr lang="en-US" dirty="0"/>
                        <a:t>Python</a:t>
                      </a:r>
                    </a:p>
                  </a:txBody>
                  <a:tcPr/>
                </a:tc>
                <a:tc>
                  <a:txBody>
                    <a:bodyPr/>
                    <a:lstStyle/>
                    <a:p>
                      <a:r>
                        <a:rPr lang="en-US" dirty="0"/>
                        <a:t>.528</a:t>
                      </a:r>
                    </a:p>
                  </a:txBody>
                  <a:tcPr/>
                </a:tc>
                <a:tc>
                  <a:txBody>
                    <a:bodyPr/>
                    <a:lstStyle/>
                    <a:p>
                      <a:r>
                        <a:rPr lang="en-US" dirty="0"/>
                        <a:t>.246</a:t>
                      </a:r>
                    </a:p>
                  </a:txBody>
                  <a:tcPr/>
                </a:tc>
                <a:extLst>
                  <a:ext uri="{0D108BD9-81ED-4DB2-BD59-A6C34878D82A}">
                    <a16:rowId xmlns:a16="http://schemas.microsoft.com/office/drawing/2014/main" val="2131334078"/>
                  </a:ext>
                </a:extLst>
              </a:tr>
              <a:tr h="459263">
                <a:tc>
                  <a:txBody>
                    <a:bodyPr/>
                    <a:lstStyle/>
                    <a:p>
                      <a:r>
                        <a:rPr lang="en-US" dirty="0"/>
                        <a:t>Quorum</a:t>
                      </a:r>
                    </a:p>
                  </a:txBody>
                  <a:tcPr/>
                </a:tc>
                <a:tc>
                  <a:txBody>
                    <a:bodyPr/>
                    <a:lstStyle/>
                    <a:p>
                      <a:r>
                        <a:rPr lang="en-US" dirty="0"/>
                        <a:t>.508</a:t>
                      </a:r>
                    </a:p>
                  </a:txBody>
                  <a:tcPr/>
                </a:tc>
                <a:tc>
                  <a:txBody>
                    <a:bodyPr/>
                    <a:lstStyle/>
                    <a:p>
                      <a:r>
                        <a:rPr lang="en-US" dirty="0"/>
                        <a:t>.232</a:t>
                      </a:r>
                    </a:p>
                  </a:txBody>
                  <a:tcPr/>
                </a:tc>
                <a:extLst>
                  <a:ext uri="{0D108BD9-81ED-4DB2-BD59-A6C34878D82A}">
                    <a16:rowId xmlns:a16="http://schemas.microsoft.com/office/drawing/2014/main" val="533783188"/>
                  </a:ext>
                </a:extLst>
              </a:tr>
              <a:tr h="459263">
                <a:tc>
                  <a:txBody>
                    <a:bodyPr/>
                    <a:lstStyle/>
                    <a:p>
                      <a:r>
                        <a:rPr lang="en-US" dirty="0"/>
                        <a:t>Perl</a:t>
                      </a:r>
                    </a:p>
                  </a:txBody>
                  <a:tcPr/>
                </a:tc>
                <a:tc>
                  <a:txBody>
                    <a:bodyPr/>
                    <a:lstStyle/>
                    <a:p>
                      <a:r>
                        <a:rPr lang="en-US" dirty="0"/>
                        <a:t>.429</a:t>
                      </a:r>
                    </a:p>
                  </a:txBody>
                  <a:tcPr/>
                </a:tc>
                <a:tc>
                  <a:txBody>
                    <a:bodyPr/>
                    <a:lstStyle/>
                    <a:p>
                      <a:r>
                        <a:rPr lang="en-US" dirty="0"/>
                        <a:t>.189</a:t>
                      </a:r>
                    </a:p>
                  </a:txBody>
                  <a:tcPr/>
                </a:tc>
                <a:extLst>
                  <a:ext uri="{0D108BD9-81ED-4DB2-BD59-A6C34878D82A}">
                    <a16:rowId xmlns:a16="http://schemas.microsoft.com/office/drawing/2014/main" val="355009770"/>
                  </a:ext>
                </a:extLst>
              </a:tr>
              <a:tr h="459263">
                <a:tc>
                  <a:txBody>
                    <a:bodyPr/>
                    <a:lstStyle/>
                    <a:p>
                      <a:r>
                        <a:rPr lang="en-US" dirty="0"/>
                        <a:t>Java</a:t>
                      </a:r>
                    </a:p>
                  </a:txBody>
                  <a:tcPr/>
                </a:tc>
                <a:tc>
                  <a:txBody>
                    <a:bodyPr/>
                    <a:lstStyle/>
                    <a:p>
                      <a:r>
                        <a:rPr lang="en-US" dirty="0"/>
                        <a:t>.396</a:t>
                      </a:r>
                    </a:p>
                  </a:txBody>
                  <a:tcPr/>
                </a:tc>
                <a:tc>
                  <a:txBody>
                    <a:bodyPr/>
                    <a:lstStyle/>
                    <a:p>
                      <a:r>
                        <a:rPr lang="en-US" dirty="0"/>
                        <a:t>.194</a:t>
                      </a:r>
                    </a:p>
                  </a:txBody>
                  <a:tcPr/>
                </a:tc>
                <a:extLst>
                  <a:ext uri="{0D108BD9-81ED-4DB2-BD59-A6C34878D82A}">
                    <a16:rowId xmlns:a16="http://schemas.microsoft.com/office/drawing/2014/main" val="945841846"/>
                  </a:ext>
                </a:extLst>
              </a:tr>
              <a:tr h="459263">
                <a:tc>
                  <a:txBody>
                    <a:bodyPr/>
                    <a:lstStyle/>
                    <a:p>
                      <a:r>
                        <a:rPr lang="en-US" dirty="0" err="1"/>
                        <a:t>Randomo</a:t>
                      </a:r>
                      <a:endParaRPr lang="en-US" dirty="0"/>
                    </a:p>
                  </a:txBody>
                  <a:tcPr/>
                </a:tc>
                <a:tc>
                  <a:txBody>
                    <a:bodyPr/>
                    <a:lstStyle/>
                    <a:p>
                      <a:r>
                        <a:rPr lang="en-US" dirty="0"/>
                        <a:t>.344</a:t>
                      </a:r>
                    </a:p>
                  </a:txBody>
                  <a:tcPr/>
                </a:tc>
                <a:tc>
                  <a:txBody>
                    <a:bodyPr/>
                    <a:lstStyle/>
                    <a:p>
                      <a:r>
                        <a:rPr lang="en-US" dirty="0"/>
                        <a:t>.207</a:t>
                      </a:r>
                    </a:p>
                  </a:txBody>
                  <a:tcPr/>
                </a:tc>
                <a:extLst>
                  <a:ext uri="{0D108BD9-81ED-4DB2-BD59-A6C34878D82A}">
                    <a16:rowId xmlns:a16="http://schemas.microsoft.com/office/drawing/2014/main" val="2074240186"/>
                  </a:ext>
                </a:extLst>
              </a:tr>
            </a:tbl>
          </a:graphicData>
        </a:graphic>
      </p:graphicFrame>
      <p:cxnSp>
        <p:nvCxnSpPr>
          <p:cNvPr id="5" name="Straight Connector 4">
            <a:extLst>
              <a:ext uri="{FF2B5EF4-FFF2-40B4-BE49-F238E27FC236}">
                <a16:creationId xmlns:a16="http://schemas.microsoft.com/office/drawing/2014/main" id="{01364976-0019-1EA9-A949-6EB6A8405292}"/>
              </a:ext>
            </a:extLst>
          </p:cNvPr>
          <p:cNvCxnSpPr/>
          <p:nvPr/>
        </p:nvCxnSpPr>
        <p:spPr>
          <a:xfrm>
            <a:off x="8624237" y="33110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5BAAA2F-CFD3-CA14-46BF-DCF2054E0CFD}"/>
              </a:ext>
            </a:extLst>
          </p:cNvPr>
          <p:cNvCxnSpPr/>
          <p:nvPr/>
        </p:nvCxnSpPr>
        <p:spPr>
          <a:xfrm>
            <a:off x="8624237" y="42731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FD046D-F6D7-F3C7-9E1B-A6A17C377C5F}"/>
              </a:ext>
            </a:extLst>
          </p:cNvPr>
          <p:cNvCxnSpPr/>
          <p:nvPr/>
        </p:nvCxnSpPr>
        <p:spPr>
          <a:xfrm>
            <a:off x="8624237" y="4720791"/>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B6ABB2-ADDC-74E6-B6D1-31B209F27E3F}"/>
              </a:ext>
            </a:extLst>
          </p:cNvPr>
          <p:cNvCxnSpPr>
            <a:cxnSpLocks/>
          </p:cNvCxnSpPr>
          <p:nvPr/>
        </p:nvCxnSpPr>
        <p:spPr>
          <a:xfrm>
            <a:off x="8606089" y="520656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8908BA6-C807-B950-42B5-41AB1D1E7773}"/>
              </a:ext>
            </a:extLst>
          </p:cNvPr>
          <p:cNvCxnSpPr>
            <a:cxnSpLocks/>
          </p:cNvCxnSpPr>
          <p:nvPr/>
        </p:nvCxnSpPr>
        <p:spPr>
          <a:xfrm>
            <a:off x="9212479" y="3311091"/>
            <a:ext cx="0" cy="96202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815FA5-8154-5DC7-5EB5-09EF2CBC6E6B}"/>
              </a:ext>
            </a:extLst>
          </p:cNvPr>
          <p:cNvCxnSpPr>
            <a:cxnSpLocks/>
          </p:cNvCxnSpPr>
          <p:nvPr/>
        </p:nvCxnSpPr>
        <p:spPr>
          <a:xfrm>
            <a:off x="9202953" y="4711265"/>
            <a:ext cx="0" cy="495301"/>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7E6259-B1C5-DD3B-C69F-46B41F5E452C}"/>
              </a:ext>
            </a:extLst>
          </p:cNvPr>
          <p:cNvSpPr txBox="1"/>
          <p:nvPr/>
        </p:nvSpPr>
        <p:spPr>
          <a:xfrm>
            <a:off x="9277349" y="3253494"/>
            <a:ext cx="2254249" cy="1077218"/>
          </a:xfrm>
          <a:prstGeom prst="rect">
            <a:avLst/>
          </a:prstGeom>
          <a:noFill/>
        </p:spPr>
        <p:txBody>
          <a:bodyPr wrap="square" rtlCol="0">
            <a:spAutoFit/>
          </a:bodyPr>
          <a:lstStyle/>
          <a:p>
            <a:r>
              <a:rPr lang="en-US" sz="3200" dirty="0"/>
              <a:t>Statistically Significant</a:t>
            </a:r>
          </a:p>
        </p:txBody>
      </p:sp>
      <p:sp>
        <p:nvSpPr>
          <p:cNvPr id="17" name="TextBox 16">
            <a:extLst>
              <a:ext uri="{FF2B5EF4-FFF2-40B4-BE49-F238E27FC236}">
                <a16:creationId xmlns:a16="http://schemas.microsoft.com/office/drawing/2014/main" id="{86D78F70-D1B2-8400-B7E9-744D27E5D914}"/>
              </a:ext>
            </a:extLst>
          </p:cNvPr>
          <p:cNvSpPr txBox="1"/>
          <p:nvPr/>
        </p:nvSpPr>
        <p:spPr>
          <a:xfrm>
            <a:off x="9277349" y="4629856"/>
            <a:ext cx="2832101" cy="1077218"/>
          </a:xfrm>
          <a:prstGeom prst="rect">
            <a:avLst/>
          </a:prstGeom>
          <a:noFill/>
        </p:spPr>
        <p:txBody>
          <a:bodyPr wrap="square" rtlCol="0">
            <a:spAutoFit/>
          </a:bodyPr>
          <a:lstStyle/>
          <a:p>
            <a:r>
              <a:rPr lang="en-US" sz="3200" dirty="0"/>
              <a:t>Not Statistically Significant</a:t>
            </a:r>
          </a:p>
        </p:txBody>
      </p:sp>
      <p:cxnSp>
        <p:nvCxnSpPr>
          <p:cNvPr id="19" name="Straight Connector 18">
            <a:extLst>
              <a:ext uri="{FF2B5EF4-FFF2-40B4-BE49-F238E27FC236}">
                <a16:creationId xmlns:a16="http://schemas.microsoft.com/office/drawing/2014/main" id="{2A95C9CC-5774-873A-D7B7-0EF92D56348B}"/>
              </a:ext>
            </a:extLst>
          </p:cNvPr>
          <p:cNvCxnSpPr/>
          <p:nvPr/>
        </p:nvCxnSpPr>
        <p:spPr>
          <a:xfrm>
            <a:off x="8596563" y="3854016"/>
            <a:ext cx="60639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28D894BB-2E3B-5105-5057-930443D0FFEF}"/>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1655720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B30C-CDA1-F1A5-3449-804CD1DF3A1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4BA58A90-B9D7-EB3A-841E-74094E1CE205}"/>
              </a:ext>
            </a:extLst>
          </p:cNvPr>
          <p:cNvSpPr>
            <a:spLocks noGrp="1"/>
          </p:cNvSpPr>
          <p:nvPr>
            <p:ph idx="1"/>
          </p:nvPr>
        </p:nvSpPr>
        <p:spPr/>
        <p:txBody>
          <a:bodyPr/>
          <a:lstStyle/>
          <a:p>
            <a:r>
              <a:rPr lang="en-US" dirty="0"/>
              <a:t>This study sought randomized controlled trial to:</a:t>
            </a:r>
          </a:p>
          <a:p>
            <a:pPr lvl="1"/>
            <a:r>
              <a:rPr lang="en-US" dirty="0"/>
              <a:t>Improve reproducibility</a:t>
            </a:r>
          </a:p>
          <a:p>
            <a:pPr lvl="1"/>
            <a:r>
              <a:rPr lang="en-US" dirty="0"/>
              <a:t>Establish causality</a:t>
            </a:r>
          </a:p>
          <a:p>
            <a:r>
              <a:rPr lang="en-US" dirty="0"/>
              <a:t>The use of placebo helps contextualize absolute performance of PL syntaxes, not just relative performance</a:t>
            </a:r>
          </a:p>
          <a:p>
            <a:r>
              <a:rPr lang="en-US" b="1" dirty="0"/>
              <a:t>Discuss:</a:t>
            </a:r>
            <a:r>
              <a:rPr lang="en-US" dirty="0"/>
              <a:t> The benefits of RCT are well-advertised. What are any potential limitations?</a:t>
            </a:r>
            <a:endParaRPr lang="en-US" b="1" dirty="0"/>
          </a:p>
        </p:txBody>
      </p:sp>
      <p:sp>
        <p:nvSpPr>
          <p:cNvPr id="4" name="Slide Number Placeholder 3">
            <a:extLst>
              <a:ext uri="{FF2B5EF4-FFF2-40B4-BE49-F238E27FC236}">
                <a16:creationId xmlns:a16="http://schemas.microsoft.com/office/drawing/2014/main" id="{1ECBFAF4-7047-3100-7A3C-795542250EAC}"/>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2985022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E099-3815-826F-31B0-00734441FE6A}"/>
              </a:ext>
            </a:extLst>
          </p:cNvPr>
          <p:cNvSpPr>
            <a:spLocks noGrp="1"/>
          </p:cNvSpPr>
          <p:nvPr>
            <p:ph type="title"/>
          </p:nvPr>
        </p:nvSpPr>
        <p:spPr/>
        <p:txBody>
          <a:bodyPr/>
          <a:lstStyle/>
          <a:p>
            <a:r>
              <a:rPr lang="en-US"/>
              <a:t>Transition</a:t>
            </a:r>
            <a:endParaRPr lang="en-US" dirty="0"/>
          </a:p>
        </p:txBody>
      </p:sp>
      <p:sp>
        <p:nvSpPr>
          <p:cNvPr id="3" name="Content Placeholder 2">
            <a:extLst>
              <a:ext uri="{FF2B5EF4-FFF2-40B4-BE49-F238E27FC236}">
                <a16:creationId xmlns:a16="http://schemas.microsoft.com/office/drawing/2014/main" id="{6CB04360-F531-C3E8-E5EA-2CC0B01FD810}"/>
              </a:ext>
            </a:extLst>
          </p:cNvPr>
          <p:cNvSpPr>
            <a:spLocks noGrp="1"/>
          </p:cNvSpPr>
          <p:nvPr>
            <p:ph idx="1"/>
          </p:nvPr>
        </p:nvSpPr>
        <p:spPr/>
        <p:txBody>
          <a:bodyPr/>
          <a:lstStyle/>
          <a:p>
            <a:r>
              <a:rPr lang="en-US" dirty="0"/>
              <a:t>Randomized controlled trials are highly precise, which can reduce the richness of human experience</a:t>
            </a:r>
          </a:p>
          <a:p>
            <a:r>
              <a:rPr lang="en-US" dirty="0"/>
              <a:t>Qualitative methods are typically used when greater richness of data is a priority</a:t>
            </a:r>
          </a:p>
          <a:p>
            <a:r>
              <a:rPr lang="en-US" dirty="0"/>
              <a:t>Even in quantitative studies, let’s study how to handle demographic information carefully</a:t>
            </a:r>
          </a:p>
        </p:txBody>
      </p:sp>
      <p:sp>
        <p:nvSpPr>
          <p:cNvPr id="4" name="Slide Number Placeholder 3">
            <a:extLst>
              <a:ext uri="{FF2B5EF4-FFF2-40B4-BE49-F238E27FC236}">
                <a16:creationId xmlns:a16="http://schemas.microsoft.com/office/drawing/2014/main" id="{E1633A1B-E658-23B6-C4C7-F99461E0785A}"/>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1124941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1F9E-DA88-D982-67DB-8D1F3205CED8}"/>
              </a:ext>
            </a:extLst>
          </p:cNvPr>
          <p:cNvSpPr>
            <a:spLocks noGrp="1"/>
          </p:cNvSpPr>
          <p:nvPr>
            <p:ph type="title"/>
          </p:nvPr>
        </p:nvSpPr>
        <p:spPr/>
        <p:txBody>
          <a:bodyPr/>
          <a:lstStyle/>
          <a:p>
            <a:r>
              <a:rPr lang="en-US" dirty="0"/>
              <a:t>Section: Inclusive Study Design</a:t>
            </a:r>
          </a:p>
        </p:txBody>
      </p:sp>
      <p:sp>
        <p:nvSpPr>
          <p:cNvPr id="3" name="Content Placeholder 2">
            <a:extLst>
              <a:ext uri="{FF2B5EF4-FFF2-40B4-BE49-F238E27FC236}">
                <a16:creationId xmlns:a16="http://schemas.microsoft.com/office/drawing/2014/main" id="{5D50DC09-487A-B5A0-3126-A4163B6341C4}"/>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ABDE72-DE11-B3E6-7C29-50FCBE46FC97}"/>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2613227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03D1-A59B-D504-86D1-5F40CA5867E5}"/>
              </a:ext>
            </a:extLst>
          </p:cNvPr>
          <p:cNvSpPr>
            <a:spLocks noGrp="1"/>
          </p:cNvSpPr>
          <p:nvPr>
            <p:ph type="title"/>
          </p:nvPr>
        </p:nvSpPr>
        <p:spPr/>
        <p:txBody>
          <a:bodyPr/>
          <a:lstStyle/>
          <a:p>
            <a:r>
              <a:rPr lang="en-US" dirty="0"/>
              <a:t>Inclusive Study Design</a:t>
            </a:r>
          </a:p>
        </p:txBody>
      </p:sp>
      <p:sp>
        <p:nvSpPr>
          <p:cNvPr id="3" name="Content Placeholder 2">
            <a:extLst>
              <a:ext uri="{FF2B5EF4-FFF2-40B4-BE49-F238E27FC236}">
                <a16:creationId xmlns:a16="http://schemas.microsoft.com/office/drawing/2014/main" id="{DED8E877-CB2B-B9EB-2D41-EF88689A58B3}"/>
              </a:ext>
            </a:extLst>
          </p:cNvPr>
          <p:cNvSpPr>
            <a:spLocks noGrp="1"/>
          </p:cNvSpPr>
          <p:nvPr>
            <p:ph idx="1"/>
          </p:nvPr>
        </p:nvSpPr>
        <p:spPr/>
        <p:txBody>
          <a:bodyPr>
            <a:normAutofit lnSpcReduction="10000"/>
          </a:bodyPr>
          <a:lstStyle/>
          <a:p>
            <a:r>
              <a:rPr lang="en-US" dirty="0"/>
              <a:t>We focus on two core topics: </a:t>
            </a:r>
          </a:p>
          <a:p>
            <a:pPr marL="658368" lvl="1" indent="-457200">
              <a:buFont typeface="+mj-lt"/>
              <a:buAutoNum type="arabicPeriod"/>
            </a:pPr>
            <a:r>
              <a:rPr lang="en-US" dirty="0"/>
              <a:t>Representing demographic data in studies / forms</a:t>
            </a:r>
          </a:p>
          <a:p>
            <a:pPr marL="841248" lvl="2" indent="-457200">
              <a:buFont typeface="+mj-lt"/>
              <a:buAutoNum type="arabicPeriod"/>
            </a:pPr>
            <a:r>
              <a:rPr lang="en-US" dirty="0"/>
              <a:t>Why are you collecting the data</a:t>
            </a:r>
          </a:p>
          <a:p>
            <a:pPr marL="841248" lvl="2" indent="-457200">
              <a:buFont typeface="+mj-lt"/>
              <a:buAutoNum type="arabicPeriod"/>
            </a:pPr>
            <a:r>
              <a:rPr lang="en-US" dirty="0"/>
              <a:t>Self-ID</a:t>
            </a:r>
          </a:p>
          <a:p>
            <a:pPr marL="658368" lvl="1" indent="-457200">
              <a:buFont typeface="+mj-lt"/>
              <a:buAutoNum type="arabicPeriod"/>
            </a:pPr>
            <a:r>
              <a:rPr lang="en-US" dirty="0"/>
              <a:t>Making studies accessible to disabled participants</a:t>
            </a:r>
          </a:p>
          <a:p>
            <a:pPr marL="841248" lvl="2" indent="-457200">
              <a:buFont typeface="+mj-lt"/>
              <a:buAutoNum type="arabicPeriod"/>
            </a:pPr>
            <a:r>
              <a:rPr lang="en-US" dirty="0"/>
              <a:t>Visual</a:t>
            </a:r>
          </a:p>
          <a:p>
            <a:pPr marL="841248" lvl="2" indent="-457200">
              <a:buFont typeface="+mj-lt"/>
              <a:buAutoNum type="arabicPeriod"/>
            </a:pPr>
            <a:r>
              <a:rPr lang="en-US" dirty="0"/>
              <a:t>Neurodevelopmental (e.g. autism, ADHD, dyslexia)</a:t>
            </a:r>
          </a:p>
          <a:p>
            <a:pPr marL="841248" lvl="2" indent="-457200">
              <a:buFont typeface="+mj-lt"/>
              <a:buAutoNum type="arabicPeriod"/>
            </a:pPr>
            <a:r>
              <a:rPr lang="en-US" dirty="0"/>
              <a:t>Physical (e.g. chronic pain)</a:t>
            </a:r>
          </a:p>
          <a:p>
            <a:pPr marL="0" indent="0">
              <a:buNone/>
            </a:pPr>
            <a:r>
              <a:rPr lang="en-US" dirty="0"/>
              <a:t>After I introduce these topics, you will practice revising a survey that does not follow these best practices</a:t>
            </a:r>
          </a:p>
        </p:txBody>
      </p:sp>
      <p:sp>
        <p:nvSpPr>
          <p:cNvPr id="4" name="Slide Number Placeholder 3">
            <a:extLst>
              <a:ext uri="{FF2B5EF4-FFF2-40B4-BE49-F238E27FC236}">
                <a16:creationId xmlns:a16="http://schemas.microsoft.com/office/drawing/2014/main" id="{FB791200-1A86-0F44-80BF-7D7790D1751A}"/>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3411053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2F91-8A70-264A-E00C-C7C0070C0E02}"/>
              </a:ext>
            </a:extLst>
          </p:cNvPr>
          <p:cNvSpPr>
            <a:spLocks noGrp="1"/>
          </p:cNvSpPr>
          <p:nvPr>
            <p:ph type="title"/>
          </p:nvPr>
        </p:nvSpPr>
        <p:spPr/>
        <p:txBody>
          <a:bodyPr/>
          <a:lstStyle/>
          <a:p>
            <a:r>
              <a:rPr lang="en-US" dirty="0"/>
              <a:t>Justification</a:t>
            </a:r>
          </a:p>
        </p:txBody>
      </p:sp>
      <p:sp>
        <p:nvSpPr>
          <p:cNvPr id="3" name="Content Placeholder 2">
            <a:extLst>
              <a:ext uri="{FF2B5EF4-FFF2-40B4-BE49-F238E27FC236}">
                <a16:creationId xmlns:a16="http://schemas.microsoft.com/office/drawing/2014/main" id="{E5013320-1785-4166-F175-6C15E34D4A74}"/>
              </a:ext>
            </a:extLst>
          </p:cNvPr>
          <p:cNvSpPr>
            <a:spLocks noGrp="1"/>
          </p:cNvSpPr>
          <p:nvPr>
            <p:ph idx="1"/>
          </p:nvPr>
        </p:nvSpPr>
        <p:spPr/>
        <p:txBody>
          <a:bodyPr>
            <a:normAutofit lnSpcReduction="10000"/>
          </a:bodyPr>
          <a:lstStyle/>
          <a:p>
            <a:r>
              <a:rPr lang="en-US" dirty="0"/>
              <a:t>Participant effort and privacy are core design concepts</a:t>
            </a:r>
          </a:p>
          <a:p>
            <a:pPr lvl="1"/>
            <a:r>
              <a:rPr lang="en-US" dirty="0"/>
              <a:t>Every question you ask represents effort</a:t>
            </a:r>
          </a:p>
          <a:p>
            <a:pPr lvl="1"/>
            <a:r>
              <a:rPr lang="en-US" dirty="0"/>
              <a:t>Personal questions often represent a privacy cost</a:t>
            </a:r>
          </a:p>
          <a:p>
            <a:r>
              <a:rPr lang="en-US" dirty="0"/>
              <a:t>Whenever you ask for personal data, it must be justified, e.g.:</a:t>
            </a:r>
          </a:p>
          <a:p>
            <a:pPr lvl="1"/>
            <a:r>
              <a:rPr lang="en-US" dirty="0"/>
              <a:t>Please provide your email address so the researchers can contact you to send you payment for participation and advertise follow-up studies</a:t>
            </a:r>
          </a:p>
          <a:p>
            <a:pPr lvl="1"/>
            <a:r>
              <a:rPr lang="en-US" dirty="0"/>
              <a:t>Please provide how many years of programming experience you have, so that we can compare experiences of new and experienced programmers</a:t>
            </a:r>
          </a:p>
          <a:p>
            <a:pPr lvl="1"/>
            <a:r>
              <a:rPr lang="en-US" dirty="0"/>
              <a:t>Provide your race and gender so that the research team can assess the effectiveness of their outreach and recruiting approach</a:t>
            </a:r>
          </a:p>
        </p:txBody>
      </p:sp>
      <p:sp>
        <p:nvSpPr>
          <p:cNvPr id="4" name="Slide Number Placeholder 3">
            <a:extLst>
              <a:ext uri="{FF2B5EF4-FFF2-40B4-BE49-F238E27FC236}">
                <a16:creationId xmlns:a16="http://schemas.microsoft.com/office/drawing/2014/main" id="{BCF4DDF7-F4B8-E54E-AC26-A622BA0B100B}"/>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332669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4A32-D637-F28D-914E-6CC830A716F3}"/>
              </a:ext>
            </a:extLst>
          </p:cNvPr>
          <p:cNvSpPr>
            <a:spLocks noGrp="1"/>
          </p:cNvSpPr>
          <p:nvPr>
            <p:ph type="title"/>
          </p:nvPr>
        </p:nvSpPr>
        <p:spPr/>
        <p:txBody>
          <a:bodyPr>
            <a:normAutofit/>
          </a:bodyPr>
          <a:lstStyle/>
          <a:p>
            <a:r>
              <a:rPr lang="en-US" sz="4600" dirty="0"/>
              <a:t>How to Pick Quantitative Survey Questions</a:t>
            </a:r>
          </a:p>
        </p:txBody>
      </p:sp>
      <p:sp>
        <p:nvSpPr>
          <p:cNvPr id="3" name="Content Placeholder 2">
            <a:extLst>
              <a:ext uri="{FF2B5EF4-FFF2-40B4-BE49-F238E27FC236}">
                <a16:creationId xmlns:a16="http://schemas.microsoft.com/office/drawing/2014/main" id="{20AB1FDF-0A7D-35F9-B0CC-CAA0A9335DA4}"/>
              </a:ext>
            </a:extLst>
          </p:cNvPr>
          <p:cNvSpPr>
            <a:spLocks noGrp="1"/>
          </p:cNvSpPr>
          <p:nvPr>
            <p:ph idx="1"/>
          </p:nvPr>
        </p:nvSpPr>
        <p:spPr/>
        <p:txBody>
          <a:bodyPr/>
          <a:lstStyle/>
          <a:p>
            <a:r>
              <a:rPr lang="en-US" b="1" dirty="0"/>
              <a:t>Every question should have a goal</a:t>
            </a:r>
            <a:r>
              <a:rPr lang="en-US" dirty="0"/>
              <a:t>, such as:</a:t>
            </a:r>
          </a:p>
          <a:p>
            <a:pPr lvl="1"/>
            <a:r>
              <a:rPr lang="en-US" dirty="0"/>
              <a:t>Understanding </a:t>
            </a:r>
            <a:r>
              <a:rPr lang="en-US" u="sng" dirty="0"/>
              <a:t>who</a:t>
            </a:r>
            <a:r>
              <a:rPr lang="en-US" dirty="0"/>
              <a:t> the survey participant is (e.g., demographics)</a:t>
            </a:r>
          </a:p>
          <a:p>
            <a:pPr lvl="1"/>
            <a:r>
              <a:rPr lang="en-US" b="1" dirty="0"/>
              <a:t>Formative feedback</a:t>
            </a:r>
            <a:r>
              <a:rPr lang="en-US" dirty="0"/>
              <a:t> to make future choices (e.g. performance metrics)</a:t>
            </a:r>
          </a:p>
          <a:p>
            <a:pPr lvl="1"/>
            <a:r>
              <a:rPr lang="en-US" b="1" dirty="0"/>
              <a:t>Summative feedback </a:t>
            </a:r>
            <a:r>
              <a:rPr lang="en-US" dirty="0"/>
              <a:t>to assess if goals are met (e.g. performance metrics)</a:t>
            </a:r>
            <a:endParaRPr lang="en-US" b="1" dirty="0"/>
          </a:p>
          <a:p>
            <a:pPr lvl="1"/>
            <a:endParaRPr lang="en-US" dirty="0"/>
          </a:p>
        </p:txBody>
      </p:sp>
      <p:sp>
        <p:nvSpPr>
          <p:cNvPr id="4" name="Slide Number Placeholder 3">
            <a:extLst>
              <a:ext uri="{FF2B5EF4-FFF2-40B4-BE49-F238E27FC236}">
                <a16:creationId xmlns:a16="http://schemas.microsoft.com/office/drawing/2014/main" id="{35BF043D-5FB8-4F41-6884-02B60561E045}"/>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717035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37FD-36F7-4191-A976-A90BE0E8EA5C}"/>
              </a:ext>
            </a:extLst>
          </p:cNvPr>
          <p:cNvSpPr>
            <a:spLocks noGrp="1"/>
          </p:cNvSpPr>
          <p:nvPr>
            <p:ph type="title"/>
          </p:nvPr>
        </p:nvSpPr>
        <p:spPr/>
        <p:txBody>
          <a:bodyPr/>
          <a:lstStyle/>
          <a:p>
            <a:r>
              <a:rPr lang="en-US" dirty="0"/>
              <a:t>Self-Identification</a:t>
            </a:r>
          </a:p>
        </p:txBody>
      </p:sp>
      <p:sp>
        <p:nvSpPr>
          <p:cNvPr id="3" name="Content Placeholder 2">
            <a:extLst>
              <a:ext uri="{FF2B5EF4-FFF2-40B4-BE49-F238E27FC236}">
                <a16:creationId xmlns:a16="http://schemas.microsoft.com/office/drawing/2014/main" id="{632E56C5-5A78-C6DA-1F1F-B76B34E55B9E}"/>
              </a:ext>
            </a:extLst>
          </p:cNvPr>
          <p:cNvSpPr>
            <a:spLocks noGrp="1"/>
          </p:cNvSpPr>
          <p:nvPr>
            <p:ph idx="1"/>
          </p:nvPr>
        </p:nvSpPr>
        <p:spPr/>
        <p:txBody>
          <a:bodyPr/>
          <a:lstStyle/>
          <a:p>
            <a:r>
              <a:rPr lang="en-US" dirty="0"/>
              <a:t>In the real world, people describe themselves in many different ways</a:t>
            </a:r>
          </a:p>
          <a:p>
            <a:r>
              <a:rPr lang="en-US" dirty="0"/>
              <a:t>It is best-practice for survey design to capture real-world data as accurately as possible, so it is important to let people self-describe their identity with a fill-in-the-blank question, </a:t>
            </a:r>
            <a:r>
              <a:rPr lang="en-US" b="1" dirty="0"/>
              <a:t>if collected</a:t>
            </a:r>
            <a:endParaRPr lang="en-US" dirty="0"/>
          </a:p>
          <a:p>
            <a:pPr lvl="1"/>
            <a:r>
              <a:rPr lang="en-US" dirty="0"/>
              <a:t>Gender</a:t>
            </a:r>
          </a:p>
          <a:p>
            <a:pPr lvl="1"/>
            <a:r>
              <a:rPr lang="en-US" dirty="0"/>
              <a:t>Personal pronouns</a:t>
            </a:r>
          </a:p>
          <a:p>
            <a:pPr lvl="1"/>
            <a:r>
              <a:rPr lang="en-US" dirty="0"/>
              <a:t>Race</a:t>
            </a:r>
          </a:p>
          <a:p>
            <a:r>
              <a:rPr lang="en-US" dirty="0"/>
              <a:t>This is part of standard guidelines established based on research since 2018: </a:t>
            </a:r>
            <a:r>
              <a:rPr lang="en-US" dirty="0">
                <a:hlinkClick r:id="rId2"/>
              </a:rPr>
              <a:t>https://www.morgan-klaus.com/gender-guidelines.html</a:t>
            </a:r>
            <a:endParaRPr lang="en-US" dirty="0"/>
          </a:p>
          <a:p>
            <a:endParaRPr lang="en-US" dirty="0"/>
          </a:p>
          <a:p>
            <a:pPr lvl="1"/>
            <a:endParaRPr lang="en-US" dirty="0"/>
          </a:p>
        </p:txBody>
      </p:sp>
      <p:sp>
        <p:nvSpPr>
          <p:cNvPr id="4" name="Slide Number Placeholder 3">
            <a:extLst>
              <a:ext uri="{FF2B5EF4-FFF2-40B4-BE49-F238E27FC236}">
                <a16:creationId xmlns:a16="http://schemas.microsoft.com/office/drawing/2014/main" id="{32E1E75A-0DD5-9CEF-0FE7-FB0BE3C61DDA}"/>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2557977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1F96-0D69-E7B5-70AC-A4444C509985}"/>
              </a:ext>
            </a:extLst>
          </p:cNvPr>
          <p:cNvSpPr>
            <a:spLocks noGrp="1"/>
          </p:cNvSpPr>
          <p:nvPr>
            <p:ph type="title"/>
          </p:nvPr>
        </p:nvSpPr>
        <p:spPr/>
        <p:txBody>
          <a:bodyPr/>
          <a:lstStyle/>
          <a:p>
            <a:r>
              <a:rPr lang="en-US" dirty="0"/>
              <a:t>Analyzing Self-ID Data</a:t>
            </a:r>
          </a:p>
        </p:txBody>
      </p:sp>
      <p:sp>
        <p:nvSpPr>
          <p:cNvPr id="3" name="Content Placeholder 2">
            <a:extLst>
              <a:ext uri="{FF2B5EF4-FFF2-40B4-BE49-F238E27FC236}">
                <a16:creationId xmlns:a16="http://schemas.microsoft.com/office/drawing/2014/main" id="{3023BC67-296A-BC08-24A1-9D466EBE96FC}"/>
              </a:ext>
            </a:extLst>
          </p:cNvPr>
          <p:cNvSpPr>
            <a:spLocks noGrp="1"/>
          </p:cNvSpPr>
          <p:nvPr>
            <p:ph idx="1"/>
          </p:nvPr>
        </p:nvSpPr>
        <p:spPr/>
        <p:txBody>
          <a:bodyPr/>
          <a:lstStyle/>
          <a:p>
            <a:r>
              <a:rPr lang="en-US" dirty="0"/>
              <a:t>More complex data typically require more complex analysis. The exact analysis will depend on the purpose of your study</a:t>
            </a:r>
          </a:p>
          <a:p>
            <a:r>
              <a:rPr lang="en-US" dirty="0"/>
              <a:t>It is common for people to use different capitalization or abbreviations for the same answer, e.g.: “female”, “Female”, “F”</a:t>
            </a:r>
          </a:p>
          <a:p>
            <a:pPr lvl="1"/>
            <a:r>
              <a:rPr lang="en-US" dirty="0"/>
              <a:t>Data cleaning can be used to group these three examples together</a:t>
            </a:r>
          </a:p>
          <a:p>
            <a:pPr lvl="1"/>
            <a:r>
              <a:rPr lang="en-US" dirty="0"/>
              <a:t>Open text responses allow respondents to self-express subtle differences in identity (e.g. “woman” vs. “female”) while allowing grouping when needed</a:t>
            </a:r>
          </a:p>
        </p:txBody>
      </p:sp>
      <p:sp>
        <p:nvSpPr>
          <p:cNvPr id="4" name="Slide Number Placeholder 3">
            <a:extLst>
              <a:ext uri="{FF2B5EF4-FFF2-40B4-BE49-F238E27FC236}">
                <a16:creationId xmlns:a16="http://schemas.microsoft.com/office/drawing/2014/main" id="{772ECD62-F9AA-3010-66A0-12970746F4B4}"/>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1784081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A4E1-883C-B360-0347-38C062553EED}"/>
              </a:ext>
            </a:extLst>
          </p:cNvPr>
          <p:cNvSpPr>
            <a:spLocks noGrp="1"/>
          </p:cNvSpPr>
          <p:nvPr>
            <p:ph type="title"/>
          </p:nvPr>
        </p:nvSpPr>
        <p:spPr/>
        <p:txBody>
          <a:bodyPr/>
          <a:lstStyle/>
          <a:p>
            <a:r>
              <a:rPr lang="en-US" dirty="0"/>
              <a:t>Accessible Study Design</a:t>
            </a:r>
          </a:p>
        </p:txBody>
      </p:sp>
      <p:sp>
        <p:nvSpPr>
          <p:cNvPr id="3" name="Content Placeholder 2">
            <a:extLst>
              <a:ext uri="{FF2B5EF4-FFF2-40B4-BE49-F238E27FC236}">
                <a16:creationId xmlns:a16="http://schemas.microsoft.com/office/drawing/2014/main" id="{66400707-705B-5D4B-FD30-609E1558D240}"/>
              </a:ext>
            </a:extLst>
          </p:cNvPr>
          <p:cNvSpPr>
            <a:spLocks noGrp="1"/>
          </p:cNvSpPr>
          <p:nvPr>
            <p:ph idx="1"/>
          </p:nvPr>
        </p:nvSpPr>
        <p:spPr/>
        <p:txBody>
          <a:bodyPr/>
          <a:lstStyle/>
          <a:p>
            <a:r>
              <a:rPr lang="en-US" dirty="0"/>
              <a:t>To maximize the variety of available data, it is best practice for surveys to be made accessible for disabled participants</a:t>
            </a:r>
          </a:p>
          <a:p>
            <a:r>
              <a:rPr lang="en-US" b="1" dirty="0"/>
              <a:t>Universal design: </a:t>
            </a:r>
            <a:r>
              <a:rPr lang="en-US" dirty="0"/>
              <a:t>Design written materials to work for the widest audience of participants as possible</a:t>
            </a:r>
          </a:p>
          <a:p>
            <a:r>
              <a:rPr lang="en-US" b="1" dirty="0"/>
              <a:t>Specific accommodations:</a:t>
            </a:r>
            <a:r>
              <a:rPr lang="en-US" dirty="0"/>
              <a:t> Specific people with specific disabilities may need additional accommodations for in-person research</a:t>
            </a:r>
          </a:p>
          <a:p>
            <a:r>
              <a:rPr lang="en-US" dirty="0"/>
              <a:t>This is not an exhaustive guide</a:t>
            </a:r>
          </a:p>
        </p:txBody>
      </p:sp>
      <p:sp>
        <p:nvSpPr>
          <p:cNvPr id="4" name="Slide Number Placeholder 3">
            <a:extLst>
              <a:ext uri="{FF2B5EF4-FFF2-40B4-BE49-F238E27FC236}">
                <a16:creationId xmlns:a16="http://schemas.microsoft.com/office/drawing/2014/main" id="{5A680658-5C39-C9B7-D266-CC4C83C0B9A7}"/>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42316655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0CC5-DE2A-7C09-1178-1C26A3E39F84}"/>
              </a:ext>
            </a:extLst>
          </p:cNvPr>
          <p:cNvSpPr>
            <a:spLocks noGrp="1"/>
          </p:cNvSpPr>
          <p:nvPr>
            <p:ph type="title"/>
          </p:nvPr>
        </p:nvSpPr>
        <p:spPr/>
        <p:txBody>
          <a:bodyPr/>
          <a:lstStyle/>
          <a:p>
            <a:r>
              <a:rPr lang="en-US" dirty="0"/>
              <a:t>Accessibility - Visual</a:t>
            </a:r>
          </a:p>
        </p:txBody>
      </p:sp>
      <p:sp>
        <p:nvSpPr>
          <p:cNvPr id="3" name="Content Placeholder 2">
            <a:extLst>
              <a:ext uri="{FF2B5EF4-FFF2-40B4-BE49-F238E27FC236}">
                <a16:creationId xmlns:a16="http://schemas.microsoft.com/office/drawing/2014/main" id="{800E5E72-EFF2-E98A-E0F5-0678CC0AD900}"/>
              </a:ext>
            </a:extLst>
          </p:cNvPr>
          <p:cNvSpPr>
            <a:spLocks noGrp="1"/>
          </p:cNvSpPr>
          <p:nvPr>
            <p:ph idx="1"/>
          </p:nvPr>
        </p:nvSpPr>
        <p:spPr/>
        <p:txBody>
          <a:bodyPr/>
          <a:lstStyle/>
          <a:p>
            <a:pPr lvl="1"/>
            <a:r>
              <a:rPr lang="en-US" dirty="0"/>
              <a:t>For printed surveys where participants may have limited vision, a large-print version of the survey should be made available</a:t>
            </a:r>
          </a:p>
          <a:p>
            <a:pPr lvl="1"/>
            <a:r>
              <a:rPr lang="en-US" dirty="0"/>
              <a:t>For participants with no vision, ensure that digital surveys are compatible with screen-readers or, if the survey is in-person, ensure an alternative to the written survey, such as an interview, is provided</a:t>
            </a:r>
          </a:p>
          <a:p>
            <a:pPr lvl="1"/>
            <a:r>
              <a:rPr lang="en-US" dirty="0"/>
              <a:t>If color is used in the survey to communicate information to the reader (e.g. in figures), it should not be the only way that information is communicated, so that colorblind participants can receive the same information</a:t>
            </a:r>
          </a:p>
        </p:txBody>
      </p:sp>
      <p:sp>
        <p:nvSpPr>
          <p:cNvPr id="4" name="Slide Number Placeholder 3">
            <a:extLst>
              <a:ext uri="{FF2B5EF4-FFF2-40B4-BE49-F238E27FC236}">
                <a16:creationId xmlns:a16="http://schemas.microsoft.com/office/drawing/2014/main" id="{45C668F2-766E-D0B0-9CEE-5A64059834B2}"/>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524193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66AAC-6575-2CD0-9987-ED97AB6856CA}"/>
              </a:ext>
            </a:extLst>
          </p:cNvPr>
          <p:cNvSpPr>
            <a:spLocks noGrp="1"/>
          </p:cNvSpPr>
          <p:nvPr>
            <p:ph type="title"/>
          </p:nvPr>
        </p:nvSpPr>
        <p:spPr/>
        <p:txBody>
          <a:bodyPr/>
          <a:lstStyle/>
          <a:p>
            <a:r>
              <a:rPr lang="en-US" dirty="0"/>
              <a:t>Accessibility - Neurodevelopmental</a:t>
            </a:r>
          </a:p>
        </p:txBody>
      </p:sp>
      <p:sp>
        <p:nvSpPr>
          <p:cNvPr id="3" name="Content Placeholder 2">
            <a:extLst>
              <a:ext uri="{FF2B5EF4-FFF2-40B4-BE49-F238E27FC236}">
                <a16:creationId xmlns:a16="http://schemas.microsoft.com/office/drawing/2014/main" id="{C09F703D-AA12-3D6A-F331-AE692520A923}"/>
              </a:ext>
            </a:extLst>
          </p:cNvPr>
          <p:cNvSpPr>
            <a:spLocks noGrp="1"/>
          </p:cNvSpPr>
          <p:nvPr>
            <p:ph idx="1"/>
          </p:nvPr>
        </p:nvSpPr>
        <p:spPr/>
        <p:txBody>
          <a:bodyPr/>
          <a:lstStyle/>
          <a:p>
            <a:pPr lvl="1"/>
            <a:r>
              <a:rPr lang="en-US" dirty="0"/>
              <a:t>For printed surveys with dyslexic participants, dyslexia-friendly fonts should be used. Comic-style fonts such as MS Comic Sans are often used for this purpose</a:t>
            </a:r>
          </a:p>
          <a:p>
            <a:pPr lvl="1"/>
            <a:r>
              <a:rPr lang="en-US" dirty="0"/>
              <a:t>Participants with attention issues should be permitted to take breaks</a:t>
            </a:r>
          </a:p>
          <a:p>
            <a:pPr lvl="1"/>
            <a:r>
              <a:rPr lang="en-US" dirty="0"/>
              <a:t>In-person studies whose participants have sensory issues should make sure to choose a location that does not aggravate those issues (e.g., a quiet place with no bright lights and no strong smells)</a:t>
            </a:r>
          </a:p>
        </p:txBody>
      </p:sp>
      <p:sp>
        <p:nvSpPr>
          <p:cNvPr id="4" name="Slide Number Placeholder 3">
            <a:extLst>
              <a:ext uri="{FF2B5EF4-FFF2-40B4-BE49-F238E27FC236}">
                <a16:creationId xmlns:a16="http://schemas.microsoft.com/office/drawing/2014/main" id="{E669AE4E-FA35-4F58-2C62-63522E9BDDDC}"/>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41213906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3836-8FD1-7916-47C9-07DB2673B2D1}"/>
              </a:ext>
            </a:extLst>
          </p:cNvPr>
          <p:cNvSpPr>
            <a:spLocks noGrp="1"/>
          </p:cNvSpPr>
          <p:nvPr>
            <p:ph type="title"/>
          </p:nvPr>
        </p:nvSpPr>
        <p:spPr/>
        <p:txBody>
          <a:bodyPr/>
          <a:lstStyle/>
          <a:p>
            <a:r>
              <a:rPr lang="en-US" dirty="0"/>
              <a:t>Accessibility - Physical</a:t>
            </a:r>
          </a:p>
        </p:txBody>
      </p:sp>
      <p:sp>
        <p:nvSpPr>
          <p:cNvPr id="3" name="Content Placeholder 2">
            <a:extLst>
              <a:ext uri="{FF2B5EF4-FFF2-40B4-BE49-F238E27FC236}">
                <a16:creationId xmlns:a16="http://schemas.microsoft.com/office/drawing/2014/main" id="{9D7F00F6-1EFC-FA71-622E-5B4D49596DDA}"/>
              </a:ext>
            </a:extLst>
          </p:cNvPr>
          <p:cNvSpPr>
            <a:spLocks noGrp="1"/>
          </p:cNvSpPr>
          <p:nvPr>
            <p:ph idx="1"/>
          </p:nvPr>
        </p:nvSpPr>
        <p:spPr/>
        <p:txBody>
          <a:bodyPr/>
          <a:lstStyle/>
          <a:p>
            <a:pPr lvl="1"/>
            <a:r>
              <a:rPr lang="en-US" dirty="0"/>
              <a:t>Some people cannot write or can only write for limited periods of time, using special arthritis-friendly writing tools. Providing digital surveys enables such people to participate. If in-person participation is required, advance notice should be given that writing is required, so that participants can bring appropriate tools.</a:t>
            </a:r>
          </a:p>
          <a:p>
            <a:pPr lvl="1"/>
            <a:r>
              <a:rPr lang="en-US" dirty="0"/>
              <a:t>If you are preparing a physical space for participants to take the study, make sure there is proper furniture if the participant needs to sit. Avoid places that only have stools with no back.</a:t>
            </a:r>
          </a:p>
        </p:txBody>
      </p:sp>
      <p:sp>
        <p:nvSpPr>
          <p:cNvPr id="4" name="Slide Number Placeholder 3">
            <a:extLst>
              <a:ext uri="{FF2B5EF4-FFF2-40B4-BE49-F238E27FC236}">
                <a16:creationId xmlns:a16="http://schemas.microsoft.com/office/drawing/2014/main" id="{62833E72-E1E9-0DBA-092E-0D55C392D29A}"/>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320697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E5FC-A1CF-F410-620D-C7344EDF377E}"/>
              </a:ext>
            </a:extLst>
          </p:cNvPr>
          <p:cNvSpPr>
            <a:spLocks noGrp="1"/>
          </p:cNvSpPr>
          <p:nvPr>
            <p:ph type="title"/>
          </p:nvPr>
        </p:nvSpPr>
        <p:spPr/>
        <p:txBody>
          <a:bodyPr/>
          <a:lstStyle/>
          <a:p>
            <a:r>
              <a:rPr lang="en-US" dirty="0"/>
              <a:t>Activity: Worst Survey Ever (10min)</a:t>
            </a:r>
          </a:p>
        </p:txBody>
      </p:sp>
      <p:sp>
        <p:nvSpPr>
          <p:cNvPr id="3" name="Content Placeholder 2">
            <a:extLst>
              <a:ext uri="{FF2B5EF4-FFF2-40B4-BE49-F238E27FC236}">
                <a16:creationId xmlns:a16="http://schemas.microsoft.com/office/drawing/2014/main" id="{5B3D8531-B55E-BADE-F824-CD5C1EB53BD5}"/>
              </a:ext>
            </a:extLst>
          </p:cNvPr>
          <p:cNvSpPr>
            <a:spLocks noGrp="1"/>
          </p:cNvSpPr>
          <p:nvPr>
            <p:ph idx="1"/>
          </p:nvPr>
        </p:nvSpPr>
        <p:spPr/>
        <p:txBody>
          <a:bodyPr/>
          <a:lstStyle/>
          <a:p>
            <a:r>
              <a:rPr lang="en-US" dirty="0"/>
              <a:t>This survey used to be even more worse</a:t>
            </a:r>
          </a:p>
          <a:p>
            <a:r>
              <a:rPr lang="en-US" dirty="0"/>
              <a:t>As a technical limitation of the textbook preparation software, the survey has been forced to improve</a:t>
            </a:r>
          </a:p>
          <a:p>
            <a:r>
              <a:rPr lang="en-US" dirty="0"/>
              <a:t>Much of its worseness involves issues of inclusive survey design, but it is diverse in its badness</a:t>
            </a:r>
          </a:p>
          <a:p>
            <a:r>
              <a:rPr lang="en-US" b="1" dirty="0"/>
              <a:t>Activity:</a:t>
            </a:r>
          </a:p>
          <a:p>
            <a:pPr lvl="1"/>
            <a:r>
              <a:rPr lang="en-US" dirty="0"/>
              <a:t>Read survey here: </a:t>
            </a:r>
            <a:r>
              <a:rPr lang="en-US" dirty="0">
                <a:hlinkClick r:id="rId2"/>
              </a:rPr>
              <a:t>https://bookish.press/hcpl/chapter10</a:t>
            </a:r>
            <a:r>
              <a:rPr lang="en-US" dirty="0"/>
              <a:t> (5 min)</a:t>
            </a:r>
          </a:p>
          <a:p>
            <a:pPr lvl="1"/>
            <a:r>
              <a:rPr lang="en-US" dirty="0"/>
              <a:t>Propose + discuss potential improvements (5 min)</a:t>
            </a:r>
          </a:p>
          <a:p>
            <a:pPr lvl="1"/>
            <a:endParaRPr lang="en-US" dirty="0"/>
          </a:p>
        </p:txBody>
      </p:sp>
      <p:sp>
        <p:nvSpPr>
          <p:cNvPr id="4" name="Slide Number Placeholder 3">
            <a:extLst>
              <a:ext uri="{FF2B5EF4-FFF2-40B4-BE49-F238E27FC236}">
                <a16:creationId xmlns:a16="http://schemas.microsoft.com/office/drawing/2014/main" id="{5389EC5C-E408-D38D-E357-5F4B1B9F7F73}"/>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40630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DFBB7-1BDF-9766-F3DD-5018721CF73E}"/>
              </a:ext>
            </a:extLst>
          </p:cNvPr>
          <p:cNvSpPr>
            <a:spLocks noGrp="1"/>
          </p:cNvSpPr>
          <p:nvPr>
            <p:ph type="title"/>
          </p:nvPr>
        </p:nvSpPr>
        <p:spPr/>
        <p:txBody>
          <a:bodyPr/>
          <a:lstStyle/>
          <a:p>
            <a:r>
              <a:rPr lang="en-US" dirty="0"/>
              <a:t>Examples of Demographic Questions</a:t>
            </a:r>
          </a:p>
        </p:txBody>
      </p:sp>
      <p:sp>
        <p:nvSpPr>
          <p:cNvPr id="3" name="Content Placeholder 2">
            <a:extLst>
              <a:ext uri="{FF2B5EF4-FFF2-40B4-BE49-F238E27FC236}">
                <a16:creationId xmlns:a16="http://schemas.microsoft.com/office/drawing/2014/main" id="{D4DAD4C7-5E9E-EF19-EDE0-27398166852F}"/>
              </a:ext>
            </a:extLst>
          </p:cNvPr>
          <p:cNvSpPr>
            <a:spLocks noGrp="1"/>
          </p:cNvSpPr>
          <p:nvPr>
            <p:ph idx="1"/>
          </p:nvPr>
        </p:nvSpPr>
        <p:spPr/>
        <p:txBody>
          <a:bodyPr/>
          <a:lstStyle/>
          <a:p>
            <a:pPr lvl="1"/>
            <a:r>
              <a:rPr lang="en-US" dirty="0"/>
              <a:t>How many years of programming experience do you have?</a:t>
            </a:r>
          </a:p>
          <a:p>
            <a:pPr lvl="1"/>
            <a:r>
              <a:rPr lang="en-US" dirty="0"/>
              <a:t>How many hours of programming did you do per week in that period, on average?</a:t>
            </a:r>
          </a:p>
          <a:p>
            <a:pPr lvl="1"/>
            <a:r>
              <a:rPr lang="en-US" dirty="0"/>
              <a:t>How many years of formal programming education have you completed?</a:t>
            </a:r>
          </a:p>
          <a:p>
            <a:pPr marL="201168" lvl="1" indent="0">
              <a:buNone/>
            </a:pPr>
            <a:r>
              <a:rPr lang="en-US" dirty="0"/>
              <a:t>Questions about personal identity are also in this category, but discussed separately due to extra considerations</a:t>
            </a:r>
          </a:p>
          <a:p>
            <a:pPr marL="201168" lvl="1" indent="0">
              <a:buNone/>
            </a:pPr>
            <a:r>
              <a:rPr lang="en-US" b="1" dirty="0"/>
              <a:t>Activity:</a:t>
            </a:r>
            <a:r>
              <a:rPr lang="en-US" dirty="0"/>
              <a:t> Propose more questions</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7365BE39-58F0-3E18-63F3-931639265184}"/>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230231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6BDA-8E1F-E540-A80E-F9BBD541B55C}"/>
              </a:ext>
            </a:extLst>
          </p:cNvPr>
          <p:cNvSpPr>
            <a:spLocks noGrp="1"/>
          </p:cNvSpPr>
          <p:nvPr>
            <p:ph type="title"/>
          </p:nvPr>
        </p:nvSpPr>
        <p:spPr/>
        <p:txBody>
          <a:bodyPr/>
          <a:lstStyle/>
          <a:p>
            <a:r>
              <a:rPr lang="en-US" dirty="0"/>
              <a:t>Examples of Formative Questions</a:t>
            </a:r>
          </a:p>
        </p:txBody>
      </p:sp>
      <p:sp>
        <p:nvSpPr>
          <p:cNvPr id="3" name="Content Placeholder 2">
            <a:extLst>
              <a:ext uri="{FF2B5EF4-FFF2-40B4-BE49-F238E27FC236}">
                <a16:creationId xmlns:a16="http://schemas.microsoft.com/office/drawing/2014/main" id="{1B37B3B8-7924-EF49-2720-D69E85C4BA06}"/>
              </a:ext>
            </a:extLst>
          </p:cNvPr>
          <p:cNvSpPr>
            <a:spLocks noGrp="1"/>
          </p:cNvSpPr>
          <p:nvPr>
            <p:ph idx="1"/>
          </p:nvPr>
        </p:nvSpPr>
        <p:spPr/>
        <p:txBody>
          <a:bodyPr>
            <a:normAutofit lnSpcReduction="10000"/>
          </a:bodyPr>
          <a:lstStyle/>
          <a:p>
            <a:pPr lvl="1"/>
            <a:r>
              <a:rPr lang="en-US" dirty="0"/>
              <a:t>What percentage of error messages you encountered provided information that led you to resolve the underlying error?</a:t>
            </a:r>
          </a:p>
          <a:p>
            <a:pPr marL="201168" lvl="1" indent="0">
              <a:buNone/>
            </a:pPr>
            <a:r>
              <a:rPr lang="en-US" b="1" dirty="0"/>
              <a:t>  Identifies whether solution-directed error messages need to be a focus</a:t>
            </a:r>
          </a:p>
          <a:p>
            <a:pPr lvl="1"/>
            <a:r>
              <a:rPr lang="en-US" dirty="0"/>
              <a:t>How many times did you consult the documentation page for a standard library function to obtain specific information, and of those times, how many times did the documentation page contain the desired information?</a:t>
            </a:r>
          </a:p>
          <a:p>
            <a:pPr marL="201168" lvl="1" indent="0">
              <a:buNone/>
            </a:pPr>
            <a:r>
              <a:rPr lang="en-US" b="1" dirty="0"/>
              <a:t>  Identifies whether relevance of documentation needs work</a:t>
            </a:r>
          </a:p>
          <a:p>
            <a:r>
              <a:rPr lang="en-US" b="1" dirty="0"/>
              <a:t>Discussion:</a:t>
            </a:r>
            <a:r>
              <a:rPr lang="en-US" dirty="0"/>
              <a:t> 1. Propose more questions</a:t>
            </a:r>
            <a:br>
              <a:rPr lang="en-US" dirty="0"/>
            </a:br>
            <a:r>
              <a:rPr lang="en-US" dirty="0"/>
              <a:t>                     2. Give a more open-ended version of the above qn.</a:t>
            </a:r>
            <a:br>
              <a:rPr lang="en-US" dirty="0"/>
            </a:br>
            <a:r>
              <a:rPr lang="en-US" dirty="0"/>
              <a:t>                     3. What do both questions have in common?</a:t>
            </a:r>
            <a:br>
              <a:rPr lang="en-US" dirty="0"/>
            </a:br>
            <a:endParaRPr lang="en-US" b="1" dirty="0"/>
          </a:p>
          <a:p>
            <a:endParaRPr lang="en-US" dirty="0"/>
          </a:p>
        </p:txBody>
      </p:sp>
      <p:sp>
        <p:nvSpPr>
          <p:cNvPr id="4" name="Slide Number Placeholder 3">
            <a:extLst>
              <a:ext uri="{FF2B5EF4-FFF2-40B4-BE49-F238E27FC236}">
                <a16:creationId xmlns:a16="http://schemas.microsoft.com/office/drawing/2014/main" id="{6710C6B3-E004-1A1A-074E-B2D9EE9C1021}"/>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96446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7509-D9C2-5B75-DC03-1D344DF67513}"/>
              </a:ext>
            </a:extLst>
          </p:cNvPr>
          <p:cNvSpPr>
            <a:spLocks noGrp="1"/>
          </p:cNvSpPr>
          <p:nvPr>
            <p:ph type="title"/>
          </p:nvPr>
        </p:nvSpPr>
        <p:spPr/>
        <p:txBody>
          <a:bodyPr/>
          <a:lstStyle/>
          <a:p>
            <a:r>
              <a:rPr lang="en-US" dirty="0"/>
              <a:t>Examples of Summative Questions</a:t>
            </a:r>
          </a:p>
        </p:txBody>
      </p:sp>
      <p:sp>
        <p:nvSpPr>
          <p:cNvPr id="3" name="Content Placeholder 2">
            <a:extLst>
              <a:ext uri="{FF2B5EF4-FFF2-40B4-BE49-F238E27FC236}">
                <a16:creationId xmlns:a16="http://schemas.microsoft.com/office/drawing/2014/main" id="{21798799-C37E-9AC5-2C73-4722AA7220DB}"/>
              </a:ext>
            </a:extLst>
          </p:cNvPr>
          <p:cNvSpPr>
            <a:spLocks noGrp="1"/>
          </p:cNvSpPr>
          <p:nvPr>
            <p:ph idx="1"/>
          </p:nvPr>
        </p:nvSpPr>
        <p:spPr/>
        <p:txBody>
          <a:bodyPr/>
          <a:lstStyle/>
          <a:p>
            <a:pPr lvl="1"/>
            <a:r>
              <a:rPr lang="en-US" dirty="0"/>
              <a:t>How many minutes did it take to complete the given programming task in the given language?</a:t>
            </a:r>
          </a:p>
          <a:p>
            <a:pPr marL="201168" lvl="1" indent="0">
              <a:buNone/>
            </a:pPr>
            <a:r>
              <a:rPr lang="en-US" b="1" dirty="0"/>
              <a:t>  Assesses goal: </a:t>
            </a:r>
            <a:r>
              <a:rPr lang="en-US" dirty="0"/>
              <a:t>Reduce time cost</a:t>
            </a:r>
            <a:endParaRPr lang="en-US" b="1" dirty="0"/>
          </a:p>
          <a:p>
            <a:pPr lvl="1"/>
            <a:r>
              <a:rPr lang="en-US" dirty="0"/>
              <a:t>How many times (measured by how many times you invoked the compiler or interpreter) did you revise your program before it successfully implemented the given task?</a:t>
            </a:r>
            <a:br>
              <a:rPr lang="en-US" dirty="0"/>
            </a:br>
            <a:r>
              <a:rPr lang="en-US" b="1" dirty="0"/>
              <a:t>Assesses goal: </a:t>
            </a:r>
            <a:r>
              <a:rPr lang="en-US" dirty="0"/>
              <a:t>Reduce errors in first-draft code</a:t>
            </a:r>
          </a:p>
          <a:p>
            <a:r>
              <a:rPr lang="en-US" dirty="0"/>
              <a:t>Note: The same question could be formative </a:t>
            </a:r>
            <a:r>
              <a:rPr lang="en-US" b="1" dirty="0"/>
              <a:t>and</a:t>
            </a:r>
            <a:r>
              <a:rPr lang="en-US" dirty="0"/>
              <a:t> summative</a:t>
            </a:r>
          </a:p>
          <a:p>
            <a:r>
              <a:rPr lang="en-US" b="1" dirty="0"/>
              <a:t>Activity:</a:t>
            </a:r>
            <a:r>
              <a:rPr lang="en-US" dirty="0"/>
              <a:t> Propose formative version of the above questions</a:t>
            </a:r>
            <a:endParaRPr lang="en-US" b="1" dirty="0"/>
          </a:p>
          <a:p>
            <a:endParaRPr lang="en-US" dirty="0"/>
          </a:p>
        </p:txBody>
      </p:sp>
      <p:sp>
        <p:nvSpPr>
          <p:cNvPr id="4" name="Slide Number Placeholder 3">
            <a:extLst>
              <a:ext uri="{FF2B5EF4-FFF2-40B4-BE49-F238E27FC236}">
                <a16:creationId xmlns:a16="http://schemas.microsoft.com/office/drawing/2014/main" id="{A2878B74-BE2A-B45A-9F82-72CE2CBD8845}"/>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69314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75F6-804E-B798-471B-AAF1307D0AD9}"/>
              </a:ext>
            </a:extLst>
          </p:cNvPr>
          <p:cNvSpPr>
            <a:spLocks noGrp="1"/>
          </p:cNvSpPr>
          <p:nvPr>
            <p:ph type="title"/>
          </p:nvPr>
        </p:nvSpPr>
        <p:spPr/>
        <p:txBody>
          <a:bodyPr/>
          <a:lstStyle/>
          <a:p>
            <a:r>
              <a:rPr lang="en-US" dirty="0"/>
              <a:t>Psychometric Surveys</a:t>
            </a:r>
          </a:p>
        </p:txBody>
      </p:sp>
      <p:sp>
        <p:nvSpPr>
          <p:cNvPr id="3" name="Content Placeholder 2">
            <a:extLst>
              <a:ext uri="{FF2B5EF4-FFF2-40B4-BE49-F238E27FC236}">
                <a16:creationId xmlns:a16="http://schemas.microsoft.com/office/drawing/2014/main" id="{AA13E1C7-BFB4-B515-57FD-00EE99C04D5C}"/>
              </a:ext>
            </a:extLst>
          </p:cNvPr>
          <p:cNvSpPr>
            <a:spLocks noGrp="1"/>
          </p:cNvSpPr>
          <p:nvPr>
            <p:ph idx="1"/>
          </p:nvPr>
        </p:nvSpPr>
        <p:spPr/>
        <p:txBody>
          <a:bodyPr/>
          <a:lstStyle/>
          <a:p>
            <a:r>
              <a:rPr lang="en-US" dirty="0"/>
              <a:t>The previous questions asked respondents to measure and report concrete observable events, simplifying measurement</a:t>
            </a:r>
          </a:p>
          <a:p>
            <a:r>
              <a:rPr lang="en-US" dirty="0"/>
              <a:t>In contrast,</a:t>
            </a:r>
            <a:r>
              <a:rPr lang="en-US" b="1" dirty="0"/>
              <a:t> psychometric surveys</a:t>
            </a:r>
            <a:r>
              <a:rPr lang="en-US" dirty="0"/>
              <a:t> measure intangible human thoughts, such as opinions and emotions. When a survey attempts to translate subjective experience into numbers, extra care is needed</a:t>
            </a:r>
          </a:p>
          <a:p>
            <a:pPr lvl="1"/>
            <a:r>
              <a:rPr lang="en-US" dirty="0"/>
              <a:t>Use multiple related questions to improve confidence</a:t>
            </a:r>
          </a:p>
          <a:p>
            <a:pPr lvl="1"/>
            <a:r>
              <a:rPr lang="en-US" dirty="0"/>
              <a:t>Measure and account for the possibility of inaccurate, cognitively biased,  or fake response data</a:t>
            </a:r>
          </a:p>
        </p:txBody>
      </p:sp>
      <p:sp>
        <p:nvSpPr>
          <p:cNvPr id="4" name="Slide Number Placeholder 3">
            <a:extLst>
              <a:ext uri="{FF2B5EF4-FFF2-40B4-BE49-F238E27FC236}">
                <a16:creationId xmlns:a16="http://schemas.microsoft.com/office/drawing/2014/main" id="{56413FFB-16CB-8E24-1E3D-D5E92B73059C}"/>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30452537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1137</TotalTime>
  <Words>4526</Words>
  <Application>Microsoft Office PowerPoint</Application>
  <PresentationFormat>Widescreen</PresentationFormat>
  <Paragraphs>545</Paragraphs>
  <Slides>56</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Calibri</vt:lpstr>
      <vt:lpstr>Calibri Light</vt:lpstr>
      <vt:lpstr>Courier New</vt:lpstr>
      <vt:lpstr>Retrospect</vt:lpstr>
      <vt:lpstr>09 – Human Computer Interaction 2: Methods</vt:lpstr>
      <vt:lpstr>Outline</vt:lpstr>
      <vt:lpstr>Section: Quantitative Surveys</vt:lpstr>
      <vt:lpstr>How to be Excited About Surveys</vt:lpstr>
      <vt:lpstr>How to Pick Quantitative Survey Questions</vt:lpstr>
      <vt:lpstr>Examples of Demographic Questions</vt:lpstr>
      <vt:lpstr>Examples of Formative Questions</vt:lpstr>
      <vt:lpstr>Examples of Summative Questions</vt:lpstr>
      <vt:lpstr>Psychometric Surveys</vt:lpstr>
      <vt:lpstr>Likert-Type Questions</vt:lpstr>
      <vt:lpstr>Likert-Type Questions</vt:lpstr>
      <vt:lpstr>Forced-Choice Likert-Type Questions</vt:lpstr>
      <vt:lpstr>Forced-Choice Likert-Type Questions</vt:lpstr>
      <vt:lpstr>Likert Scales</vt:lpstr>
      <vt:lpstr>Quality Scales</vt:lpstr>
      <vt:lpstr>Example: System Usability Scale (SUS)</vt:lpstr>
      <vt:lpstr>Acquiescence Bias</vt:lpstr>
      <vt:lpstr>Acquiescence Bias</vt:lpstr>
      <vt:lpstr>Example Positive+Negative Keys</vt:lpstr>
      <vt:lpstr>Understanding Check: SUS Keys?</vt:lpstr>
      <vt:lpstr>Understanding Check: SUS Keys?</vt:lpstr>
      <vt:lpstr>Lecture 09 HCI 2 (10/30/2023)</vt:lpstr>
      <vt:lpstr>Announcements</vt:lpstr>
      <vt:lpstr>User Study Setup</vt:lpstr>
      <vt:lpstr>Animation: 1st Study</vt:lpstr>
      <vt:lpstr>Animation: 2nd Study</vt:lpstr>
      <vt:lpstr>Animation: 3rd Study</vt:lpstr>
      <vt:lpstr>Animation: 4th  Study</vt:lpstr>
      <vt:lpstr>Animation: 5th  Study</vt:lpstr>
      <vt:lpstr>Animation: 6th Study</vt:lpstr>
      <vt:lpstr>Lecture Outline:</vt:lpstr>
      <vt:lpstr>Richer Quantitative Data: Extended example, Randomo </vt:lpstr>
      <vt:lpstr>Study 1:  Keywords</vt:lpstr>
      <vt:lpstr>Example Concept: Assignment</vt:lpstr>
      <vt:lpstr>Example Concept: Assignment</vt:lpstr>
      <vt:lpstr>Study 2: Code Snippets</vt:lpstr>
      <vt:lpstr>Findings: Trends in Intuition</vt:lpstr>
      <vt:lpstr>3rd + 4th Studies</vt:lpstr>
      <vt:lpstr>Example Task</vt:lpstr>
      <vt:lpstr>Study Design Insight: Randomized Controlled Trial</vt:lpstr>
      <vt:lpstr>Placebo PL: Randomo</vt:lpstr>
      <vt:lpstr>Placebo PL: Randomo</vt:lpstr>
      <vt:lpstr>Controlled Trial Results</vt:lpstr>
      <vt:lpstr>Controlled Trial Results</vt:lpstr>
      <vt:lpstr>Discussion</vt:lpstr>
      <vt:lpstr>Transition</vt:lpstr>
      <vt:lpstr>Section: Inclusive Study Design</vt:lpstr>
      <vt:lpstr>Inclusive Study Design</vt:lpstr>
      <vt:lpstr>Justification</vt:lpstr>
      <vt:lpstr>Self-Identification</vt:lpstr>
      <vt:lpstr>Analyzing Self-ID Data</vt:lpstr>
      <vt:lpstr>Accessible Study Design</vt:lpstr>
      <vt:lpstr>Accessibility - Visual</vt:lpstr>
      <vt:lpstr>Accessibility - Neurodevelopmental</vt:lpstr>
      <vt:lpstr>Accessibility - Physical</vt:lpstr>
      <vt:lpstr>Activity: Worst Survey Ever (10min)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124</cp:revision>
  <dcterms:created xsi:type="dcterms:W3CDTF">2023-08-13T16:19:48Z</dcterms:created>
  <dcterms:modified xsi:type="dcterms:W3CDTF">2024-10-14T15:14:31Z</dcterms:modified>
</cp:coreProperties>
</file>