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5"/>
  </p:notesMasterIdLst>
  <p:sldIdLst>
    <p:sldId id="256" r:id="rId2"/>
    <p:sldId id="257" r:id="rId3"/>
    <p:sldId id="258" r:id="rId4"/>
    <p:sldId id="265" r:id="rId5"/>
    <p:sldId id="264" r:id="rId6"/>
    <p:sldId id="260" r:id="rId7"/>
    <p:sldId id="259" r:id="rId8"/>
    <p:sldId id="266" r:id="rId9"/>
    <p:sldId id="281" r:id="rId10"/>
    <p:sldId id="267" r:id="rId11"/>
    <p:sldId id="268" r:id="rId12"/>
    <p:sldId id="269" r:id="rId13"/>
    <p:sldId id="270" r:id="rId14"/>
    <p:sldId id="271" r:id="rId15"/>
    <p:sldId id="272" r:id="rId16"/>
    <p:sldId id="273" r:id="rId17"/>
    <p:sldId id="262" r:id="rId18"/>
    <p:sldId id="274" r:id="rId19"/>
    <p:sldId id="278" r:id="rId20"/>
    <p:sldId id="280" r:id="rId21"/>
    <p:sldId id="275" r:id="rId22"/>
    <p:sldId id="276" r:id="rId23"/>
    <p:sldId id="277" r:id="rId24"/>
    <p:sldId id="263" r:id="rId25"/>
    <p:sldId id="279" r:id="rId26"/>
    <p:sldId id="282" r:id="rId27"/>
    <p:sldId id="284" r:id="rId28"/>
    <p:sldId id="286" r:id="rId29"/>
    <p:sldId id="287" r:id="rId30"/>
    <p:sldId id="288" r:id="rId31"/>
    <p:sldId id="289" r:id="rId32"/>
    <p:sldId id="290" r:id="rId33"/>
    <p:sldId id="291"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99" d="100"/>
          <a:sy n="99" d="100"/>
        </p:scale>
        <p:origin x="13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C54BA5-AFD2-44A2-8B3A-57BC74BE50AF}" type="datetimeFigureOut">
              <a:rPr lang="en-US" smtClean="0"/>
              <a:t>10/14/2024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43F502-F017-4F5F-B186-D3455E3EC579}" type="slidenum">
              <a:rPr lang="en-US" smtClean="0"/>
              <a:t>‹#›</a:t>
            </a:fld>
            <a:endParaRPr lang="en-US"/>
          </a:p>
        </p:txBody>
      </p:sp>
    </p:spTree>
    <p:extLst>
      <p:ext uri="{BB962C8B-B14F-4D97-AF65-F5344CB8AC3E}">
        <p14:creationId xmlns:p14="http://schemas.microsoft.com/office/powerpoint/2010/main" val="124306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8048AC45-3728-461D-94FC-42E241460A52}" type="datetime1">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27692D-3029-46BE-8BC3-ED4964BAE204}" type="datetime1">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080E1B-5FA2-41C8-80DE-A943097EB1D6}" type="datetime1">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F48132D-E24B-428A-A6F0-75A0E70806F3}" type="datetime1">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D2DB03-78C3-40B0-BD1F-F270BBBC3C0D}" type="datetime1">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398A452-A581-4B74-AFB1-210155B93068}" type="datetime1">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61DB093-8835-4F0C-B809-6516397302BE}" type="datetime1">
              <a:rPr lang="en-US" smtClean="0"/>
              <a:t>10/14/2024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C34B5E-B3AD-4293-A528-06169DA6107C}" type="datetime1">
              <a:rPr lang="en-US" smtClean="0"/>
              <a:t>10/14/2024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BE4ACE4-56CD-4131-A0FF-0470B0256083}" type="datetime1">
              <a:rPr lang="en-US" smtClean="0"/>
              <a:t>10/14/2024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51977D8-380C-45B0-B086-366ECAD753E2}" type="datetime1">
              <a:rPr lang="en-US" smtClean="0"/>
              <a:t>10/14/2024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5265DE-C2A2-48AD-A55D-FD1F5E978305}" type="datetime1">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0280B1A-E4C0-48BB-8A16-C563256AA880}" type="datetime1">
              <a:rPr lang="en-US" smtClean="0"/>
              <a:t>10/14/2024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proceedings.neurips.cc/paper_files/paper/2022/file/d0c6bc641a56bebee9d985b937307367-Paper-Conference.pdf" TargetMode="External"/><Relationship Id="rId7" Type="http://schemas.openxmlformats.org/officeDocument/2006/relationships/hyperlink" Target="https://dl.acm.org/doi/pdf/10.1145/3591300" TargetMode="External"/><Relationship Id="rId2" Type="http://schemas.openxmlformats.org/officeDocument/2006/relationships/hyperlink" Target="https://dl.acm.org/doi/pdf/10.1145/3491101.3519665" TargetMode="External"/><Relationship Id="rId1" Type="http://schemas.openxmlformats.org/officeDocument/2006/relationships/slideLayout" Target="../slideLayouts/slideLayout2.xml"/><Relationship Id="rId6" Type="http://schemas.openxmlformats.org/officeDocument/2006/relationships/hyperlink" Target="https://dl.acm.org/doi/abs/10.1145/3411763.3451760" TargetMode="External"/><Relationship Id="rId5" Type="http://schemas.openxmlformats.org/officeDocument/2006/relationships/hyperlink" Target="https://dl.acm.org/doi/pdf/10.1145/3524610.3527917" TargetMode="External"/><Relationship Id="rId4" Type="http://schemas.openxmlformats.org/officeDocument/2006/relationships/hyperlink" Target="https://arxiv.org/pdf/2108.07732"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11 – Natural Language</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a:t>
            </a:r>
            <a:r>
              <a:rPr lang="en-US"/>
              <a:t>©2024 </a:t>
            </a:r>
            <a:r>
              <a:rPr lang="en-US" dirty="0"/>
              <a:t>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
        <p:nvSpPr>
          <p:cNvPr id="4" name="Slide Number Placeholder 3">
            <a:extLst>
              <a:ext uri="{FF2B5EF4-FFF2-40B4-BE49-F238E27FC236}">
                <a16:creationId xmlns:a16="http://schemas.microsoft.com/office/drawing/2014/main" id="{85055C5D-727D-A5B4-77B1-3476B1557A93}"/>
              </a:ext>
            </a:extLst>
          </p:cNvPr>
          <p:cNvSpPr>
            <a:spLocks noGrp="1"/>
          </p:cNvSpPr>
          <p:nvPr>
            <p:ph type="sldNum" sz="quarter" idx="12"/>
          </p:nvPr>
        </p:nvSpPr>
        <p:spPr/>
        <p:txBody>
          <a:bodyPr/>
          <a:lstStyle/>
          <a:p>
            <a:fld id="{9BF27F29-4B64-4A24-936A-FF41C34C242B}" type="slidenum">
              <a:rPr lang="en-US" smtClean="0"/>
              <a:t>1</a:t>
            </a:fld>
            <a:endParaRPr lang="en-US"/>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CE4C9-EA9A-3845-1371-31F6F7465E39}"/>
              </a:ext>
            </a:extLst>
          </p:cNvPr>
          <p:cNvSpPr>
            <a:spLocks noGrp="1"/>
          </p:cNvSpPr>
          <p:nvPr>
            <p:ph type="title"/>
          </p:nvPr>
        </p:nvSpPr>
        <p:spPr/>
        <p:txBody>
          <a:bodyPr/>
          <a:lstStyle/>
          <a:p>
            <a:r>
              <a:rPr lang="en-US" dirty="0"/>
              <a:t>FLOW-MATIC</a:t>
            </a:r>
          </a:p>
        </p:txBody>
      </p:sp>
      <p:sp>
        <p:nvSpPr>
          <p:cNvPr id="3" name="Content Placeholder 2">
            <a:extLst>
              <a:ext uri="{FF2B5EF4-FFF2-40B4-BE49-F238E27FC236}">
                <a16:creationId xmlns:a16="http://schemas.microsoft.com/office/drawing/2014/main" id="{B292268D-8E64-A859-BA0D-17768D2CC646}"/>
              </a:ext>
            </a:extLst>
          </p:cNvPr>
          <p:cNvSpPr>
            <a:spLocks noGrp="1"/>
          </p:cNvSpPr>
          <p:nvPr>
            <p:ph idx="1"/>
          </p:nvPr>
        </p:nvSpPr>
        <p:spPr>
          <a:xfrm>
            <a:off x="1097280" y="1845734"/>
            <a:ext cx="3158197" cy="4023360"/>
          </a:xfrm>
        </p:spPr>
        <p:txBody>
          <a:bodyPr/>
          <a:lstStyle/>
          <a:p>
            <a:r>
              <a:rPr lang="en-US" b="1" dirty="0"/>
              <a:t>Discuss: </a:t>
            </a:r>
            <a:r>
              <a:rPr lang="en-US" dirty="0"/>
              <a:t>Read and guess what this code snippet does</a:t>
            </a:r>
            <a:endParaRPr lang="en-US" b="1" dirty="0"/>
          </a:p>
        </p:txBody>
      </p:sp>
      <p:sp>
        <p:nvSpPr>
          <p:cNvPr id="7" name="TextBox 6">
            <a:extLst>
              <a:ext uri="{FF2B5EF4-FFF2-40B4-BE49-F238E27FC236}">
                <a16:creationId xmlns:a16="http://schemas.microsoft.com/office/drawing/2014/main" id="{28621DE7-A33F-522A-ABF4-CF58DD4EBDA7}"/>
              </a:ext>
            </a:extLst>
          </p:cNvPr>
          <p:cNvSpPr txBox="1"/>
          <p:nvPr/>
        </p:nvSpPr>
        <p:spPr>
          <a:xfrm>
            <a:off x="4923692" y="465402"/>
            <a:ext cx="8710246" cy="5509200"/>
          </a:xfrm>
          <a:prstGeom prst="rect">
            <a:avLst/>
          </a:prstGeom>
          <a:solidFill>
            <a:schemeClr val="bg1"/>
          </a:solidFill>
        </p:spPr>
        <p:txBody>
          <a:bodyPr wrap="square">
            <a:spAutoFit/>
          </a:bodyPr>
          <a:lstStyle/>
          <a:p>
            <a:r>
              <a:rPr lang="en-US" sz="1600" dirty="0">
                <a:latin typeface="Consolas" panose="020B0609020204030204" pitchFamily="49" charset="0"/>
              </a:rPr>
              <a:t>INPUT INVENTORY FILE-A PRICE FILE-B ; </a:t>
            </a:r>
          </a:p>
          <a:p>
            <a:r>
              <a:rPr lang="en-US" sz="1600" dirty="0">
                <a:latin typeface="Consolas" panose="020B0609020204030204" pitchFamily="49" charset="0"/>
              </a:rPr>
              <a:t>  OUTPUT PRICED-INV FILE-C UNPRICED-INV FILE-D ; HSP D .</a:t>
            </a:r>
          </a:p>
          <a:p>
            <a:r>
              <a:rPr lang="en-US" sz="1600" dirty="0">
                <a:latin typeface="Consolas" panose="020B0609020204030204" pitchFamily="49" charset="0"/>
              </a:rPr>
              <a:t>1  COMPARE PRODUCT-NO (A) WITH PRODUCT-NO (B) ; </a:t>
            </a:r>
          </a:p>
          <a:p>
            <a:r>
              <a:rPr lang="en-US" sz="1600" dirty="0">
                <a:latin typeface="Consolas" panose="020B0609020204030204" pitchFamily="49" charset="0"/>
              </a:rPr>
              <a:t>   IF GREATER GO TO OPERATION 10 ;</a:t>
            </a:r>
          </a:p>
          <a:p>
            <a:r>
              <a:rPr lang="en-US" sz="1600" dirty="0">
                <a:latin typeface="Consolas" panose="020B0609020204030204" pitchFamily="49" charset="0"/>
              </a:rPr>
              <a:t>   IF EQUAL GO TO OPERATION 5 ; OTHERWISE GO TO OPERATION 2 .</a:t>
            </a:r>
          </a:p>
          <a:p>
            <a:r>
              <a:rPr lang="en-US" sz="1600" dirty="0">
                <a:latin typeface="Consolas" panose="020B0609020204030204" pitchFamily="49" charset="0"/>
              </a:rPr>
              <a:t>2  TRANSFER A TO D .</a:t>
            </a:r>
          </a:p>
          <a:p>
            <a:r>
              <a:rPr lang="en-US" sz="1600" dirty="0">
                <a:latin typeface="Consolas" panose="020B0609020204030204" pitchFamily="49" charset="0"/>
              </a:rPr>
              <a:t>3  WRITE-ITEM D .</a:t>
            </a:r>
          </a:p>
          <a:p>
            <a:r>
              <a:rPr lang="en-US" sz="1600" dirty="0">
                <a:latin typeface="Consolas" panose="020B0609020204030204" pitchFamily="49" charset="0"/>
              </a:rPr>
              <a:t>4  JUMP TO OPERATION 8 .</a:t>
            </a:r>
          </a:p>
          <a:p>
            <a:r>
              <a:rPr lang="en-US" sz="1600" dirty="0">
                <a:latin typeface="Consolas" panose="020B0609020204030204" pitchFamily="49" charset="0"/>
              </a:rPr>
              <a:t>5  TRANSFER A TO C .</a:t>
            </a:r>
          </a:p>
          <a:p>
            <a:r>
              <a:rPr lang="en-US" sz="1600" dirty="0">
                <a:latin typeface="Consolas" panose="020B0609020204030204" pitchFamily="49" charset="0"/>
              </a:rPr>
              <a:t>6  MOVE UNIT-PRICE (B) TO UNIT-PRICE (C) .</a:t>
            </a:r>
          </a:p>
          <a:p>
            <a:r>
              <a:rPr lang="en-US" sz="1600" dirty="0">
                <a:latin typeface="Consolas" panose="020B0609020204030204" pitchFamily="49" charset="0"/>
              </a:rPr>
              <a:t>7  WRITE-ITEM C .</a:t>
            </a:r>
          </a:p>
          <a:p>
            <a:r>
              <a:rPr lang="en-US" sz="1600" dirty="0">
                <a:latin typeface="Consolas" panose="020B0609020204030204" pitchFamily="49" charset="0"/>
              </a:rPr>
              <a:t>8  READ-ITEM A ; IF END OF DATA GO TO OPERATION 14 .</a:t>
            </a:r>
          </a:p>
          <a:p>
            <a:r>
              <a:rPr lang="en-US" sz="1600" dirty="0">
                <a:latin typeface="Consolas" panose="020B0609020204030204" pitchFamily="49" charset="0"/>
              </a:rPr>
              <a:t>9  JUMP TO OPERATION 1 .</a:t>
            </a:r>
          </a:p>
          <a:p>
            <a:r>
              <a:rPr lang="en-US" sz="1600" dirty="0">
                <a:latin typeface="Consolas" panose="020B0609020204030204" pitchFamily="49" charset="0"/>
              </a:rPr>
              <a:t>10 READ-ITEM B ; IF END OF DATA GO TO OPERATION 12 .</a:t>
            </a:r>
          </a:p>
          <a:p>
            <a:r>
              <a:rPr lang="en-US" sz="1600" dirty="0">
                <a:latin typeface="Consolas" panose="020B0609020204030204" pitchFamily="49" charset="0"/>
              </a:rPr>
              <a:t>11 JUMP TO OPERATION 1 .</a:t>
            </a:r>
          </a:p>
          <a:p>
            <a:r>
              <a:rPr lang="en-US" sz="1600" dirty="0">
                <a:latin typeface="Consolas" panose="020B0609020204030204" pitchFamily="49" charset="0"/>
              </a:rPr>
              <a:t>12 SET OPERATION 9 TO GO TO OPERATION 2 .</a:t>
            </a:r>
          </a:p>
          <a:p>
            <a:r>
              <a:rPr lang="en-US" sz="1600" dirty="0">
                <a:latin typeface="Consolas" panose="020B0609020204030204" pitchFamily="49" charset="0"/>
              </a:rPr>
              <a:t>13 JUMP TO OPERATION 2 .</a:t>
            </a:r>
          </a:p>
          <a:p>
            <a:r>
              <a:rPr lang="en-US" sz="1600" dirty="0">
                <a:latin typeface="Consolas" panose="020B0609020204030204" pitchFamily="49" charset="0"/>
              </a:rPr>
              <a:t>14 TEST PRODUCT-NO (B) AGAINST ; IF EQUAL GO TO OPERATION 16 ;</a:t>
            </a:r>
          </a:p>
          <a:p>
            <a:r>
              <a:rPr lang="en-US" sz="1600" dirty="0">
                <a:latin typeface="Consolas" panose="020B0609020204030204" pitchFamily="49" charset="0"/>
              </a:rPr>
              <a:t>   OTHERWISE GO TO OPERATION 15 .</a:t>
            </a:r>
          </a:p>
          <a:p>
            <a:r>
              <a:rPr lang="en-US" sz="1600" dirty="0">
                <a:latin typeface="Consolas" panose="020B0609020204030204" pitchFamily="49" charset="0"/>
              </a:rPr>
              <a:t>15 REWIND B .</a:t>
            </a:r>
          </a:p>
          <a:p>
            <a:r>
              <a:rPr lang="en-US" sz="1600" dirty="0">
                <a:latin typeface="Consolas" panose="020B0609020204030204" pitchFamily="49" charset="0"/>
              </a:rPr>
              <a:t>16 CLOSE-OUT FILES C ; D .</a:t>
            </a:r>
          </a:p>
          <a:p>
            <a:r>
              <a:rPr lang="en-US" sz="1600" dirty="0">
                <a:latin typeface="Consolas" panose="020B0609020204030204" pitchFamily="49" charset="0"/>
              </a:rPr>
              <a:t>17 STOP . (END)</a:t>
            </a:r>
          </a:p>
        </p:txBody>
      </p:sp>
      <p:sp>
        <p:nvSpPr>
          <p:cNvPr id="4" name="Slide Number Placeholder 3">
            <a:extLst>
              <a:ext uri="{FF2B5EF4-FFF2-40B4-BE49-F238E27FC236}">
                <a16:creationId xmlns:a16="http://schemas.microsoft.com/office/drawing/2014/main" id="{06A1D45B-CA04-8399-BB31-31A374907AAC}"/>
              </a:ext>
            </a:extLst>
          </p:cNvPr>
          <p:cNvSpPr>
            <a:spLocks noGrp="1"/>
          </p:cNvSpPr>
          <p:nvPr>
            <p:ph type="sldNum" sz="quarter" idx="12"/>
          </p:nvPr>
        </p:nvSpPr>
        <p:spPr/>
        <p:txBody>
          <a:bodyPr/>
          <a:lstStyle/>
          <a:p>
            <a:fld id="{9BF27F29-4B64-4A24-936A-FF41C34C242B}" type="slidenum">
              <a:rPr lang="en-US" smtClean="0"/>
              <a:t>10</a:t>
            </a:fld>
            <a:endParaRPr lang="en-US"/>
          </a:p>
        </p:txBody>
      </p:sp>
    </p:spTree>
    <p:extLst>
      <p:ext uri="{BB962C8B-B14F-4D97-AF65-F5344CB8AC3E}">
        <p14:creationId xmlns:p14="http://schemas.microsoft.com/office/powerpoint/2010/main" val="599340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0B073-56BA-3602-7C27-0603F296A0F6}"/>
              </a:ext>
            </a:extLst>
          </p:cNvPr>
          <p:cNvSpPr>
            <a:spLocks noGrp="1"/>
          </p:cNvSpPr>
          <p:nvPr>
            <p:ph type="title"/>
          </p:nvPr>
        </p:nvSpPr>
        <p:spPr/>
        <p:txBody>
          <a:bodyPr/>
          <a:lstStyle/>
          <a:p>
            <a:r>
              <a:rPr lang="en-US" dirty="0"/>
              <a:t>FLOW-MATIC &lt;-&gt; C Comparison</a:t>
            </a:r>
          </a:p>
        </p:txBody>
      </p:sp>
      <p:sp>
        <p:nvSpPr>
          <p:cNvPr id="5" name="TextBox 4">
            <a:extLst>
              <a:ext uri="{FF2B5EF4-FFF2-40B4-BE49-F238E27FC236}">
                <a16:creationId xmlns:a16="http://schemas.microsoft.com/office/drawing/2014/main" id="{74BFACF5-896A-4897-E87E-204546950FA5}"/>
              </a:ext>
            </a:extLst>
          </p:cNvPr>
          <p:cNvSpPr txBox="1"/>
          <p:nvPr/>
        </p:nvSpPr>
        <p:spPr>
          <a:xfrm>
            <a:off x="3085665" y="2037021"/>
            <a:ext cx="9648092" cy="1815882"/>
          </a:xfrm>
          <a:prstGeom prst="rect">
            <a:avLst/>
          </a:prstGeom>
          <a:noFill/>
        </p:spPr>
        <p:txBody>
          <a:bodyPr wrap="square">
            <a:spAutoFit/>
          </a:bodyPr>
          <a:lstStyle/>
          <a:p>
            <a:r>
              <a:rPr lang="en-US" sz="2800" dirty="0">
                <a:latin typeface="Consolas" panose="020B0609020204030204" pitchFamily="49" charset="0"/>
              </a:rPr>
              <a:t>COMPARE PRODUCT-NO (A) WITH PRODUCT-NO (B); </a:t>
            </a:r>
          </a:p>
          <a:p>
            <a:r>
              <a:rPr lang="en-US" sz="2800" dirty="0">
                <a:latin typeface="Consolas" panose="020B0609020204030204" pitchFamily="49" charset="0"/>
              </a:rPr>
              <a:t>IF GREATER GO TO OPERATION 10 ;</a:t>
            </a:r>
          </a:p>
          <a:p>
            <a:r>
              <a:rPr lang="en-US" sz="2800" dirty="0">
                <a:latin typeface="Consolas" panose="020B0609020204030204" pitchFamily="49" charset="0"/>
              </a:rPr>
              <a:t>IF EQUAL GO TO OPERATION 5; OTHERWISE GO TO OPERATION 2 .</a:t>
            </a:r>
          </a:p>
        </p:txBody>
      </p:sp>
      <p:sp>
        <p:nvSpPr>
          <p:cNvPr id="7" name="TextBox 6">
            <a:extLst>
              <a:ext uri="{FF2B5EF4-FFF2-40B4-BE49-F238E27FC236}">
                <a16:creationId xmlns:a16="http://schemas.microsoft.com/office/drawing/2014/main" id="{19CF6BEA-98D7-561D-9A41-A9CC92BB2D70}"/>
              </a:ext>
            </a:extLst>
          </p:cNvPr>
          <p:cNvSpPr txBox="1"/>
          <p:nvPr/>
        </p:nvSpPr>
        <p:spPr>
          <a:xfrm>
            <a:off x="5055142" y="4428143"/>
            <a:ext cx="10281138" cy="1384995"/>
          </a:xfrm>
          <a:prstGeom prst="rect">
            <a:avLst/>
          </a:prstGeom>
          <a:noFill/>
        </p:spPr>
        <p:txBody>
          <a:bodyPr wrap="square">
            <a:spAutoFit/>
          </a:bodyPr>
          <a:lstStyle/>
          <a:p>
            <a:r>
              <a:rPr lang="en-US" sz="2800" dirty="0">
                <a:latin typeface="Consolas" panose="020B0609020204030204" pitchFamily="49" charset="0"/>
              </a:rPr>
              <a:t>﻿if(a&gt;b) </a:t>
            </a:r>
            <a:r>
              <a:rPr lang="en-US" sz="2800" dirty="0" err="1">
                <a:latin typeface="Consolas" panose="020B0609020204030204" pitchFamily="49" charset="0"/>
              </a:rPr>
              <a:t>goto</a:t>
            </a:r>
            <a:r>
              <a:rPr lang="en-US" sz="2800" dirty="0">
                <a:latin typeface="Consolas" panose="020B0609020204030204" pitchFamily="49" charset="0"/>
              </a:rPr>
              <a:t> Op10; </a:t>
            </a:r>
            <a:br>
              <a:rPr lang="en-US" sz="2800" dirty="0">
                <a:latin typeface="Consolas" panose="020B0609020204030204" pitchFamily="49" charset="0"/>
              </a:rPr>
            </a:br>
            <a:r>
              <a:rPr lang="en-US" sz="2800" dirty="0">
                <a:latin typeface="Consolas" panose="020B0609020204030204" pitchFamily="49" charset="0"/>
              </a:rPr>
              <a:t>else if (a&lt;b) </a:t>
            </a:r>
            <a:r>
              <a:rPr lang="en-US" sz="2800" dirty="0" err="1">
                <a:latin typeface="Consolas" panose="020B0609020204030204" pitchFamily="49" charset="0"/>
              </a:rPr>
              <a:t>goto</a:t>
            </a:r>
            <a:r>
              <a:rPr lang="en-US" sz="2800" dirty="0">
                <a:latin typeface="Consolas" panose="020B0609020204030204" pitchFamily="49" charset="0"/>
              </a:rPr>
              <a:t> Op5; </a:t>
            </a:r>
            <a:br>
              <a:rPr lang="en-US" sz="2800" dirty="0">
                <a:latin typeface="Consolas" panose="020B0609020204030204" pitchFamily="49" charset="0"/>
              </a:rPr>
            </a:br>
            <a:r>
              <a:rPr lang="en-US" sz="2800" dirty="0">
                <a:latin typeface="Consolas" panose="020B0609020204030204" pitchFamily="49" charset="0"/>
              </a:rPr>
              <a:t>else </a:t>
            </a:r>
            <a:r>
              <a:rPr lang="en-US" sz="2800" dirty="0" err="1">
                <a:latin typeface="Consolas" panose="020B0609020204030204" pitchFamily="49" charset="0"/>
              </a:rPr>
              <a:t>goto</a:t>
            </a:r>
            <a:r>
              <a:rPr lang="en-US" sz="2800" dirty="0">
                <a:latin typeface="Consolas" panose="020B0609020204030204" pitchFamily="49" charset="0"/>
              </a:rPr>
              <a:t> Op2;</a:t>
            </a:r>
          </a:p>
        </p:txBody>
      </p:sp>
      <p:cxnSp>
        <p:nvCxnSpPr>
          <p:cNvPr id="11" name="Straight Arrow Connector 10">
            <a:extLst>
              <a:ext uri="{FF2B5EF4-FFF2-40B4-BE49-F238E27FC236}">
                <a16:creationId xmlns:a16="http://schemas.microsoft.com/office/drawing/2014/main" id="{5A8C804A-05D5-312B-7794-3470A493CC89}"/>
              </a:ext>
            </a:extLst>
          </p:cNvPr>
          <p:cNvCxnSpPr/>
          <p:nvPr/>
        </p:nvCxnSpPr>
        <p:spPr>
          <a:xfrm flipV="1">
            <a:off x="6724508" y="3510956"/>
            <a:ext cx="0" cy="917187"/>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8B2A4E10-6CAA-5307-869A-81F7E3603728}"/>
              </a:ext>
            </a:extLst>
          </p:cNvPr>
          <p:cNvSpPr txBox="1"/>
          <p:nvPr/>
        </p:nvSpPr>
        <p:spPr>
          <a:xfrm>
            <a:off x="3085665" y="4859030"/>
            <a:ext cx="1969477" cy="523220"/>
          </a:xfrm>
          <a:prstGeom prst="rect">
            <a:avLst/>
          </a:prstGeom>
          <a:noFill/>
        </p:spPr>
        <p:txBody>
          <a:bodyPr wrap="square" rtlCol="0">
            <a:spAutoFit/>
          </a:bodyPr>
          <a:lstStyle/>
          <a:p>
            <a:r>
              <a:rPr lang="en-US" sz="2800" b="1" dirty="0"/>
              <a:t>C Version</a:t>
            </a:r>
          </a:p>
        </p:txBody>
      </p:sp>
      <p:sp>
        <p:nvSpPr>
          <p:cNvPr id="13" name="TextBox 12">
            <a:extLst>
              <a:ext uri="{FF2B5EF4-FFF2-40B4-BE49-F238E27FC236}">
                <a16:creationId xmlns:a16="http://schemas.microsoft.com/office/drawing/2014/main" id="{368842C7-42B8-6E54-BBB2-AEF2940D6741}"/>
              </a:ext>
            </a:extLst>
          </p:cNvPr>
          <p:cNvSpPr txBox="1"/>
          <p:nvPr/>
        </p:nvSpPr>
        <p:spPr>
          <a:xfrm>
            <a:off x="340125" y="3627923"/>
            <a:ext cx="2895595" cy="1015663"/>
          </a:xfrm>
          <a:prstGeom prst="rect">
            <a:avLst/>
          </a:prstGeom>
          <a:noFill/>
        </p:spPr>
        <p:txBody>
          <a:bodyPr wrap="square" rtlCol="0">
            <a:spAutoFit/>
          </a:bodyPr>
          <a:lstStyle/>
          <a:p>
            <a:r>
              <a:rPr lang="en-US" sz="2000" dirty="0"/>
              <a:t>FLOW-MATIC code is substantially more verbose than equivalent C</a:t>
            </a:r>
          </a:p>
        </p:txBody>
      </p:sp>
      <p:sp>
        <p:nvSpPr>
          <p:cNvPr id="3" name="Slide Number Placeholder 2">
            <a:extLst>
              <a:ext uri="{FF2B5EF4-FFF2-40B4-BE49-F238E27FC236}">
                <a16:creationId xmlns:a16="http://schemas.microsoft.com/office/drawing/2014/main" id="{DCEDEA51-9276-91A2-0D00-B4A0DBAC1130}"/>
              </a:ext>
            </a:extLst>
          </p:cNvPr>
          <p:cNvSpPr>
            <a:spLocks noGrp="1"/>
          </p:cNvSpPr>
          <p:nvPr>
            <p:ph type="sldNum" sz="quarter" idx="12"/>
          </p:nvPr>
        </p:nvSpPr>
        <p:spPr/>
        <p:txBody>
          <a:bodyPr/>
          <a:lstStyle/>
          <a:p>
            <a:fld id="{9BF27F29-4B64-4A24-936A-FF41C34C242B}" type="slidenum">
              <a:rPr lang="en-US" smtClean="0"/>
              <a:t>11</a:t>
            </a:fld>
            <a:endParaRPr lang="en-US"/>
          </a:p>
        </p:txBody>
      </p:sp>
    </p:spTree>
    <p:extLst>
      <p:ext uri="{BB962C8B-B14F-4D97-AF65-F5344CB8AC3E}">
        <p14:creationId xmlns:p14="http://schemas.microsoft.com/office/powerpoint/2010/main" val="400880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E96C8-8BEA-53F3-479F-6D4350842476}"/>
              </a:ext>
            </a:extLst>
          </p:cNvPr>
          <p:cNvSpPr>
            <a:spLocks noGrp="1"/>
          </p:cNvSpPr>
          <p:nvPr>
            <p:ph type="title"/>
          </p:nvPr>
        </p:nvSpPr>
        <p:spPr/>
        <p:txBody>
          <a:bodyPr/>
          <a:lstStyle/>
          <a:p>
            <a:r>
              <a:rPr lang="en-US" dirty="0"/>
              <a:t>Principle: Verbose vs. Complex</a:t>
            </a:r>
          </a:p>
        </p:txBody>
      </p:sp>
      <p:sp>
        <p:nvSpPr>
          <p:cNvPr id="3" name="Content Placeholder 2">
            <a:extLst>
              <a:ext uri="{FF2B5EF4-FFF2-40B4-BE49-F238E27FC236}">
                <a16:creationId xmlns:a16="http://schemas.microsoft.com/office/drawing/2014/main" id="{1A277478-A640-D027-EF22-DC8A08E663C4}"/>
              </a:ext>
            </a:extLst>
          </p:cNvPr>
          <p:cNvSpPr>
            <a:spLocks noGrp="1"/>
          </p:cNvSpPr>
          <p:nvPr>
            <p:ph idx="1"/>
          </p:nvPr>
        </p:nvSpPr>
        <p:spPr/>
        <p:txBody>
          <a:bodyPr/>
          <a:lstStyle/>
          <a:p>
            <a:r>
              <a:rPr lang="en-US" b="1" dirty="0"/>
              <a:t>Verbose: </a:t>
            </a:r>
            <a:r>
              <a:rPr lang="en-US" dirty="0"/>
              <a:t>Programs must use much space to represent little content</a:t>
            </a:r>
          </a:p>
          <a:p>
            <a:r>
              <a:rPr lang="en-US" b="1" dirty="0"/>
              <a:t>Complex: </a:t>
            </a:r>
            <a:r>
              <a:rPr lang="en-US" dirty="0"/>
              <a:t>PL has </a:t>
            </a:r>
            <a:r>
              <a:rPr lang="en-US" b="1" i="1" dirty="0"/>
              <a:t>complex grammar</a:t>
            </a:r>
            <a:r>
              <a:rPr lang="en-US" dirty="0"/>
              <a:t> if number of keywords or grammatical rules is large (relative to other </a:t>
            </a:r>
            <a:r>
              <a:rPr lang="en-US" b="1" dirty="0"/>
              <a:t>PLs</a:t>
            </a:r>
            <a:r>
              <a:rPr lang="en-US" dirty="0"/>
              <a:t>)</a:t>
            </a:r>
          </a:p>
          <a:p>
            <a:r>
              <a:rPr lang="en-US" dirty="0"/>
              <a:t>The FLOW-MATIC code is more verbose than the C</a:t>
            </a:r>
          </a:p>
          <a:p>
            <a:r>
              <a:rPr lang="en-US" b="1" dirty="0"/>
              <a:t>Discuss: </a:t>
            </a:r>
            <a:r>
              <a:rPr lang="en-US" dirty="0"/>
              <a:t>Which language, if any, is more complex?</a:t>
            </a:r>
            <a:endParaRPr lang="en-US" b="1" dirty="0"/>
          </a:p>
        </p:txBody>
      </p:sp>
      <p:sp>
        <p:nvSpPr>
          <p:cNvPr id="4" name="Slide Number Placeholder 3">
            <a:extLst>
              <a:ext uri="{FF2B5EF4-FFF2-40B4-BE49-F238E27FC236}">
                <a16:creationId xmlns:a16="http://schemas.microsoft.com/office/drawing/2014/main" id="{E15AA49D-CCB0-851A-55B3-81C24A3AB6DF}"/>
              </a:ext>
            </a:extLst>
          </p:cNvPr>
          <p:cNvSpPr>
            <a:spLocks noGrp="1"/>
          </p:cNvSpPr>
          <p:nvPr>
            <p:ph type="sldNum" sz="quarter" idx="12"/>
          </p:nvPr>
        </p:nvSpPr>
        <p:spPr/>
        <p:txBody>
          <a:bodyPr/>
          <a:lstStyle/>
          <a:p>
            <a:fld id="{9BF27F29-4B64-4A24-936A-FF41C34C242B}" type="slidenum">
              <a:rPr lang="en-US" smtClean="0"/>
              <a:t>12</a:t>
            </a:fld>
            <a:endParaRPr lang="en-US"/>
          </a:p>
        </p:txBody>
      </p:sp>
    </p:spTree>
    <p:extLst>
      <p:ext uri="{BB962C8B-B14F-4D97-AF65-F5344CB8AC3E}">
        <p14:creationId xmlns:p14="http://schemas.microsoft.com/office/powerpoint/2010/main" val="2058350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550DF-E63C-4D20-D751-624579A133E3}"/>
              </a:ext>
            </a:extLst>
          </p:cNvPr>
          <p:cNvSpPr>
            <a:spLocks noGrp="1"/>
          </p:cNvSpPr>
          <p:nvPr>
            <p:ph type="title"/>
          </p:nvPr>
        </p:nvSpPr>
        <p:spPr/>
        <p:txBody>
          <a:bodyPr/>
          <a:lstStyle/>
          <a:p>
            <a:r>
              <a:rPr lang="en-US" dirty="0"/>
              <a:t>How Bad is Verbosity?</a:t>
            </a:r>
          </a:p>
        </p:txBody>
      </p:sp>
      <p:sp>
        <p:nvSpPr>
          <p:cNvPr id="3" name="Content Placeholder 2">
            <a:extLst>
              <a:ext uri="{FF2B5EF4-FFF2-40B4-BE49-F238E27FC236}">
                <a16:creationId xmlns:a16="http://schemas.microsoft.com/office/drawing/2014/main" id="{3916223F-E3FB-FBAB-B343-BD19682997A3}"/>
              </a:ext>
            </a:extLst>
          </p:cNvPr>
          <p:cNvSpPr>
            <a:spLocks noGrp="1"/>
          </p:cNvSpPr>
          <p:nvPr>
            <p:ph idx="1"/>
          </p:nvPr>
        </p:nvSpPr>
        <p:spPr>
          <a:xfrm>
            <a:off x="1097280" y="1845734"/>
            <a:ext cx="5620035" cy="4485340"/>
          </a:xfrm>
        </p:spPr>
        <p:txBody>
          <a:bodyPr>
            <a:normAutofit/>
          </a:bodyPr>
          <a:lstStyle/>
          <a:p>
            <a:r>
              <a:rPr lang="en-US" dirty="0"/>
              <a:t>PL design choices must be understood in the context of their tools (Programmer Experience)</a:t>
            </a:r>
          </a:p>
          <a:p>
            <a:r>
              <a:rPr lang="en-US" dirty="0"/>
              <a:t>Modern tools for popular verbose languages often provide tools for supporting programmers in writing verbose code efficiently</a:t>
            </a:r>
          </a:p>
          <a:p>
            <a:r>
              <a:rPr lang="en-US" b="1" dirty="0"/>
              <a:t>Example: </a:t>
            </a:r>
            <a:r>
              <a:rPr lang="en-US" dirty="0"/>
              <a:t>Auto-generate getters and setters in Java</a:t>
            </a:r>
          </a:p>
        </p:txBody>
      </p:sp>
      <p:sp>
        <p:nvSpPr>
          <p:cNvPr id="4" name="TextBox 3">
            <a:extLst>
              <a:ext uri="{FF2B5EF4-FFF2-40B4-BE49-F238E27FC236}">
                <a16:creationId xmlns:a16="http://schemas.microsoft.com/office/drawing/2014/main" id="{A0DA7B6C-3B15-ABDE-28D4-33DD5395E67E}"/>
              </a:ext>
            </a:extLst>
          </p:cNvPr>
          <p:cNvSpPr txBox="1"/>
          <p:nvPr/>
        </p:nvSpPr>
        <p:spPr>
          <a:xfrm>
            <a:off x="6951785" y="1762621"/>
            <a:ext cx="4712677" cy="646331"/>
          </a:xfrm>
          <a:prstGeom prst="rect">
            <a:avLst/>
          </a:prstGeom>
          <a:noFill/>
        </p:spPr>
        <p:txBody>
          <a:bodyPr wrap="square" rtlCol="0">
            <a:spAutoFit/>
          </a:bodyPr>
          <a:lstStyle/>
          <a:p>
            <a:r>
              <a:rPr lang="en-US" dirty="0">
                <a:latin typeface="Consolas" panose="020B0609020204030204" pitchFamily="49" charset="0"/>
              </a:rPr>
              <a:t>  private </a:t>
            </a:r>
            <a:r>
              <a:rPr lang="en-US" dirty="0" err="1">
                <a:latin typeface="Consolas" panose="020B0609020204030204" pitchFamily="49" charset="0"/>
              </a:rPr>
              <a:t>MajorCode</a:t>
            </a:r>
            <a:r>
              <a:rPr lang="en-US" dirty="0">
                <a:latin typeface="Consolas" panose="020B0609020204030204" pitchFamily="49" charset="0"/>
              </a:rPr>
              <a:t> code;</a:t>
            </a:r>
          </a:p>
          <a:p>
            <a:r>
              <a:rPr lang="en-US" dirty="0">
                <a:latin typeface="Consolas" panose="020B0609020204030204" pitchFamily="49" charset="0"/>
              </a:rPr>
              <a:t>  private Integer number; </a:t>
            </a:r>
          </a:p>
        </p:txBody>
      </p:sp>
      <p:sp>
        <p:nvSpPr>
          <p:cNvPr id="5" name="TextBox 4">
            <a:extLst>
              <a:ext uri="{FF2B5EF4-FFF2-40B4-BE49-F238E27FC236}">
                <a16:creationId xmlns:a16="http://schemas.microsoft.com/office/drawing/2014/main" id="{61287B21-A578-3C34-C1B3-83A45A1762DD}"/>
              </a:ext>
            </a:extLst>
          </p:cNvPr>
          <p:cNvSpPr txBox="1"/>
          <p:nvPr/>
        </p:nvSpPr>
        <p:spPr>
          <a:xfrm>
            <a:off x="6506308" y="2914754"/>
            <a:ext cx="5158154" cy="3416320"/>
          </a:xfrm>
          <a:prstGeom prst="rect">
            <a:avLst/>
          </a:prstGeom>
          <a:noFill/>
        </p:spPr>
        <p:txBody>
          <a:bodyPr wrap="square" rtlCol="0">
            <a:spAutoFit/>
          </a:bodyPr>
          <a:lstStyle/>
          <a:p>
            <a:r>
              <a:rPr lang="en-US" dirty="0">
                <a:latin typeface="Consolas" panose="020B0609020204030204" pitchFamily="49" charset="0"/>
              </a:rPr>
              <a:t>  private void </a:t>
            </a:r>
            <a:r>
              <a:rPr lang="en-US" dirty="0" err="1">
                <a:latin typeface="Consolas" panose="020B0609020204030204" pitchFamily="49" charset="0"/>
              </a:rPr>
              <a:t>setCode</a:t>
            </a:r>
            <a:r>
              <a:rPr lang="en-US" dirty="0">
                <a:latin typeface="Consolas" panose="020B0609020204030204" pitchFamily="49" charset="0"/>
              </a:rPr>
              <a:t>(</a:t>
            </a:r>
            <a:r>
              <a:rPr lang="en-US" dirty="0" err="1">
                <a:latin typeface="Consolas" panose="020B0609020204030204" pitchFamily="49" charset="0"/>
              </a:rPr>
              <a:t>MajorCode</a:t>
            </a:r>
            <a:r>
              <a:rPr lang="en-US" dirty="0">
                <a:latin typeface="Consolas" panose="020B0609020204030204" pitchFamily="49" charset="0"/>
              </a:rPr>
              <a:t> mc) {</a:t>
            </a:r>
          </a:p>
          <a:p>
            <a:r>
              <a:rPr lang="en-US" dirty="0">
                <a:latin typeface="Consolas" panose="020B0609020204030204" pitchFamily="49" charset="0"/>
              </a:rPr>
              <a:t>    </a:t>
            </a:r>
            <a:r>
              <a:rPr lang="en-US" dirty="0" err="1">
                <a:latin typeface="Consolas" panose="020B0609020204030204" pitchFamily="49" charset="0"/>
              </a:rPr>
              <a:t>this.code</a:t>
            </a:r>
            <a:r>
              <a:rPr lang="en-US" dirty="0">
                <a:latin typeface="Consolas" panose="020B0609020204030204" pitchFamily="49" charset="0"/>
              </a:rPr>
              <a:t> = mc;</a:t>
            </a:r>
          </a:p>
          <a:p>
            <a:r>
              <a:rPr lang="en-US" dirty="0">
                <a:latin typeface="Consolas" panose="020B0609020204030204" pitchFamily="49" charset="0"/>
              </a:rPr>
              <a:t>  }</a:t>
            </a:r>
          </a:p>
          <a:p>
            <a:r>
              <a:rPr lang="en-US" dirty="0">
                <a:latin typeface="Consolas" panose="020B0609020204030204" pitchFamily="49" charset="0"/>
              </a:rPr>
              <a:t>  private </a:t>
            </a:r>
            <a:r>
              <a:rPr lang="en-US" dirty="0" err="1">
                <a:latin typeface="Consolas" panose="020B0609020204030204" pitchFamily="49" charset="0"/>
              </a:rPr>
              <a:t>MajorCode</a:t>
            </a:r>
            <a:r>
              <a:rPr lang="en-US" dirty="0">
                <a:latin typeface="Consolas" panose="020B0609020204030204" pitchFamily="49" charset="0"/>
              </a:rPr>
              <a:t> </a:t>
            </a:r>
            <a:r>
              <a:rPr lang="en-US" dirty="0" err="1">
                <a:latin typeface="Consolas" panose="020B0609020204030204" pitchFamily="49" charset="0"/>
              </a:rPr>
              <a:t>getCode</a:t>
            </a:r>
            <a:r>
              <a:rPr lang="en-US" dirty="0">
                <a:latin typeface="Consolas" panose="020B0609020204030204" pitchFamily="49" charset="0"/>
              </a:rPr>
              <a:t>() {</a:t>
            </a:r>
          </a:p>
          <a:p>
            <a:r>
              <a:rPr lang="en-US" dirty="0">
                <a:latin typeface="Consolas" panose="020B0609020204030204" pitchFamily="49" charset="0"/>
              </a:rPr>
              <a:t>    return </a:t>
            </a:r>
            <a:r>
              <a:rPr lang="en-US" dirty="0" err="1">
                <a:latin typeface="Consolas" panose="020B0609020204030204" pitchFamily="49" charset="0"/>
              </a:rPr>
              <a:t>this.code</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p>
          <a:p>
            <a:r>
              <a:rPr lang="en-US" dirty="0">
                <a:latin typeface="Consolas" panose="020B0609020204030204" pitchFamily="49" charset="0"/>
              </a:rPr>
              <a:t>  private void </a:t>
            </a:r>
            <a:r>
              <a:rPr lang="en-US" dirty="0" err="1">
                <a:latin typeface="Consolas" panose="020B0609020204030204" pitchFamily="49" charset="0"/>
              </a:rPr>
              <a:t>setNumber</a:t>
            </a:r>
            <a:r>
              <a:rPr lang="en-US" dirty="0">
                <a:latin typeface="Consolas" panose="020B0609020204030204" pitchFamily="49" charset="0"/>
              </a:rPr>
              <a:t>(Integer </a:t>
            </a:r>
            <a:r>
              <a:rPr lang="en-US" dirty="0" err="1">
                <a:latin typeface="Consolas" panose="020B0609020204030204" pitchFamily="49" charset="0"/>
              </a:rPr>
              <a:t>i</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this.number</a:t>
            </a:r>
            <a:r>
              <a:rPr lang="en-US" dirty="0">
                <a:latin typeface="Consolas" panose="020B0609020204030204" pitchFamily="49" charset="0"/>
              </a:rPr>
              <a:t> = </a:t>
            </a:r>
            <a:r>
              <a:rPr lang="en-US" dirty="0" err="1">
                <a:latin typeface="Consolas" panose="020B0609020204030204" pitchFamily="49" charset="0"/>
              </a:rPr>
              <a:t>i</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p>
          <a:p>
            <a:r>
              <a:rPr lang="en-US" dirty="0">
                <a:latin typeface="Consolas" panose="020B0609020204030204" pitchFamily="49" charset="0"/>
              </a:rPr>
              <a:t>  private Integer </a:t>
            </a:r>
            <a:r>
              <a:rPr lang="en-US" dirty="0" err="1">
                <a:latin typeface="Consolas" panose="020B0609020204030204" pitchFamily="49" charset="0"/>
              </a:rPr>
              <a:t>getNumber</a:t>
            </a:r>
            <a:r>
              <a:rPr lang="en-US" dirty="0">
                <a:latin typeface="Consolas" panose="020B0609020204030204" pitchFamily="49" charset="0"/>
              </a:rPr>
              <a:t>() {</a:t>
            </a:r>
          </a:p>
          <a:p>
            <a:r>
              <a:rPr lang="en-US" dirty="0">
                <a:latin typeface="Consolas" panose="020B0609020204030204" pitchFamily="49" charset="0"/>
              </a:rPr>
              <a:t>    return </a:t>
            </a:r>
            <a:r>
              <a:rPr lang="en-US" dirty="0" err="1">
                <a:latin typeface="Consolas" panose="020B0609020204030204" pitchFamily="49" charset="0"/>
              </a:rPr>
              <a:t>this.number</a:t>
            </a:r>
            <a:r>
              <a:rPr lang="en-US" dirty="0">
                <a:latin typeface="Consolas" panose="020B0609020204030204" pitchFamily="49" charset="0"/>
              </a:rPr>
              <a:t>;</a:t>
            </a:r>
          </a:p>
          <a:p>
            <a:r>
              <a:rPr lang="en-US" dirty="0">
                <a:latin typeface="Consolas" panose="020B0609020204030204" pitchFamily="49" charset="0"/>
              </a:rPr>
              <a:t>  }</a:t>
            </a:r>
          </a:p>
        </p:txBody>
      </p:sp>
      <p:cxnSp>
        <p:nvCxnSpPr>
          <p:cNvPr id="7" name="Straight Arrow Connector 6">
            <a:extLst>
              <a:ext uri="{FF2B5EF4-FFF2-40B4-BE49-F238E27FC236}">
                <a16:creationId xmlns:a16="http://schemas.microsoft.com/office/drawing/2014/main" id="{7EA0DADB-C790-0638-85D8-444FBCE2BBB4}"/>
              </a:ext>
            </a:extLst>
          </p:cNvPr>
          <p:cNvCxnSpPr/>
          <p:nvPr/>
        </p:nvCxnSpPr>
        <p:spPr>
          <a:xfrm>
            <a:off x="8792308" y="2408952"/>
            <a:ext cx="0" cy="50580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 name="Slide Number Placeholder 5">
            <a:extLst>
              <a:ext uri="{FF2B5EF4-FFF2-40B4-BE49-F238E27FC236}">
                <a16:creationId xmlns:a16="http://schemas.microsoft.com/office/drawing/2014/main" id="{4A4FAD03-F38E-D3F0-9B99-77FD36E26CA6}"/>
              </a:ext>
            </a:extLst>
          </p:cNvPr>
          <p:cNvSpPr>
            <a:spLocks noGrp="1"/>
          </p:cNvSpPr>
          <p:nvPr>
            <p:ph type="sldNum" sz="quarter" idx="12"/>
          </p:nvPr>
        </p:nvSpPr>
        <p:spPr/>
        <p:txBody>
          <a:bodyPr/>
          <a:lstStyle/>
          <a:p>
            <a:fld id="{9BF27F29-4B64-4A24-936A-FF41C34C242B}" type="slidenum">
              <a:rPr lang="en-US" smtClean="0"/>
              <a:t>13</a:t>
            </a:fld>
            <a:endParaRPr lang="en-US"/>
          </a:p>
        </p:txBody>
      </p:sp>
    </p:spTree>
    <p:extLst>
      <p:ext uri="{BB962C8B-B14F-4D97-AF65-F5344CB8AC3E}">
        <p14:creationId xmlns:p14="http://schemas.microsoft.com/office/powerpoint/2010/main" val="2992020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28A3B-C57C-2910-F2B3-71F32240B13A}"/>
              </a:ext>
            </a:extLst>
          </p:cNvPr>
          <p:cNvSpPr>
            <a:spLocks noGrp="1"/>
          </p:cNvSpPr>
          <p:nvPr>
            <p:ph type="title"/>
          </p:nvPr>
        </p:nvSpPr>
        <p:spPr/>
        <p:txBody>
          <a:bodyPr/>
          <a:lstStyle/>
          <a:p>
            <a:r>
              <a:rPr lang="en-US" dirty="0"/>
              <a:t>How Bad is Complexity?</a:t>
            </a:r>
          </a:p>
        </p:txBody>
      </p:sp>
      <p:sp>
        <p:nvSpPr>
          <p:cNvPr id="4" name="TextBox 3">
            <a:extLst>
              <a:ext uri="{FF2B5EF4-FFF2-40B4-BE49-F238E27FC236}">
                <a16:creationId xmlns:a16="http://schemas.microsoft.com/office/drawing/2014/main" id="{313C110F-C917-840E-2C00-52D1D50F7F4F}"/>
              </a:ext>
            </a:extLst>
          </p:cNvPr>
          <p:cNvSpPr txBox="1"/>
          <p:nvPr/>
        </p:nvSpPr>
        <p:spPr>
          <a:xfrm>
            <a:off x="8124092" y="2131257"/>
            <a:ext cx="3587262" cy="1477328"/>
          </a:xfrm>
          <a:prstGeom prst="rect">
            <a:avLst/>
          </a:prstGeom>
          <a:noFill/>
        </p:spPr>
        <p:txBody>
          <a:bodyPr wrap="square" rtlCol="0">
            <a:spAutoFit/>
          </a:bodyPr>
          <a:lstStyle/>
          <a:p>
            <a:r>
              <a:rPr lang="en-US" dirty="0"/>
              <a:t>and as assert break class continue def del </a:t>
            </a:r>
            <a:r>
              <a:rPr lang="en-US" dirty="0" err="1"/>
              <a:t>elif</a:t>
            </a:r>
            <a:r>
              <a:rPr lang="en-US" dirty="0"/>
              <a:t> else except exec finally for from global if import in is lambda not or pass print raise return try while with yield</a:t>
            </a:r>
          </a:p>
        </p:txBody>
      </p:sp>
      <p:sp>
        <p:nvSpPr>
          <p:cNvPr id="5" name="TextBox 4">
            <a:extLst>
              <a:ext uri="{FF2B5EF4-FFF2-40B4-BE49-F238E27FC236}">
                <a16:creationId xmlns:a16="http://schemas.microsoft.com/office/drawing/2014/main" id="{5C972C60-E1BF-36B4-A989-E3EBE57197D5}"/>
              </a:ext>
            </a:extLst>
          </p:cNvPr>
          <p:cNvSpPr txBox="1"/>
          <p:nvPr/>
        </p:nvSpPr>
        <p:spPr>
          <a:xfrm>
            <a:off x="8124092" y="1845734"/>
            <a:ext cx="934487" cy="369332"/>
          </a:xfrm>
          <a:prstGeom prst="rect">
            <a:avLst/>
          </a:prstGeom>
          <a:noFill/>
        </p:spPr>
        <p:txBody>
          <a:bodyPr wrap="none" rtlCol="0">
            <a:spAutoFit/>
          </a:bodyPr>
          <a:lstStyle/>
          <a:p>
            <a:r>
              <a:rPr lang="en-US" b="1" dirty="0"/>
              <a:t>Python:</a:t>
            </a:r>
          </a:p>
        </p:txBody>
      </p:sp>
      <p:sp>
        <p:nvSpPr>
          <p:cNvPr id="7" name="TextBox 6">
            <a:extLst>
              <a:ext uri="{FF2B5EF4-FFF2-40B4-BE49-F238E27FC236}">
                <a16:creationId xmlns:a16="http://schemas.microsoft.com/office/drawing/2014/main" id="{678EB255-732F-14E4-5C30-A201ADFF3628}"/>
              </a:ext>
            </a:extLst>
          </p:cNvPr>
          <p:cNvSpPr txBox="1"/>
          <p:nvPr/>
        </p:nvSpPr>
        <p:spPr>
          <a:xfrm>
            <a:off x="961292" y="6411742"/>
            <a:ext cx="8991600" cy="369332"/>
          </a:xfrm>
          <a:prstGeom prst="rect">
            <a:avLst/>
          </a:prstGeom>
          <a:noFill/>
        </p:spPr>
        <p:txBody>
          <a:bodyPr wrap="square">
            <a:spAutoFit/>
          </a:bodyPr>
          <a:lstStyle/>
          <a:p>
            <a:r>
              <a:rPr lang="en-US" dirty="0"/>
              <a:t>https://www.ibm.com/docs/es/iis/9.1?topic=words-cobol-reserved</a:t>
            </a:r>
          </a:p>
        </p:txBody>
      </p:sp>
      <p:sp>
        <p:nvSpPr>
          <p:cNvPr id="8" name="TextBox 7">
            <a:extLst>
              <a:ext uri="{FF2B5EF4-FFF2-40B4-BE49-F238E27FC236}">
                <a16:creationId xmlns:a16="http://schemas.microsoft.com/office/drawing/2014/main" id="{96CA7F82-B171-81FD-128F-DA94B1FB6725}"/>
              </a:ext>
            </a:extLst>
          </p:cNvPr>
          <p:cNvSpPr txBox="1"/>
          <p:nvPr/>
        </p:nvSpPr>
        <p:spPr>
          <a:xfrm>
            <a:off x="4935415" y="3728682"/>
            <a:ext cx="7256584" cy="2585323"/>
          </a:xfrm>
          <a:prstGeom prst="rect">
            <a:avLst/>
          </a:prstGeom>
          <a:noFill/>
        </p:spPr>
        <p:txBody>
          <a:bodyPr wrap="square" rtlCol="0">
            <a:spAutoFit/>
          </a:bodyPr>
          <a:lstStyle/>
          <a:p>
            <a:r>
              <a:rPr lang="en-US" dirty="0"/>
              <a:t>IBM COBOL:ACCEPT ACCESS ADD ADDRESS ADVANCING AFTER ALL ALPHABET ALPHABETIC ALPHABETIC-LOWER ALPHABETIC-UPPER ALPHANUMERIC ALPHANUMERIC-EDITED ALSO ALTER ALTERNATE AND ANY APPLY ARE AREA AREAS ASCENDING ASSIGN AT AUTHOR BASIS BEFORE BINARY BLANK BEGINNING BLOCK BOTTOM BY CALL CANCEL CBL CD CF CH CHARACTER CHARACTERS CLASS CLASS-ID CLOCK-UNITS CLOSE COBOL CODE CODE-SET COLLATING COLUMN COM-REG COMMA COMMON COMMUNICATION COMP COMP-1 COMP-2 COMP-3 COMP-4 COMP-5 COMPUTATIONAL COMPUTATIONAL-1 COMPUTATIONAL-2 … (</a:t>
            </a:r>
            <a:r>
              <a:rPr lang="en-US" b="1" dirty="0"/>
              <a:t>353</a:t>
            </a:r>
            <a:r>
              <a:rPr lang="en-US" dirty="0"/>
              <a:t> </a:t>
            </a:r>
            <a:r>
              <a:rPr lang="en-US" b="1" dirty="0"/>
              <a:t>MORE)</a:t>
            </a:r>
            <a:endParaRPr lang="en-US" dirty="0"/>
          </a:p>
        </p:txBody>
      </p:sp>
      <p:sp>
        <p:nvSpPr>
          <p:cNvPr id="11" name="Content Placeholder 10">
            <a:extLst>
              <a:ext uri="{FF2B5EF4-FFF2-40B4-BE49-F238E27FC236}">
                <a16:creationId xmlns:a16="http://schemas.microsoft.com/office/drawing/2014/main" id="{4DBE82D4-BCA2-DA2C-8B3F-D8C7548C3F31}"/>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7D9B87C4-7FD8-B9AB-1F96-E0B01038D3D2}"/>
              </a:ext>
            </a:extLst>
          </p:cNvPr>
          <p:cNvSpPr>
            <a:spLocks noGrp="1"/>
          </p:cNvSpPr>
          <p:nvPr>
            <p:ph type="sldNum" sz="quarter" idx="12"/>
          </p:nvPr>
        </p:nvSpPr>
        <p:spPr/>
        <p:txBody>
          <a:bodyPr/>
          <a:lstStyle/>
          <a:p>
            <a:fld id="{9BF27F29-4B64-4A24-936A-FF41C34C242B}" type="slidenum">
              <a:rPr lang="en-US" smtClean="0"/>
              <a:t>14</a:t>
            </a:fld>
            <a:endParaRPr lang="en-US"/>
          </a:p>
        </p:txBody>
      </p:sp>
    </p:spTree>
    <p:extLst>
      <p:ext uri="{BB962C8B-B14F-4D97-AF65-F5344CB8AC3E}">
        <p14:creationId xmlns:p14="http://schemas.microsoft.com/office/powerpoint/2010/main" val="225775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28A3B-C57C-2910-F2B3-71F32240B13A}"/>
              </a:ext>
            </a:extLst>
          </p:cNvPr>
          <p:cNvSpPr>
            <a:spLocks noGrp="1"/>
          </p:cNvSpPr>
          <p:nvPr>
            <p:ph type="title"/>
          </p:nvPr>
        </p:nvSpPr>
        <p:spPr/>
        <p:txBody>
          <a:bodyPr/>
          <a:lstStyle/>
          <a:p>
            <a:r>
              <a:rPr lang="en-US" dirty="0"/>
              <a:t>How Bad is Complexity?</a:t>
            </a:r>
          </a:p>
        </p:txBody>
      </p:sp>
      <p:sp>
        <p:nvSpPr>
          <p:cNvPr id="3" name="Content Placeholder 2">
            <a:extLst>
              <a:ext uri="{FF2B5EF4-FFF2-40B4-BE49-F238E27FC236}">
                <a16:creationId xmlns:a16="http://schemas.microsoft.com/office/drawing/2014/main" id="{0D8627A6-6EEF-FCE7-2186-FCFD784A5962}"/>
              </a:ext>
            </a:extLst>
          </p:cNvPr>
          <p:cNvSpPr>
            <a:spLocks noGrp="1"/>
          </p:cNvSpPr>
          <p:nvPr>
            <p:ph idx="1"/>
          </p:nvPr>
        </p:nvSpPr>
        <p:spPr>
          <a:xfrm>
            <a:off x="1097280" y="1845734"/>
            <a:ext cx="6850966" cy="4023360"/>
          </a:xfrm>
        </p:spPr>
        <p:txBody>
          <a:bodyPr/>
          <a:lstStyle/>
          <a:p>
            <a:r>
              <a:rPr lang="en-US" dirty="0"/>
              <a:t>How, if at all, can programming tools support programmers in dealing with PL complexity?</a:t>
            </a:r>
          </a:p>
          <a:p>
            <a:r>
              <a:rPr lang="en-US" dirty="0"/>
              <a:t>Can autocomplete help?</a:t>
            </a:r>
          </a:p>
          <a:p>
            <a:r>
              <a:rPr lang="en-US" dirty="0"/>
              <a:t>Can error messages help?</a:t>
            </a:r>
          </a:p>
          <a:p>
            <a:r>
              <a:rPr lang="en-US" dirty="0"/>
              <a:t>Can documentation help?</a:t>
            </a:r>
          </a:p>
          <a:p>
            <a:r>
              <a:rPr lang="en-US" b="1" dirty="0"/>
              <a:t>It’s harder</a:t>
            </a:r>
          </a:p>
        </p:txBody>
      </p:sp>
      <p:sp>
        <p:nvSpPr>
          <p:cNvPr id="4" name="TextBox 3">
            <a:extLst>
              <a:ext uri="{FF2B5EF4-FFF2-40B4-BE49-F238E27FC236}">
                <a16:creationId xmlns:a16="http://schemas.microsoft.com/office/drawing/2014/main" id="{313C110F-C917-840E-2C00-52D1D50F7F4F}"/>
              </a:ext>
            </a:extLst>
          </p:cNvPr>
          <p:cNvSpPr txBox="1"/>
          <p:nvPr/>
        </p:nvSpPr>
        <p:spPr>
          <a:xfrm>
            <a:off x="8124092" y="2131257"/>
            <a:ext cx="3587262" cy="1477328"/>
          </a:xfrm>
          <a:prstGeom prst="rect">
            <a:avLst/>
          </a:prstGeom>
          <a:noFill/>
        </p:spPr>
        <p:txBody>
          <a:bodyPr wrap="square" rtlCol="0">
            <a:spAutoFit/>
          </a:bodyPr>
          <a:lstStyle/>
          <a:p>
            <a:r>
              <a:rPr lang="en-US" dirty="0"/>
              <a:t>and as assert break class continue def del </a:t>
            </a:r>
            <a:r>
              <a:rPr lang="en-US" dirty="0" err="1"/>
              <a:t>elif</a:t>
            </a:r>
            <a:r>
              <a:rPr lang="en-US" dirty="0"/>
              <a:t> else except exec finally for from global if import in is lambda not or pass print raise return try while with yield</a:t>
            </a:r>
          </a:p>
        </p:txBody>
      </p:sp>
      <p:sp>
        <p:nvSpPr>
          <p:cNvPr id="5" name="TextBox 4">
            <a:extLst>
              <a:ext uri="{FF2B5EF4-FFF2-40B4-BE49-F238E27FC236}">
                <a16:creationId xmlns:a16="http://schemas.microsoft.com/office/drawing/2014/main" id="{5C972C60-E1BF-36B4-A989-E3EBE57197D5}"/>
              </a:ext>
            </a:extLst>
          </p:cNvPr>
          <p:cNvSpPr txBox="1"/>
          <p:nvPr/>
        </p:nvSpPr>
        <p:spPr>
          <a:xfrm>
            <a:off x="8124092" y="1845734"/>
            <a:ext cx="934487" cy="369332"/>
          </a:xfrm>
          <a:prstGeom prst="rect">
            <a:avLst/>
          </a:prstGeom>
          <a:noFill/>
        </p:spPr>
        <p:txBody>
          <a:bodyPr wrap="none" rtlCol="0">
            <a:spAutoFit/>
          </a:bodyPr>
          <a:lstStyle/>
          <a:p>
            <a:r>
              <a:rPr lang="en-US" b="1" dirty="0"/>
              <a:t>Python:</a:t>
            </a:r>
          </a:p>
        </p:txBody>
      </p:sp>
      <p:sp>
        <p:nvSpPr>
          <p:cNvPr id="7" name="TextBox 6">
            <a:extLst>
              <a:ext uri="{FF2B5EF4-FFF2-40B4-BE49-F238E27FC236}">
                <a16:creationId xmlns:a16="http://schemas.microsoft.com/office/drawing/2014/main" id="{678EB255-732F-14E4-5C30-A201ADFF3628}"/>
              </a:ext>
            </a:extLst>
          </p:cNvPr>
          <p:cNvSpPr txBox="1"/>
          <p:nvPr/>
        </p:nvSpPr>
        <p:spPr>
          <a:xfrm>
            <a:off x="961292" y="6411742"/>
            <a:ext cx="8991600" cy="369332"/>
          </a:xfrm>
          <a:prstGeom prst="rect">
            <a:avLst/>
          </a:prstGeom>
          <a:noFill/>
        </p:spPr>
        <p:txBody>
          <a:bodyPr wrap="square">
            <a:spAutoFit/>
          </a:bodyPr>
          <a:lstStyle/>
          <a:p>
            <a:r>
              <a:rPr lang="en-US" dirty="0"/>
              <a:t>https://www.ibm.com/docs/es/iis/9.1?topic=words-cobol-reserved</a:t>
            </a:r>
          </a:p>
        </p:txBody>
      </p:sp>
      <p:sp>
        <p:nvSpPr>
          <p:cNvPr id="8" name="TextBox 7">
            <a:extLst>
              <a:ext uri="{FF2B5EF4-FFF2-40B4-BE49-F238E27FC236}">
                <a16:creationId xmlns:a16="http://schemas.microsoft.com/office/drawing/2014/main" id="{96CA7F82-B171-81FD-128F-DA94B1FB6725}"/>
              </a:ext>
            </a:extLst>
          </p:cNvPr>
          <p:cNvSpPr txBox="1"/>
          <p:nvPr/>
        </p:nvSpPr>
        <p:spPr>
          <a:xfrm>
            <a:off x="4935415" y="3728682"/>
            <a:ext cx="7256584" cy="2585323"/>
          </a:xfrm>
          <a:prstGeom prst="rect">
            <a:avLst/>
          </a:prstGeom>
          <a:noFill/>
        </p:spPr>
        <p:txBody>
          <a:bodyPr wrap="square" rtlCol="0">
            <a:spAutoFit/>
          </a:bodyPr>
          <a:lstStyle/>
          <a:p>
            <a:r>
              <a:rPr lang="en-US" dirty="0"/>
              <a:t>IBM COBOL:ACCEPT ACCESS ADD ADDRESS ADVANCING AFTER ALL ALPHABET ALPHABETIC ALPHABETIC-LOWER ALPHABETIC-UPPER ALPHANUMERIC ALPHANUMERIC-EDITED ALSO ALTER ALTERNATE AND ANY APPLY ARE AREA AREAS ASCENDING ASSIGN AT AUTHOR BASIS BEFORE BINARY BLANK BEGINNING BLOCK BOTTOM BY CALL CANCEL CBL CD CF CH CHARACTER CHARACTERS CLASS CLASS-ID CLOCK-UNITS CLOSE COBOL CODE CODE-SET COLLATING COLUMN COM-REG COMMA COMMON COMMUNICATION COMP COMP-1 COMP-2 COMP-3 COMP-4 COMP-5 COMPUTATIONAL COMPUTATIONAL-1 COMPUTATIONAL-2 … (</a:t>
            </a:r>
            <a:r>
              <a:rPr lang="en-US" b="1" dirty="0"/>
              <a:t>353</a:t>
            </a:r>
            <a:r>
              <a:rPr lang="en-US" dirty="0"/>
              <a:t> </a:t>
            </a:r>
            <a:r>
              <a:rPr lang="en-US" b="1" dirty="0"/>
              <a:t>MORE)</a:t>
            </a:r>
            <a:endParaRPr lang="en-US" dirty="0"/>
          </a:p>
        </p:txBody>
      </p:sp>
      <p:sp>
        <p:nvSpPr>
          <p:cNvPr id="6" name="Slide Number Placeholder 5">
            <a:extLst>
              <a:ext uri="{FF2B5EF4-FFF2-40B4-BE49-F238E27FC236}">
                <a16:creationId xmlns:a16="http://schemas.microsoft.com/office/drawing/2014/main" id="{83E94513-6E14-6514-7EED-C02001256E64}"/>
              </a:ext>
            </a:extLst>
          </p:cNvPr>
          <p:cNvSpPr>
            <a:spLocks noGrp="1"/>
          </p:cNvSpPr>
          <p:nvPr>
            <p:ph type="sldNum" sz="quarter" idx="12"/>
          </p:nvPr>
        </p:nvSpPr>
        <p:spPr/>
        <p:txBody>
          <a:bodyPr/>
          <a:lstStyle/>
          <a:p>
            <a:fld id="{9BF27F29-4B64-4A24-936A-FF41C34C242B}" type="slidenum">
              <a:rPr lang="en-US" smtClean="0"/>
              <a:t>15</a:t>
            </a:fld>
            <a:endParaRPr lang="en-US"/>
          </a:p>
        </p:txBody>
      </p:sp>
    </p:spTree>
    <p:extLst>
      <p:ext uri="{BB962C8B-B14F-4D97-AF65-F5344CB8AC3E}">
        <p14:creationId xmlns:p14="http://schemas.microsoft.com/office/powerpoint/2010/main" val="1035502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C0C53-8344-4D79-CFC8-19DCD8C4BBA3}"/>
              </a:ext>
            </a:extLst>
          </p:cNvPr>
          <p:cNvSpPr>
            <a:spLocks noGrp="1"/>
          </p:cNvSpPr>
          <p:nvPr>
            <p:ph type="title"/>
          </p:nvPr>
        </p:nvSpPr>
        <p:spPr/>
        <p:txBody>
          <a:bodyPr/>
          <a:lstStyle/>
          <a:p>
            <a:r>
              <a:rPr lang="en-US" dirty="0"/>
              <a:t>NL-Programming vs. NL-Processing</a:t>
            </a:r>
          </a:p>
        </p:txBody>
      </p:sp>
      <p:sp>
        <p:nvSpPr>
          <p:cNvPr id="3" name="Content Placeholder 2">
            <a:extLst>
              <a:ext uri="{FF2B5EF4-FFF2-40B4-BE49-F238E27FC236}">
                <a16:creationId xmlns:a16="http://schemas.microsoft.com/office/drawing/2014/main" id="{608237D8-BD5D-0C36-232B-E3E072EAB829}"/>
              </a:ext>
            </a:extLst>
          </p:cNvPr>
          <p:cNvSpPr>
            <a:spLocks noGrp="1"/>
          </p:cNvSpPr>
          <p:nvPr>
            <p:ph idx="1"/>
          </p:nvPr>
        </p:nvSpPr>
        <p:spPr>
          <a:xfrm>
            <a:off x="1097280" y="1845734"/>
            <a:ext cx="10438228" cy="4226820"/>
          </a:xfrm>
        </p:spPr>
        <p:txBody>
          <a:bodyPr>
            <a:normAutofit lnSpcReduction="10000"/>
          </a:bodyPr>
          <a:lstStyle/>
          <a:p>
            <a:r>
              <a:rPr lang="en-US" dirty="0"/>
              <a:t>Natural language </a:t>
            </a:r>
            <a:r>
              <a:rPr lang="en-US" b="1" dirty="0"/>
              <a:t>processing</a:t>
            </a:r>
            <a:r>
              <a:rPr lang="en-US" dirty="0"/>
              <a:t> is a subfield of computing about processing text with computers</a:t>
            </a:r>
          </a:p>
          <a:p>
            <a:pPr lvl="1"/>
            <a:r>
              <a:rPr lang="en-US" dirty="0"/>
              <a:t>Approaches are often based heavily on machine-learning, little or no overlap in approach between NL-Processing and PL</a:t>
            </a:r>
          </a:p>
          <a:p>
            <a:r>
              <a:rPr lang="en-US" dirty="0"/>
              <a:t>Example problems and applications:</a:t>
            </a:r>
          </a:p>
          <a:p>
            <a:pPr lvl="1"/>
            <a:r>
              <a:rPr lang="en-US" dirty="0"/>
              <a:t>Machine translation (between NLs)</a:t>
            </a:r>
          </a:p>
          <a:p>
            <a:pPr lvl="1"/>
            <a:r>
              <a:rPr lang="en-US" dirty="0"/>
              <a:t>Extracting structured data from unstructured text</a:t>
            </a:r>
          </a:p>
          <a:p>
            <a:pPr lvl="1"/>
            <a:r>
              <a:rPr lang="en-US" dirty="0"/>
              <a:t>Sentiment analysis</a:t>
            </a:r>
          </a:p>
          <a:p>
            <a:pPr lvl="1"/>
            <a:r>
              <a:rPr lang="en-US" dirty="0"/>
              <a:t>Chatbot</a:t>
            </a:r>
          </a:p>
          <a:p>
            <a:r>
              <a:rPr lang="en-US" b="1" dirty="0"/>
              <a:t>Famous ones</a:t>
            </a:r>
            <a:r>
              <a:rPr lang="en-US" dirty="0"/>
              <a:t>: ChatGPT + GitHub Copilot (Large Language Models)</a:t>
            </a:r>
          </a:p>
          <a:p>
            <a:endParaRPr lang="en-US" dirty="0"/>
          </a:p>
        </p:txBody>
      </p:sp>
      <p:sp>
        <p:nvSpPr>
          <p:cNvPr id="4" name="Slide Number Placeholder 3">
            <a:extLst>
              <a:ext uri="{FF2B5EF4-FFF2-40B4-BE49-F238E27FC236}">
                <a16:creationId xmlns:a16="http://schemas.microsoft.com/office/drawing/2014/main" id="{0A027470-8A1C-F531-9443-9382CB55DC0C}"/>
              </a:ext>
            </a:extLst>
          </p:cNvPr>
          <p:cNvSpPr>
            <a:spLocks noGrp="1"/>
          </p:cNvSpPr>
          <p:nvPr>
            <p:ph type="sldNum" sz="quarter" idx="12"/>
          </p:nvPr>
        </p:nvSpPr>
        <p:spPr/>
        <p:txBody>
          <a:bodyPr/>
          <a:lstStyle/>
          <a:p>
            <a:fld id="{9BF27F29-4B64-4A24-936A-FF41C34C242B}" type="slidenum">
              <a:rPr lang="en-US" smtClean="0"/>
              <a:t>16</a:t>
            </a:fld>
            <a:endParaRPr lang="en-US"/>
          </a:p>
        </p:txBody>
      </p:sp>
    </p:spTree>
    <p:extLst>
      <p:ext uri="{BB962C8B-B14F-4D97-AF65-F5344CB8AC3E}">
        <p14:creationId xmlns:p14="http://schemas.microsoft.com/office/powerpoint/2010/main" val="3418016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FB5DA-A098-E5B7-83E6-AA4132A84CEF}"/>
              </a:ext>
            </a:extLst>
          </p:cNvPr>
          <p:cNvSpPr>
            <a:spLocks noGrp="1"/>
          </p:cNvSpPr>
          <p:nvPr>
            <p:ph type="title"/>
          </p:nvPr>
        </p:nvSpPr>
        <p:spPr/>
        <p:txBody>
          <a:bodyPr/>
          <a:lstStyle/>
          <a:p>
            <a:r>
              <a:rPr lang="en-US" dirty="0"/>
              <a:t>Large Language Models</a:t>
            </a:r>
          </a:p>
        </p:txBody>
      </p:sp>
      <p:sp>
        <p:nvSpPr>
          <p:cNvPr id="3" name="Content Placeholder 2">
            <a:extLst>
              <a:ext uri="{FF2B5EF4-FFF2-40B4-BE49-F238E27FC236}">
                <a16:creationId xmlns:a16="http://schemas.microsoft.com/office/drawing/2014/main" id="{E6FCF691-433D-EE00-78B6-CA23F448BECC}"/>
              </a:ext>
            </a:extLst>
          </p:cNvPr>
          <p:cNvSpPr>
            <a:spLocks noGrp="1"/>
          </p:cNvSpPr>
          <p:nvPr>
            <p:ph idx="1"/>
          </p:nvPr>
        </p:nvSpPr>
        <p:spPr/>
        <p:txBody>
          <a:bodyPr>
            <a:normAutofit lnSpcReduction="10000"/>
          </a:bodyPr>
          <a:lstStyle/>
          <a:p>
            <a:r>
              <a:rPr lang="en-US" dirty="0"/>
              <a:t>Extremely oversimplified explanation:</a:t>
            </a:r>
          </a:p>
          <a:p>
            <a:pPr lvl="1"/>
            <a:r>
              <a:rPr lang="en-US" dirty="0"/>
              <a:t>Collect extremely large corpus of natural-language text</a:t>
            </a:r>
          </a:p>
          <a:p>
            <a:pPr lvl="1"/>
            <a:r>
              <a:rPr lang="en-US" dirty="0"/>
              <a:t>Train a (very large) machine learning model on the text</a:t>
            </a:r>
          </a:p>
          <a:p>
            <a:pPr lvl="1"/>
            <a:r>
              <a:rPr lang="en-US" dirty="0"/>
              <a:t>Resulting (generative) model accepts prompt from user as input, predicts each word of response probabilistically based on corpus</a:t>
            </a:r>
          </a:p>
          <a:p>
            <a:r>
              <a:rPr lang="en-US" dirty="0"/>
              <a:t>Large Language Models are very separate from PL design</a:t>
            </a:r>
          </a:p>
          <a:p>
            <a:pPr lvl="1"/>
            <a:r>
              <a:rPr lang="en-US" dirty="0"/>
              <a:t>PLs typically have small grammars designed by humans with formal semantics</a:t>
            </a:r>
          </a:p>
          <a:p>
            <a:pPr lvl="1"/>
            <a:r>
              <a:rPr lang="en-US" dirty="0"/>
              <a:t>Large language models don’t know about semantics, and rely on sheer volume of data to handle syntax</a:t>
            </a:r>
          </a:p>
          <a:p>
            <a:r>
              <a:rPr lang="en-US" b="1" dirty="0"/>
              <a:t>But!: </a:t>
            </a:r>
            <a:r>
              <a:rPr lang="en-US" dirty="0"/>
              <a:t>PL </a:t>
            </a:r>
            <a:r>
              <a:rPr lang="en-US" u="sng" dirty="0"/>
              <a:t>design</a:t>
            </a:r>
            <a:r>
              <a:rPr lang="en-US" dirty="0"/>
              <a:t> thinking lets us assess LLMs more deeply</a:t>
            </a:r>
            <a:endParaRPr lang="en-US" b="1" dirty="0"/>
          </a:p>
        </p:txBody>
      </p:sp>
      <p:sp>
        <p:nvSpPr>
          <p:cNvPr id="4" name="Slide Number Placeholder 3">
            <a:extLst>
              <a:ext uri="{FF2B5EF4-FFF2-40B4-BE49-F238E27FC236}">
                <a16:creationId xmlns:a16="http://schemas.microsoft.com/office/drawing/2014/main" id="{FA407CD1-DC48-F0B5-EDCC-A2040AD9AB58}"/>
              </a:ext>
            </a:extLst>
          </p:cNvPr>
          <p:cNvSpPr>
            <a:spLocks noGrp="1"/>
          </p:cNvSpPr>
          <p:nvPr>
            <p:ph type="sldNum" sz="quarter" idx="12"/>
          </p:nvPr>
        </p:nvSpPr>
        <p:spPr/>
        <p:txBody>
          <a:bodyPr/>
          <a:lstStyle/>
          <a:p>
            <a:fld id="{9BF27F29-4B64-4A24-936A-FF41C34C242B}" type="slidenum">
              <a:rPr lang="en-US" smtClean="0"/>
              <a:t>17</a:t>
            </a:fld>
            <a:endParaRPr lang="en-US"/>
          </a:p>
        </p:txBody>
      </p:sp>
    </p:spTree>
    <p:extLst>
      <p:ext uri="{BB962C8B-B14F-4D97-AF65-F5344CB8AC3E}">
        <p14:creationId xmlns:p14="http://schemas.microsoft.com/office/powerpoint/2010/main" val="3632927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CA71-4861-A593-6704-C6A26D7F44D4}"/>
              </a:ext>
            </a:extLst>
          </p:cNvPr>
          <p:cNvSpPr>
            <a:spLocks noGrp="1"/>
          </p:cNvSpPr>
          <p:nvPr>
            <p:ph type="title"/>
          </p:nvPr>
        </p:nvSpPr>
        <p:spPr/>
        <p:txBody>
          <a:bodyPr/>
          <a:lstStyle/>
          <a:p>
            <a:r>
              <a:rPr lang="en-US" dirty="0"/>
              <a:t>How Well Can LLMs Program?</a:t>
            </a:r>
          </a:p>
        </p:txBody>
      </p:sp>
      <p:sp>
        <p:nvSpPr>
          <p:cNvPr id="3" name="Content Placeholder 2">
            <a:extLst>
              <a:ext uri="{FF2B5EF4-FFF2-40B4-BE49-F238E27FC236}">
                <a16:creationId xmlns:a16="http://schemas.microsoft.com/office/drawing/2014/main" id="{17722B16-E5A9-BACC-6C67-291594E8FF21}"/>
              </a:ext>
            </a:extLst>
          </p:cNvPr>
          <p:cNvSpPr>
            <a:spLocks noGrp="1"/>
          </p:cNvSpPr>
          <p:nvPr>
            <p:ph idx="1"/>
          </p:nvPr>
        </p:nvSpPr>
        <p:spPr/>
        <p:txBody>
          <a:bodyPr/>
          <a:lstStyle/>
          <a:p>
            <a:r>
              <a:rPr lang="en-US" dirty="0"/>
              <a:t>GitHub marketing materials claim 55% more productivity</a:t>
            </a:r>
          </a:p>
          <a:p>
            <a:r>
              <a:rPr lang="en-US" dirty="0"/>
              <a:t>This result is based on a programming task that takes 1-2 hours</a:t>
            </a:r>
          </a:p>
          <a:p>
            <a:r>
              <a:rPr lang="en-US" dirty="0"/>
              <a:t>The basic structure of machine learning models tells us that the complexity and frequency of a task are critical factors in outcome</a:t>
            </a:r>
          </a:p>
          <a:p>
            <a:pPr lvl="1"/>
            <a:r>
              <a:rPr lang="en-US" b="1" dirty="0"/>
              <a:t>ChatGPT</a:t>
            </a:r>
            <a:r>
              <a:rPr lang="en-US" dirty="0"/>
              <a:t> passes many standardized tests. This is unsurprising when study materials are widely-available on the internet</a:t>
            </a:r>
          </a:p>
          <a:p>
            <a:pPr lvl="1"/>
            <a:r>
              <a:rPr lang="en-US" dirty="0"/>
              <a:t>Likewise, ChatGPT and Copilot can solve many introductory programming problems since many students have posted online solutions</a:t>
            </a:r>
          </a:p>
          <a:p>
            <a:r>
              <a:rPr lang="en-US" dirty="0"/>
              <a:t>In our careers, most effort is, in contrast, spent on long-lived projects</a:t>
            </a:r>
          </a:p>
        </p:txBody>
      </p:sp>
      <p:sp>
        <p:nvSpPr>
          <p:cNvPr id="5" name="TextBox 4">
            <a:extLst>
              <a:ext uri="{FF2B5EF4-FFF2-40B4-BE49-F238E27FC236}">
                <a16:creationId xmlns:a16="http://schemas.microsoft.com/office/drawing/2014/main" id="{DC771B27-6F1D-0EF7-0933-910E6E9AB393}"/>
              </a:ext>
            </a:extLst>
          </p:cNvPr>
          <p:cNvSpPr txBox="1"/>
          <p:nvPr/>
        </p:nvSpPr>
        <p:spPr>
          <a:xfrm>
            <a:off x="46893" y="6441776"/>
            <a:ext cx="6096000" cy="369332"/>
          </a:xfrm>
          <a:prstGeom prst="rect">
            <a:avLst/>
          </a:prstGeom>
          <a:noFill/>
        </p:spPr>
        <p:txBody>
          <a:bodyPr wrap="square">
            <a:spAutoFit/>
          </a:bodyPr>
          <a:lstStyle/>
          <a:p>
            <a:r>
              <a:rPr lang="en-US" dirty="0"/>
              <a:t>https://resources.github.com/copilot-for-business/</a:t>
            </a:r>
          </a:p>
        </p:txBody>
      </p:sp>
      <p:sp>
        <p:nvSpPr>
          <p:cNvPr id="7" name="TextBox 6">
            <a:extLst>
              <a:ext uri="{FF2B5EF4-FFF2-40B4-BE49-F238E27FC236}">
                <a16:creationId xmlns:a16="http://schemas.microsoft.com/office/drawing/2014/main" id="{09F0B015-4417-D10C-1EF6-0CB2947B3202}"/>
              </a:ext>
            </a:extLst>
          </p:cNvPr>
          <p:cNvSpPr txBox="1"/>
          <p:nvPr/>
        </p:nvSpPr>
        <p:spPr>
          <a:xfrm>
            <a:off x="6260122" y="6441776"/>
            <a:ext cx="4895557" cy="369332"/>
          </a:xfrm>
          <a:prstGeom prst="rect">
            <a:avLst/>
          </a:prstGeom>
          <a:noFill/>
        </p:spPr>
        <p:txBody>
          <a:bodyPr wrap="square">
            <a:spAutoFit/>
          </a:bodyPr>
          <a:lstStyle/>
          <a:p>
            <a:r>
              <a:rPr lang="en-US" dirty="0"/>
              <a:t>https://queue.acm.org/detail.cfm?id=3454124</a:t>
            </a:r>
          </a:p>
        </p:txBody>
      </p:sp>
      <p:sp>
        <p:nvSpPr>
          <p:cNvPr id="9" name="TextBox 8">
            <a:extLst>
              <a:ext uri="{FF2B5EF4-FFF2-40B4-BE49-F238E27FC236}">
                <a16:creationId xmlns:a16="http://schemas.microsoft.com/office/drawing/2014/main" id="{03146845-4F5B-F5E6-CD2D-6ECD47F9C83E}"/>
              </a:ext>
            </a:extLst>
          </p:cNvPr>
          <p:cNvSpPr txBox="1"/>
          <p:nvPr/>
        </p:nvSpPr>
        <p:spPr>
          <a:xfrm>
            <a:off x="46893" y="5981766"/>
            <a:ext cx="11617569" cy="369332"/>
          </a:xfrm>
          <a:prstGeom prst="rect">
            <a:avLst/>
          </a:prstGeom>
          <a:noFill/>
        </p:spPr>
        <p:txBody>
          <a:bodyPr wrap="square">
            <a:spAutoFit/>
          </a:bodyPr>
          <a:lstStyle/>
          <a:p>
            <a:r>
              <a:rPr lang="en-US" dirty="0"/>
              <a:t>https://github.blog/2022-09-07-research-quantifying-github-copilots-impact-on-developer-productivity-and-happiness/</a:t>
            </a:r>
          </a:p>
        </p:txBody>
      </p:sp>
      <p:sp>
        <p:nvSpPr>
          <p:cNvPr id="4" name="Slide Number Placeholder 3">
            <a:extLst>
              <a:ext uri="{FF2B5EF4-FFF2-40B4-BE49-F238E27FC236}">
                <a16:creationId xmlns:a16="http://schemas.microsoft.com/office/drawing/2014/main" id="{8471D45F-5B40-0209-C4D5-0FA613858ECF}"/>
              </a:ext>
            </a:extLst>
          </p:cNvPr>
          <p:cNvSpPr>
            <a:spLocks noGrp="1"/>
          </p:cNvSpPr>
          <p:nvPr>
            <p:ph type="sldNum" sz="quarter" idx="12"/>
          </p:nvPr>
        </p:nvSpPr>
        <p:spPr/>
        <p:txBody>
          <a:bodyPr/>
          <a:lstStyle/>
          <a:p>
            <a:fld id="{9BF27F29-4B64-4A24-936A-FF41C34C242B}" type="slidenum">
              <a:rPr lang="en-US" smtClean="0"/>
              <a:t>18</a:t>
            </a:fld>
            <a:endParaRPr lang="en-US"/>
          </a:p>
        </p:txBody>
      </p:sp>
    </p:spTree>
    <p:extLst>
      <p:ext uri="{BB962C8B-B14F-4D97-AF65-F5344CB8AC3E}">
        <p14:creationId xmlns:p14="http://schemas.microsoft.com/office/powerpoint/2010/main" val="1489061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184CB-B2D1-1C81-334B-CDA9B26AF8CB}"/>
              </a:ext>
            </a:extLst>
          </p:cNvPr>
          <p:cNvSpPr>
            <a:spLocks noGrp="1"/>
          </p:cNvSpPr>
          <p:nvPr>
            <p:ph type="title"/>
          </p:nvPr>
        </p:nvSpPr>
        <p:spPr/>
        <p:txBody>
          <a:bodyPr/>
          <a:lstStyle/>
          <a:p>
            <a:r>
              <a:rPr lang="en-US" dirty="0"/>
              <a:t>How Happy is the Coder? SPACE Model</a:t>
            </a:r>
          </a:p>
        </p:txBody>
      </p:sp>
      <p:sp>
        <p:nvSpPr>
          <p:cNvPr id="3" name="Content Placeholder 2">
            <a:extLst>
              <a:ext uri="{FF2B5EF4-FFF2-40B4-BE49-F238E27FC236}">
                <a16:creationId xmlns:a16="http://schemas.microsoft.com/office/drawing/2014/main" id="{BDBF6876-1BC7-3945-30DC-B209C3BC412B}"/>
              </a:ext>
            </a:extLst>
          </p:cNvPr>
          <p:cNvSpPr>
            <a:spLocks noGrp="1"/>
          </p:cNvSpPr>
          <p:nvPr>
            <p:ph idx="1"/>
          </p:nvPr>
        </p:nvSpPr>
        <p:spPr/>
        <p:txBody>
          <a:bodyPr>
            <a:normAutofit lnSpcReduction="10000"/>
          </a:bodyPr>
          <a:lstStyle/>
          <a:p>
            <a:r>
              <a:rPr lang="en-US" dirty="0"/>
              <a:t>Recognizing the insufficiency of simple time metrics, the GitHub marketing materials use the </a:t>
            </a:r>
            <a:r>
              <a:rPr lang="en-US" b="1" dirty="0"/>
              <a:t>SPACE</a:t>
            </a:r>
            <a:r>
              <a:rPr lang="en-US" dirty="0"/>
              <a:t> model of coder productivity</a:t>
            </a:r>
          </a:p>
          <a:p>
            <a:pPr lvl="1"/>
            <a:r>
              <a:rPr lang="en-US" b="1" dirty="0"/>
              <a:t>S</a:t>
            </a:r>
            <a:r>
              <a:rPr lang="en-US" dirty="0"/>
              <a:t>atisfaction and well-being: How fulfilled do developers feel with their job? Would they recommend their team? Do they report burnout?</a:t>
            </a:r>
          </a:p>
          <a:p>
            <a:pPr lvl="1"/>
            <a:r>
              <a:rPr lang="en-US" b="1" dirty="0"/>
              <a:t>P</a:t>
            </a:r>
            <a:r>
              <a:rPr lang="en-US" dirty="0"/>
              <a:t>erformance: Is code reliable and low-bug? Are customers satisfied, retained?</a:t>
            </a:r>
          </a:p>
          <a:p>
            <a:pPr lvl="1"/>
            <a:r>
              <a:rPr lang="en-US" b="1" dirty="0"/>
              <a:t>A</a:t>
            </a:r>
            <a:r>
              <a:rPr lang="en-US" dirty="0"/>
              <a:t>ctivity: How frequently do different work activities occur? Tests, releases, specs, commits, code reviews, …</a:t>
            </a:r>
          </a:p>
          <a:p>
            <a:pPr lvl="1"/>
            <a:r>
              <a:rPr lang="en-US" b="1" dirty="0"/>
              <a:t>C</a:t>
            </a:r>
            <a:r>
              <a:rPr lang="en-US" dirty="0"/>
              <a:t>ommunication and collaboration: How well do the team work together? Effective onboarding process? Easy to discover right information?</a:t>
            </a:r>
          </a:p>
          <a:p>
            <a:pPr lvl="1"/>
            <a:r>
              <a:rPr lang="en-US" b="1" dirty="0"/>
              <a:t>E</a:t>
            </a:r>
            <a:r>
              <a:rPr lang="en-US" dirty="0"/>
              <a:t>fficiency and flow: How frequently are developers interrupted? How many people are required for common development processes?</a:t>
            </a:r>
            <a:endParaRPr lang="en-US" b="1" dirty="0"/>
          </a:p>
          <a:p>
            <a:endParaRPr lang="en-US" dirty="0"/>
          </a:p>
          <a:p>
            <a:endParaRPr lang="en-US" dirty="0"/>
          </a:p>
        </p:txBody>
      </p:sp>
      <p:sp>
        <p:nvSpPr>
          <p:cNvPr id="4" name="Slide Number Placeholder 3">
            <a:extLst>
              <a:ext uri="{FF2B5EF4-FFF2-40B4-BE49-F238E27FC236}">
                <a16:creationId xmlns:a16="http://schemas.microsoft.com/office/drawing/2014/main" id="{883B3B1D-A0DD-897D-3C77-83A7BFF8946C}"/>
              </a:ext>
            </a:extLst>
          </p:cNvPr>
          <p:cNvSpPr>
            <a:spLocks noGrp="1"/>
          </p:cNvSpPr>
          <p:nvPr>
            <p:ph type="sldNum" sz="quarter" idx="12"/>
          </p:nvPr>
        </p:nvSpPr>
        <p:spPr/>
        <p:txBody>
          <a:bodyPr/>
          <a:lstStyle/>
          <a:p>
            <a:fld id="{9BF27F29-4B64-4A24-936A-FF41C34C242B}" type="slidenum">
              <a:rPr lang="en-US" smtClean="0"/>
              <a:t>19</a:t>
            </a:fld>
            <a:endParaRPr lang="en-US"/>
          </a:p>
        </p:txBody>
      </p:sp>
    </p:spTree>
    <p:extLst>
      <p:ext uri="{BB962C8B-B14F-4D97-AF65-F5344CB8AC3E}">
        <p14:creationId xmlns:p14="http://schemas.microsoft.com/office/powerpoint/2010/main" val="2863154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EC25-0512-6BEB-F789-1E4DA8F1188D}"/>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89194BC-CBCA-2A3E-05AB-3E7C338AFBFE}"/>
              </a:ext>
            </a:extLst>
          </p:cNvPr>
          <p:cNvSpPr>
            <a:spLocks noGrp="1"/>
          </p:cNvSpPr>
          <p:nvPr>
            <p:ph idx="1"/>
          </p:nvPr>
        </p:nvSpPr>
        <p:spPr/>
        <p:txBody>
          <a:bodyPr/>
          <a:lstStyle/>
          <a:p>
            <a:pPr lvl="1"/>
            <a:r>
              <a:rPr lang="en-US" dirty="0"/>
              <a:t>Natural Language and Programming Languages</a:t>
            </a:r>
          </a:p>
          <a:p>
            <a:pPr lvl="2"/>
            <a:r>
              <a:rPr lang="en-US" dirty="0"/>
              <a:t>Motivation</a:t>
            </a:r>
          </a:p>
          <a:p>
            <a:pPr lvl="2"/>
            <a:r>
              <a:rPr lang="en-US" u="sng" dirty="0"/>
              <a:t>History:</a:t>
            </a:r>
            <a:r>
              <a:rPr lang="en-US" dirty="0"/>
              <a:t> FLOW-MATIC and COBOL</a:t>
            </a:r>
          </a:p>
          <a:p>
            <a:pPr lvl="2"/>
            <a:r>
              <a:rPr lang="en-US" dirty="0"/>
              <a:t>Modern Comparison: Large language models</a:t>
            </a:r>
          </a:p>
          <a:p>
            <a:pPr lvl="2"/>
            <a:r>
              <a:rPr lang="en-US" dirty="0"/>
              <a:t>Summary</a:t>
            </a:r>
          </a:p>
        </p:txBody>
      </p:sp>
      <p:sp>
        <p:nvSpPr>
          <p:cNvPr id="4" name="Slide Number Placeholder 3">
            <a:extLst>
              <a:ext uri="{FF2B5EF4-FFF2-40B4-BE49-F238E27FC236}">
                <a16:creationId xmlns:a16="http://schemas.microsoft.com/office/drawing/2014/main" id="{679F8C31-9469-F873-98B5-11B719C672F8}"/>
              </a:ext>
            </a:extLst>
          </p:cNvPr>
          <p:cNvSpPr>
            <a:spLocks noGrp="1"/>
          </p:cNvSpPr>
          <p:nvPr>
            <p:ph type="sldNum" sz="quarter" idx="12"/>
          </p:nvPr>
        </p:nvSpPr>
        <p:spPr/>
        <p:txBody>
          <a:bodyPr/>
          <a:lstStyle/>
          <a:p>
            <a:fld id="{9BF27F29-4B64-4A24-936A-FF41C34C242B}" type="slidenum">
              <a:rPr lang="en-US" smtClean="0"/>
              <a:t>2</a:t>
            </a:fld>
            <a:endParaRPr lang="en-US"/>
          </a:p>
        </p:txBody>
      </p:sp>
    </p:spTree>
    <p:extLst>
      <p:ext uri="{BB962C8B-B14F-4D97-AF65-F5344CB8AC3E}">
        <p14:creationId xmlns:p14="http://schemas.microsoft.com/office/powerpoint/2010/main" val="1711220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FBC9-1EB7-4B51-D995-993EB833AEA4}"/>
              </a:ext>
            </a:extLst>
          </p:cNvPr>
          <p:cNvSpPr>
            <a:spLocks noGrp="1"/>
          </p:cNvSpPr>
          <p:nvPr>
            <p:ph type="title"/>
          </p:nvPr>
        </p:nvSpPr>
        <p:spPr/>
        <p:txBody>
          <a:bodyPr/>
          <a:lstStyle/>
          <a:p>
            <a:r>
              <a:rPr lang="en-US" dirty="0"/>
              <a:t>The SPACE Lens on Copilot</a:t>
            </a:r>
          </a:p>
        </p:txBody>
      </p:sp>
      <p:sp>
        <p:nvSpPr>
          <p:cNvPr id="3" name="Content Placeholder 2">
            <a:extLst>
              <a:ext uri="{FF2B5EF4-FFF2-40B4-BE49-F238E27FC236}">
                <a16:creationId xmlns:a16="http://schemas.microsoft.com/office/drawing/2014/main" id="{3AA15F5F-0919-B5A7-06DC-6F8375BA5365}"/>
              </a:ext>
            </a:extLst>
          </p:cNvPr>
          <p:cNvSpPr>
            <a:spLocks noGrp="1"/>
          </p:cNvSpPr>
          <p:nvPr>
            <p:ph idx="1"/>
          </p:nvPr>
        </p:nvSpPr>
        <p:spPr>
          <a:xfrm>
            <a:off x="1097280" y="1845734"/>
            <a:ext cx="10466070" cy="4023360"/>
          </a:xfrm>
        </p:spPr>
        <p:txBody>
          <a:bodyPr>
            <a:normAutofit fontScale="92500"/>
          </a:bodyPr>
          <a:lstStyle/>
          <a:p>
            <a:r>
              <a:rPr lang="en-US" dirty="0"/>
              <a:t>The SPACE model recognizes the importance of </a:t>
            </a:r>
            <a:r>
              <a:rPr lang="en-US" b="1" i="1" dirty="0"/>
              <a:t>programmer experience, </a:t>
            </a:r>
            <a:r>
              <a:rPr lang="en-US" dirty="0"/>
              <a:t>a holistic view of a programmer’s interaction with their tools and others</a:t>
            </a:r>
          </a:p>
          <a:p>
            <a:r>
              <a:rPr lang="en-US" dirty="0"/>
              <a:t>In the GitHub-sponsored study, programmers reported increased feeling of flow, i.e., decreased feeling of distraction</a:t>
            </a:r>
          </a:p>
          <a:p>
            <a:r>
              <a:rPr lang="en-US" dirty="0"/>
              <a:t>Many of the programmers cited a decreased need to search for documentation, with Copilot serving effectively as advanced search engine</a:t>
            </a:r>
          </a:p>
          <a:p>
            <a:r>
              <a:rPr lang="en-US" dirty="0"/>
              <a:t>Independent researchers who </a:t>
            </a:r>
            <a:r>
              <a:rPr lang="en-US" b="1" i="1" dirty="0"/>
              <a:t>disagreed</a:t>
            </a:r>
            <a:r>
              <a:rPr lang="en-US" dirty="0"/>
              <a:t> with GitHub task-completion time metrics </a:t>
            </a:r>
            <a:r>
              <a:rPr lang="en-US" b="1" i="1" dirty="0"/>
              <a:t>agreed</a:t>
            </a:r>
            <a:r>
              <a:rPr lang="en-US" dirty="0"/>
              <a:t> with benefits to programmer experience</a:t>
            </a:r>
          </a:p>
          <a:p>
            <a:r>
              <a:rPr lang="en-US" b="1" dirty="0"/>
              <a:t>Discuss: </a:t>
            </a:r>
            <a:r>
              <a:rPr lang="en-US" dirty="0"/>
              <a:t>Have you used these tools? Do your experiences align?</a:t>
            </a:r>
            <a:endParaRPr lang="en-US" b="1" dirty="0"/>
          </a:p>
        </p:txBody>
      </p:sp>
      <p:sp>
        <p:nvSpPr>
          <p:cNvPr id="5" name="TextBox 4">
            <a:extLst>
              <a:ext uri="{FF2B5EF4-FFF2-40B4-BE49-F238E27FC236}">
                <a16:creationId xmlns:a16="http://schemas.microsoft.com/office/drawing/2014/main" id="{E75D6894-F581-530E-87C8-E5B6AD2A3115}"/>
              </a:ext>
            </a:extLst>
          </p:cNvPr>
          <p:cNvSpPr txBox="1"/>
          <p:nvPr/>
        </p:nvSpPr>
        <p:spPr>
          <a:xfrm>
            <a:off x="1097280" y="6488668"/>
            <a:ext cx="6096000" cy="369332"/>
          </a:xfrm>
          <a:prstGeom prst="rect">
            <a:avLst/>
          </a:prstGeom>
          <a:noFill/>
        </p:spPr>
        <p:txBody>
          <a:bodyPr wrap="square">
            <a:spAutoFit/>
          </a:bodyPr>
          <a:lstStyle/>
          <a:p>
            <a:r>
              <a:rPr lang="en-US" dirty="0"/>
              <a:t>https://dl.acm.org/doi/pdf/10.1145/3491101.3519665</a:t>
            </a:r>
          </a:p>
        </p:txBody>
      </p:sp>
      <p:sp>
        <p:nvSpPr>
          <p:cNvPr id="4" name="Slide Number Placeholder 3">
            <a:extLst>
              <a:ext uri="{FF2B5EF4-FFF2-40B4-BE49-F238E27FC236}">
                <a16:creationId xmlns:a16="http://schemas.microsoft.com/office/drawing/2014/main" id="{1EDC03AF-1706-3E5A-5136-3B3445002C51}"/>
              </a:ext>
            </a:extLst>
          </p:cNvPr>
          <p:cNvSpPr>
            <a:spLocks noGrp="1"/>
          </p:cNvSpPr>
          <p:nvPr>
            <p:ph type="sldNum" sz="quarter" idx="12"/>
          </p:nvPr>
        </p:nvSpPr>
        <p:spPr/>
        <p:txBody>
          <a:bodyPr/>
          <a:lstStyle/>
          <a:p>
            <a:fld id="{9BF27F29-4B64-4A24-936A-FF41C34C242B}" type="slidenum">
              <a:rPr lang="en-US" smtClean="0"/>
              <a:t>20</a:t>
            </a:fld>
            <a:endParaRPr lang="en-US"/>
          </a:p>
        </p:txBody>
      </p:sp>
    </p:spTree>
    <p:extLst>
      <p:ext uri="{BB962C8B-B14F-4D97-AF65-F5344CB8AC3E}">
        <p14:creationId xmlns:p14="http://schemas.microsoft.com/office/powerpoint/2010/main" val="1723980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107A6-5D28-DC6D-BAD9-69FF367C7C6C}"/>
              </a:ext>
            </a:extLst>
          </p:cNvPr>
          <p:cNvSpPr>
            <a:spLocks noGrp="1"/>
          </p:cNvSpPr>
          <p:nvPr>
            <p:ph type="title"/>
          </p:nvPr>
        </p:nvSpPr>
        <p:spPr/>
        <p:txBody>
          <a:bodyPr/>
          <a:lstStyle/>
          <a:p>
            <a:r>
              <a:rPr lang="en-US" dirty="0"/>
              <a:t>How Do PL Researchers Use LLMs?</a:t>
            </a:r>
          </a:p>
        </p:txBody>
      </p:sp>
      <p:sp>
        <p:nvSpPr>
          <p:cNvPr id="3" name="Content Placeholder 2">
            <a:extLst>
              <a:ext uri="{FF2B5EF4-FFF2-40B4-BE49-F238E27FC236}">
                <a16:creationId xmlns:a16="http://schemas.microsoft.com/office/drawing/2014/main" id="{4A8FDEC7-9528-BB96-2760-B42FA24162ED}"/>
              </a:ext>
            </a:extLst>
          </p:cNvPr>
          <p:cNvSpPr>
            <a:spLocks noGrp="1"/>
          </p:cNvSpPr>
          <p:nvPr>
            <p:ph idx="1"/>
          </p:nvPr>
        </p:nvSpPr>
        <p:spPr>
          <a:xfrm>
            <a:off x="1097279" y="1845734"/>
            <a:ext cx="10551795" cy="4023360"/>
          </a:xfrm>
        </p:spPr>
        <p:txBody>
          <a:bodyPr>
            <a:normAutofit/>
          </a:bodyPr>
          <a:lstStyle/>
          <a:p>
            <a:r>
              <a:rPr lang="en-US" dirty="0"/>
              <a:t>LLMs have attracted rapid interest within PL. Some topics:</a:t>
            </a:r>
          </a:p>
          <a:p>
            <a:pPr lvl="1"/>
            <a:r>
              <a:rPr lang="en-US" dirty="0"/>
              <a:t>Copilot Effectiveness? </a:t>
            </a:r>
            <a:r>
              <a:rPr lang="en-US" dirty="0">
                <a:hlinkClick r:id="rId2"/>
              </a:rPr>
              <a:t>https://dl.acm.org/doi/pdf/10.1145/3491101.3519665</a:t>
            </a:r>
            <a:endParaRPr lang="en-US" dirty="0"/>
          </a:p>
          <a:p>
            <a:pPr lvl="1"/>
            <a:r>
              <a:rPr lang="en-US" dirty="0"/>
              <a:t>Writing formal proofs: </a:t>
            </a:r>
            <a:r>
              <a:rPr lang="en-US" dirty="0">
                <a:hlinkClick r:id="rId3"/>
              </a:rPr>
              <a:t>https://proceedings.neurips.cc/paper_files/paper/2022/file/d0c6bc641a56bebee9d985b937307367-Paper-Conference.pdf</a:t>
            </a:r>
            <a:endParaRPr lang="en-US" dirty="0"/>
          </a:p>
          <a:p>
            <a:pPr lvl="1"/>
            <a:r>
              <a:rPr lang="en-US" dirty="0"/>
              <a:t>Program synthesis: </a:t>
            </a:r>
            <a:r>
              <a:rPr lang="en-US" dirty="0">
                <a:hlinkClick r:id="rId4"/>
              </a:rPr>
              <a:t>https://arxiv.org/pdf/2108.07732</a:t>
            </a:r>
            <a:endParaRPr lang="en-US" dirty="0"/>
          </a:p>
          <a:p>
            <a:pPr lvl="1"/>
            <a:r>
              <a:rPr lang="en-US" dirty="0"/>
              <a:t>Transferability: </a:t>
            </a:r>
            <a:r>
              <a:rPr lang="en-US" dirty="0">
                <a:hlinkClick r:id="rId5"/>
              </a:rPr>
              <a:t>https://dl.acm.org/doi/pdf/10.1145/3524610.3527917</a:t>
            </a:r>
            <a:endParaRPr lang="en-US" dirty="0"/>
          </a:p>
          <a:p>
            <a:pPr lvl="1"/>
            <a:r>
              <a:rPr lang="en-US" dirty="0"/>
              <a:t>PLs for Prompts: </a:t>
            </a:r>
            <a:r>
              <a:rPr lang="en-US" dirty="0">
                <a:hlinkClick r:id="rId6"/>
              </a:rPr>
              <a:t>https://dl.acm.org/doi/abs/10.1145/3411763.3451760</a:t>
            </a:r>
            <a:br>
              <a:rPr lang="en-US" dirty="0"/>
            </a:br>
            <a:r>
              <a:rPr lang="en-US" dirty="0">
                <a:hlinkClick r:id="rId7"/>
              </a:rPr>
              <a:t>https://dl.acm.org/doi/pdf/10.1145/3591300</a:t>
            </a:r>
            <a:endParaRPr lang="en-US" dirty="0"/>
          </a:p>
          <a:p>
            <a:pPr marL="201168" lvl="1" indent="0">
              <a:buNone/>
            </a:pPr>
            <a:r>
              <a:rPr lang="en-US" b="1" dirty="0"/>
              <a:t>Is this research any good? </a:t>
            </a:r>
            <a:r>
              <a:rPr lang="en-US" dirty="0"/>
              <a:t>We’ll know in 10 years</a:t>
            </a:r>
            <a:endParaRPr lang="en-US" b="1"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FB08C2A5-07CC-AE97-750C-370DBF160ECA}"/>
              </a:ext>
            </a:extLst>
          </p:cNvPr>
          <p:cNvSpPr>
            <a:spLocks noGrp="1"/>
          </p:cNvSpPr>
          <p:nvPr>
            <p:ph type="sldNum" sz="quarter" idx="12"/>
          </p:nvPr>
        </p:nvSpPr>
        <p:spPr/>
        <p:txBody>
          <a:bodyPr/>
          <a:lstStyle/>
          <a:p>
            <a:fld id="{9BF27F29-4B64-4A24-936A-FF41C34C242B}" type="slidenum">
              <a:rPr lang="en-US" smtClean="0"/>
              <a:t>21</a:t>
            </a:fld>
            <a:endParaRPr lang="en-US"/>
          </a:p>
        </p:txBody>
      </p:sp>
    </p:spTree>
    <p:extLst>
      <p:ext uri="{BB962C8B-B14F-4D97-AF65-F5344CB8AC3E}">
        <p14:creationId xmlns:p14="http://schemas.microsoft.com/office/powerpoint/2010/main" val="1322891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107A6-5D28-DC6D-BAD9-69FF367C7C6C}"/>
              </a:ext>
            </a:extLst>
          </p:cNvPr>
          <p:cNvSpPr>
            <a:spLocks noGrp="1"/>
          </p:cNvSpPr>
          <p:nvPr>
            <p:ph type="title"/>
          </p:nvPr>
        </p:nvSpPr>
        <p:spPr/>
        <p:txBody>
          <a:bodyPr/>
          <a:lstStyle/>
          <a:p>
            <a:r>
              <a:rPr lang="en-US" dirty="0"/>
              <a:t>Ethical Considerations for LLMs</a:t>
            </a:r>
          </a:p>
        </p:txBody>
      </p:sp>
      <p:sp>
        <p:nvSpPr>
          <p:cNvPr id="3" name="Content Placeholder 2">
            <a:extLst>
              <a:ext uri="{FF2B5EF4-FFF2-40B4-BE49-F238E27FC236}">
                <a16:creationId xmlns:a16="http://schemas.microsoft.com/office/drawing/2014/main" id="{4A8FDEC7-9528-BB96-2760-B42FA24162ED}"/>
              </a:ext>
            </a:extLst>
          </p:cNvPr>
          <p:cNvSpPr>
            <a:spLocks noGrp="1"/>
          </p:cNvSpPr>
          <p:nvPr>
            <p:ph idx="1"/>
          </p:nvPr>
        </p:nvSpPr>
        <p:spPr/>
        <p:txBody>
          <a:bodyPr>
            <a:normAutofit lnSpcReduction="10000"/>
          </a:bodyPr>
          <a:lstStyle/>
          <a:p>
            <a:r>
              <a:rPr lang="en-US" dirty="0"/>
              <a:t>LLMs only work with an extremely large corpus of text. So large that constructing it manually by the developers is not a realistic option</a:t>
            </a:r>
          </a:p>
          <a:p>
            <a:r>
              <a:rPr lang="en-US" dirty="0"/>
              <a:t>The Internet is the only corpus large enough for this purpose</a:t>
            </a:r>
          </a:p>
          <a:p>
            <a:r>
              <a:rPr lang="en-US" dirty="0"/>
              <a:t>The Internet contains huge amounts of copyrighted material which permits humans to read it but not to create derivative works</a:t>
            </a:r>
          </a:p>
          <a:p>
            <a:r>
              <a:rPr lang="en-US" dirty="0"/>
              <a:t>For this reason, LLMs and other generative AI have been criticized as a form of intellectual property theft</a:t>
            </a:r>
          </a:p>
          <a:p>
            <a:pPr lvl="1"/>
            <a:r>
              <a:rPr lang="en-US" dirty="0"/>
              <a:t>For example, visual artists who work by commission have voiced widespread concern over career implications of </a:t>
            </a:r>
            <a:r>
              <a:rPr lang="en-US" dirty="0" err="1"/>
              <a:t>Midjourney</a:t>
            </a:r>
            <a:r>
              <a:rPr lang="en-US" dirty="0"/>
              <a:t> </a:t>
            </a:r>
          </a:p>
          <a:p>
            <a:endParaRPr lang="en-US" dirty="0"/>
          </a:p>
        </p:txBody>
      </p:sp>
      <p:sp>
        <p:nvSpPr>
          <p:cNvPr id="4" name="Slide Number Placeholder 3">
            <a:extLst>
              <a:ext uri="{FF2B5EF4-FFF2-40B4-BE49-F238E27FC236}">
                <a16:creationId xmlns:a16="http://schemas.microsoft.com/office/drawing/2014/main" id="{447303DF-3ADC-76DA-B3B1-7BEF7B025B3A}"/>
              </a:ext>
            </a:extLst>
          </p:cNvPr>
          <p:cNvSpPr>
            <a:spLocks noGrp="1"/>
          </p:cNvSpPr>
          <p:nvPr>
            <p:ph type="sldNum" sz="quarter" idx="12"/>
          </p:nvPr>
        </p:nvSpPr>
        <p:spPr/>
        <p:txBody>
          <a:bodyPr/>
          <a:lstStyle/>
          <a:p>
            <a:fld id="{9BF27F29-4B64-4A24-936A-FF41C34C242B}" type="slidenum">
              <a:rPr lang="en-US" smtClean="0"/>
              <a:t>22</a:t>
            </a:fld>
            <a:endParaRPr lang="en-US"/>
          </a:p>
        </p:txBody>
      </p:sp>
    </p:spTree>
    <p:extLst>
      <p:ext uri="{BB962C8B-B14F-4D97-AF65-F5344CB8AC3E}">
        <p14:creationId xmlns:p14="http://schemas.microsoft.com/office/powerpoint/2010/main" val="887823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0709-C0C2-0C13-27CA-33DD2A5A7754}"/>
              </a:ext>
            </a:extLst>
          </p:cNvPr>
          <p:cNvSpPr>
            <a:spLocks noGrp="1"/>
          </p:cNvSpPr>
          <p:nvPr>
            <p:ph type="title"/>
          </p:nvPr>
        </p:nvSpPr>
        <p:spPr/>
        <p:txBody>
          <a:bodyPr/>
          <a:lstStyle/>
          <a:p>
            <a:r>
              <a:rPr lang="en-US" dirty="0"/>
              <a:t>Other Approaches in NL-Processing</a:t>
            </a:r>
          </a:p>
        </p:txBody>
      </p:sp>
      <p:sp>
        <p:nvSpPr>
          <p:cNvPr id="3" name="Content Placeholder 2">
            <a:extLst>
              <a:ext uri="{FF2B5EF4-FFF2-40B4-BE49-F238E27FC236}">
                <a16:creationId xmlns:a16="http://schemas.microsoft.com/office/drawing/2014/main" id="{D4E51802-2BAC-77B2-EEC1-4A72CCE0BD77}"/>
              </a:ext>
            </a:extLst>
          </p:cNvPr>
          <p:cNvSpPr>
            <a:spLocks noGrp="1"/>
          </p:cNvSpPr>
          <p:nvPr>
            <p:ph idx="1"/>
          </p:nvPr>
        </p:nvSpPr>
        <p:spPr/>
        <p:txBody>
          <a:bodyPr/>
          <a:lstStyle/>
          <a:p>
            <a:r>
              <a:rPr lang="en-US" dirty="0"/>
              <a:t>NL-Processing includes many techniques. How might other techniques support PL?</a:t>
            </a:r>
          </a:p>
          <a:p>
            <a:r>
              <a:rPr lang="en-US" dirty="0"/>
              <a:t>Grammar-checking for natural language is an NL-Processing problem. Extensions to NL-Programming could be explored, e.g., for generating error messages</a:t>
            </a:r>
          </a:p>
          <a:p>
            <a:r>
              <a:rPr lang="en-US" dirty="0"/>
              <a:t>Sentiment analysis is the problem of detecting the human sentiment behind a text. This could be applied to comments in order to detect anything from programmer frustration to hate speech</a:t>
            </a:r>
          </a:p>
        </p:txBody>
      </p:sp>
      <p:sp>
        <p:nvSpPr>
          <p:cNvPr id="4" name="Slide Number Placeholder 3">
            <a:extLst>
              <a:ext uri="{FF2B5EF4-FFF2-40B4-BE49-F238E27FC236}">
                <a16:creationId xmlns:a16="http://schemas.microsoft.com/office/drawing/2014/main" id="{E8B3E8FC-64DE-B50E-E84D-2EC94ABB328C}"/>
              </a:ext>
            </a:extLst>
          </p:cNvPr>
          <p:cNvSpPr>
            <a:spLocks noGrp="1"/>
          </p:cNvSpPr>
          <p:nvPr>
            <p:ph type="sldNum" sz="quarter" idx="12"/>
          </p:nvPr>
        </p:nvSpPr>
        <p:spPr/>
        <p:txBody>
          <a:bodyPr/>
          <a:lstStyle/>
          <a:p>
            <a:fld id="{9BF27F29-4B64-4A24-936A-FF41C34C242B}" type="slidenum">
              <a:rPr lang="en-US" smtClean="0"/>
              <a:t>23</a:t>
            </a:fld>
            <a:endParaRPr lang="en-US"/>
          </a:p>
        </p:txBody>
      </p:sp>
    </p:spTree>
    <p:extLst>
      <p:ext uri="{BB962C8B-B14F-4D97-AF65-F5344CB8AC3E}">
        <p14:creationId xmlns:p14="http://schemas.microsoft.com/office/powerpoint/2010/main" val="3393770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F2764-A33E-7DEE-7E4D-0B5B40817190}"/>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96C0C43E-DE9E-D56E-3F34-9E839D0C821A}"/>
              </a:ext>
            </a:extLst>
          </p:cNvPr>
          <p:cNvSpPr>
            <a:spLocks noGrp="1"/>
          </p:cNvSpPr>
          <p:nvPr>
            <p:ph idx="1"/>
          </p:nvPr>
        </p:nvSpPr>
        <p:spPr/>
        <p:txBody>
          <a:bodyPr>
            <a:normAutofit fontScale="92500"/>
          </a:bodyPr>
          <a:lstStyle/>
          <a:p>
            <a:r>
              <a:rPr lang="en-US" dirty="0"/>
              <a:t>NL-Programming language syntaxes are not common today. </a:t>
            </a:r>
            <a:br>
              <a:rPr lang="en-US" dirty="0"/>
            </a:br>
            <a:r>
              <a:rPr lang="en-US" dirty="0"/>
              <a:t>Why study them?</a:t>
            </a:r>
          </a:p>
          <a:p>
            <a:r>
              <a:rPr lang="en-US" dirty="0"/>
              <a:t>NL-Programming languages serve as case studies to reinforce recurring themes from the course:</a:t>
            </a:r>
          </a:p>
          <a:p>
            <a:r>
              <a:rPr lang="en-US" b="1" dirty="0"/>
              <a:t>Defining the Programmer: </a:t>
            </a:r>
            <a:r>
              <a:rPr lang="en-US" dirty="0"/>
              <a:t>A PL is designed with a specific audience of programmers in mind. FLOW-MATIC: “business + military”</a:t>
            </a:r>
          </a:p>
          <a:p>
            <a:r>
              <a:rPr lang="en-US" b="1" dirty="0"/>
              <a:t>Continuity: </a:t>
            </a:r>
            <a:r>
              <a:rPr lang="en-US" dirty="0"/>
              <a:t>Designers must be aware of expected familiar knowledge, which can be used to reduce learning curve. English syntax might make PL more accessible for </a:t>
            </a:r>
            <a:r>
              <a:rPr lang="en-US" b="1" i="1" dirty="0"/>
              <a:t>only</a:t>
            </a:r>
            <a:r>
              <a:rPr lang="en-US" dirty="0"/>
              <a:t> native English speakers</a:t>
            </a:r>
          </a:p>
        </p:txBody>
      </p:sp>
      <p:sp>
        <p:nvSpPr>
          <p:cNvPr id="4" name="Slide Number Placeholder 3">
            <a:extLst>
              <a:ext uri="{FF2B5EF4-FFF2-40B4-BE49-F238E27FC236}">
                <a16:creationId xmlns:a16="http://schemas.microsoft.com/office/drawing/2014/main" id="{CAC01198-1947-53B4-4CF3-D104E092B2A7}"/>
              </a:ext>
            </a:extLst>
          </p:cNvPr>
          <p:cNvSpPr>
            <a:spLocks noGrp="1"/>
          </p:cNvSpPr>
          <p:nvPr>
            <p:ph type="sldNum" sz="quarter" idx="12"/>
          </p:nvPr>
        </p:nvSpPr>
        <p:spPr/>
        <p:txBody>
          <a:bodyPr/>
          <a:lstStyle/>
          <a:p>
            <a:fld id="{9BF27F29-4B64-4A24-936A-FF41C34C242B}" type="slidenum">
              <a:rPr lang="en-US" smtClean="0"/>
              <a:t>24</a:t>
            </a:fld>
            <a:endParaRPr lang="en-US"/>
          </a:p>
        </p:txBody>
      </p:sp>
    </p:spTree>
    <p:extLst>
      <p:ext uri="{BB962C8B-B14F-4D97-AF65-F5344CB8AC3E}">
        <p14:creationId xmlns:p14="http://schemas.microsoft.com/office/powerpoint/2010/main" val="3773193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D40BC-9515-7C6F-1198-00BE3753349C}"/>
              </a:ext>
            </a:extLst>
          </p:cNvPr>
          <p:cNvSpPr>
            <a:spLocks noGrp="1"/>
          </p:cNvSpPr>
          <p:nvPr>
            <p:ph type="title"/>
          </p:nvPr>
        </p:nvSpPr>
        <p:spPr/>
        <p:txBody>
          <a:bodyPr/>
          <a:lstStyle/>
          <a:p>
            <a:r>
              <a:rPr lang="en-US" dirty="0"/>
              <a:t>Reflections</a:t>
            </a:r>
          </a:p>
        </p:txBody>
      </p:sp>
      <p:sp>
        <p:nvSpPr>
          <p:cNvPr id="3" name="Content Placeholder 2">
            <a:extLst>
              <a:ext uri="{FF2B5EF4-FFF2-40B4-BE49-F238E27FC236}">
                <a16:creationId xmlns:a16="http://schemas.microsoft.com/office/drawing/2014/main" id="{176154C5-8C66-A4A9-BF4B-720FC76C8AC1}"/>
              </a:ext>
            </a:extLst>
          </p:cNvPr>
          <p:cNvSpPr>
            <a:spLocks noGrp="1"/>
          </p:cNvSpPr>
          <p:nvPr>
            <p:ph idx="1"/>
          </p:nvPr>
        </p:nvSpPr>
        <p:spPr/>
        <p:txBody>
          <a:bodyPr/>
          <a:lstStyle/>
          <a:p>
            <a:r>
              <a:rPr lang="en-US" b="1" dirty="0"/>
              <a:t>Human-Centered PL</a:t>
            </a:r>
            <a:r>
              <a:rPr lang="en-US" dirty="0"/>
              <a:t> recognizes that “usable” is not a universal idea, but that usability goals depend on user audience	</a:t>
            </a:r>
          </a:p>
          <a:p>
            <a:r>
              <a:rPr lang="en-US" b="1" dirty="0"/>
              <a:t>Human-Centered</a:t>
            </a:r>
            <a:r>
              <a:rPr lang="en-US" dirty="0"/>
              <a:t> thinking presents new design opportunities</a:t>
            </a:r>
          </a:p>
          <a:p>
            <a:r>
              <a:rPr lang="en-US" b="1" dirty="0"/>
              <a:t>PL Design</a:t>
            </a:r>
            <a:r>
              <a:rPr lang="en-US" dirty="0"/>
              <a:t> is not something that just happened in the past, performed by mythic ancients, but something we can do today</a:t>
            </a:r>
          </a:p>
          <a:p>
            <a:r>
              <a:rPr lang="en-US" b="1" dirty="0"/>
              <a:t>PL History </a:t>
            </a:r>
            <a:r>
              <a:rPr lang="en-US" dirty="0"/>
              <a:t>is a core part of PL design, not only to design for continuity, but to understand failures and limitations of prior PLs</a:t>
            </a:r>
            <a:endParaRPr lang="en-US" b="1" dirty="0"/>
          </a:p>
        </p:txBody>
      </p:sp>
      <p:sp>
        <p:nvSpPr>
          <p:cNvPr id="4" name="Slide Number Placeholder 3">
            <a:extLst>
              <a:ext uri="{FF2B5EF4-FFF2-40B4-BE49-F238E27FC236}">
                <a16:creationId xmlns:a16="http://schemas.microsoft.com/office/drawing/2014/main" id="{EB29FBA7-389A-3E13-AC01-72232E428288}"/>
              </a:ext>
            </a:extLst>
          </p:cNvPr>
          <p:cNvSpPr>
            <a:spLocks noGrp="1"/>
          </p:cNvSpPr>
          <p:nvPr>
            <p:ph type="sldNum" sz="quarter" idx="12"/>
          </p:nvPr>
        </p:nvSpPr>
        <p:spPr/>
        <p:txBody>
          <a:bodyPr/>
          <a:lstStyle/>
          <a:p>
            <a:fld id="{9BF27F29-4B64-4A24-936A-FF41C34C242B}" type="slidenum">
              <a:rPr lang="en-US" smtClean="0"/>
              <a:t>25</a:t>
            </a:fld>
            <a:endParaRPr lang="en-US"/>
          </a:p>
        </p:txBody>
      </p:sp>
    </p:spTree>
    <p:extLst>
      <p:ext uri="{BB962C8B-B14F-4D97-AF65-F5344CB8AC3E}">
        <p14:creationId xmlns:p14="http://schemas.microsoft.com/office/powerpoint/2010/main" val="1258407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24534-8533-5C28-E463-0DD5216CB326}"/>
              </a:ext>
            </a:extLst>
          </p:cNvPr>
          <p:cNvSpPr>
            <a:spLocks noGrp="1"/>
          </p:cNvSpPr>
          <p:nvPr>
            <p:ph type="title"/>
          </p:nvPr>
        </p:nvSpPr>
        <p:spPr/>
        <p:txBody>
          <a:bodyPr/>
          <a:lstStyle/>
          <a:p>
            <a:r>
              <a:rPr lang="en-US" dirty="0"/>
              <a:t>Section: User Studies (Instructions)</a:t>
            </a:r>
          </a:p>
        </p:txBody>
      </p:sp>
      <p:sp>
        <p:nvSpPr>
          <p:cNvPr id="3" name="Content Placeholder 2">
            <a:extLst>
              <a:ext uri="{FF2B5EF4-FFF2-40B4-BE49-F238E27FC236}">
                <a16:creationId xmlns:a16="http://schemas.microsoft.com/office/drawing/2014/main" id="{98B611FA-FB67-495B-8893-2E91037F083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CB4777B-52B1-31B1-1CFE-E785FC2DF738}"/>
              </a:ext>
            </a:extLst>
          </p:cNvPr>
          <p:cNvSpPr>
            <a:spLocks noGrp="1"/>
          </p:cNvSpPr>
          <p:nvPr>
            <p:ph type="sldNum" sz="quarter" idx="12"/>
          </p:nvPr>
        </p:nvSpPr>
        <p:spPr/>
        <p:txBody>
          <a:bodyPr/>
          <a:lstStyle/>
          <a:p>
            <a:fld id="{9BF27F29-4B64-4A24-936A-FF41C34C242B}" type="slidenum">
              <a:rPr lang="en-US" smtClean="0"/>
              <a:t>26</a:t>
            </a:fld>
            <a:endParaRPr lang="en-US"/>
          </a:p>
        </p:txBody>
      </p:sp>
    </p:spTree>
    <p:extLst>
      <p:ext uri="{BB962C8B-B14F-4D97-AF65-F5344CB8AC3E}">
        <p14:creationId xmlns:p14="http://schemas.microsoft.com/office/powerpoint/2010/main" val="3688665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User Study Setup</a:t>
            </a:r>
          </a:p>
        </p:txBody>
      </p:sp>
      <p:sp>
        <p:nvSpPr>
          <p:cNvPr id="3" name="Content Placeholder 2">
            <a:extLst>
              <a:ext uri="{FF2B5EF4-FFF2-40B4-BE49-F238E27FC236}">
                <a16:creationId xmlns:a16="http://schemas.microsoft.com/office/drawing/2014/main" id="{0824981E-5A0F-6602-4C69-597134D40C48}"/>
              </a:ext>
            </a:extLst>
          </p:cNvPr>
          <p:cNvSpPr>
            <a:spLocks noGrp="1"/>
          </p:cNvSpPr>
          <p:nvPr>
            <p:ph idx="1"/>
          </p:nvPr>
        </p:nvSpPr>
        <p:spPr>
          <a:xfrm>
            <a:off x="1097279" y="1845735"/>
            <a:ext cx="10414535" cy="2630012"/>
          </a:xfrm>
        </p:spPr>
        <p:txBody>
          <a:bodyPr>
            <a:normAutofit lnSpcReduction="10000"/>
          </a:bodyPr>
          <a:lstStyle/>
          <a:p>
            <a:r>
              <a:rPr lang="en-US" dirty="0"/>
              <a:t>Divide hour into 6 blocks, each 10 minutes. </a:t>
            </a:r>
            <a:br>
              <a:rPr lang="en-US" dirty="0"/>
            </a:br>
            <a:r>
              <a:rPr lang="en-US" dirty="0"/>
              <a:t>Each 10 minutes, your table “leader” rotates.</a:t>
            </a:r>
            <a:br>
              <a:rPr lang="en-US" dirty="0"/>
            </a:br>
            <a:r>
              <a:rPr lang="en-US" dirty="0"/>
              <a:t>You run your study while all other table members participate in it </a:t>
            </a:r>
            <a:br>
              <a:rPr lang="en-US" dirty="0"/>
            </a:br>
            <a:r>
              <a:rPr lang="en-US" dirty="0"/>
              <a:t>To avoid distracting you, I keep time using a PowerPoint animation</a:t>
            </a:r>
          </a:p>
          <a:p>
            <a:r>
              <a:rPr lang="en-US" dirty="0"/>
              <a:t>Timing is approximate: It’s okay to take longer if you’re having fun</a:t>
            </a:r>
          </a:p>
          <a:p>
            <a:r>
              <a:rPr lang="en-US" b="1" dirty="0"/>
              <a:t>Clarifications?</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27</a:t>
            </a:fld>
            <a:endParaRPr lang="en-US"/>
          </a:p>
        </p:txBody>
      </p:sp>
    </p:spTree>
    <p:extLst>
      <p:ext uri="{BB962C8B-B14F-4D97-AF65-F5344CB8AC3E}">
        <p14:creationId xmlns:p14="http://schemas.microsoft.com/office/powerpoint/2010/main" val="3896269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Animation: 1</a:t>
            </a:r>
            <a:r>
              <a:rPr lang="en-US" baseline="30000" dirty="0"/>
              <a:t>st</a:t>
            </a:r>
            <a:r>
              <a:rPr lang="en-US" dirty="0"/>
              <a:t> Study</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28</a:t>
            </a:fld>
            <a:endParaRPr lang="en-US"/>
          </a:p>
        </p:txBody>
      </p:sp>
      <p:sp>
        <p:nvSpPr>
          <p:cNvPr id="5" name="Rectangle: Rounded Corners 4">
            <a:extLst>
              <a:ext uri="{FF2B5EF4-FFF2-40B4-BE49-F238E27FC236}">
                <a16:creationId xmlns:a16="http://schemas.microsoft.com/office/drawing/2014/main" id="{19953105-B94E-2D3E-1E8A-227B44C23FDB}"/>
              </a:ext>
            </a:extLst>
          </p:cNvPr>
          <p:cNvSpPr/>
          <p:nvPr/>
        </p:nvSpPr>
        <p:spPr>
          <a:xfrm>
            <a:off x="4167739" y="3872998"/>
            <a:ext cx="2868328" cy="1732547"/>
          </a:xfrm>
          <a:prstGeom prst="roundRect">
            <a:avLst/>
          </a:prstGeom>
          <a:solidFill>
            <a:schemeClr val="bg1">
              <a:lumMod val="85000"/>
            </a:schemeClr>
          </a:solid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2A055A1-3216-258B-7F21-E5BA289B3A12}"/>
              </a:ext>
            </a:extLst>
          </p:cNvPr>
          <p:cNvSpPr/>
          <p:nvPr/>
        </p:nvSpPr>
        <p:spPr>
          <a:xfrm>
            <a:off x="3407343" y="443010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7" name="Oval 6">
            <a:extLst>
              <a:ext uri="{FF2B5EF4-FFF2-40B4-BE49-F238E27FC236}">
                <a16:creationId xmlns:a16="http://schemas.microsoft.com/office/drawing/2014/main" id="{67E5DABA-DFF6-4D6E-667A-046ACC360E3A}"/>
              </a:ext>
            </a:extLst>
          </p:cNvPr>
          <p:cNvSpPr/>
          <p:nvPr/>
        </p:nvSpPr>
        <p:spPr>
          <a:xfrm>
            <a:off x="4580021" y="3104811"/>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Oval 7">
            <a:extLst>
              <a:ext uri="{FF2B5EF4-FFF2-40B4-BE49-F238E27FC236}">
                <a16:creationId xmlns:a16="http://schemas.microsoft.com/office/drawing/2014/main" id="{C72CDCDA-3E1E-7F72-0194-EDFC695C9F00}"/>
              </a:ext>
            </a:extLst>
          </p:cNvPr>
          <p:cNvSpPr/>
          <p:nvPr/>
        </p:nvSpPr>
        <p:spPr>
          <a:xfrm>
            <a:off x="6038248" y="3082583"/>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endParaRPr lang="en-US" sz="3200" dirty="0">
              <a:solidFill>
                <a:schemeClr val="tx1"/>
              </a:solidFill>
            </a:endParaRPr>
          </a:p>
        </p:txBody>
      </p:sp>
      <p:sp>
        <p:nvSpPr>
          <p:cNvPr id="9" name="Oval 8">
            <a:extLst>
              <a:ext uri="{FF2B5EF4-FFF2-40B4-BE49-F238E27FC236}">
                <a16:creationId xmlns:a16="http://schemas.microsoft.com/office/drawing/2014/main" id="{BF7D4D37-B363-918A-AABA-534EAEC991D5}"/>
              </a:ext>
            </a:extLst>
          </p:cNvPr>
          <p:cNvSpPr/>
          <p:nvPr/>
        </p:nvSpPr>
        <p:spPr>
          <a:xfrm>
            <a:off x="7190071" y="443075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4</a:t>
            </a:r>
            <a:endParaRPr lang="en-US" sz="3200" dirty="0"/>
          </a:p>
        </p:txBody>
      </p:sp>
      <p:sp>
        <p:nvSpPr>
          <p:cNvPr id="10" name="Oval 9">
            <a:extLst>
              <a:ext uri="{FF2B5EF4-FFF2-40B4-BE49-F238E27FC236}">
                <a16:creationId xmlns:a16="http://schemas.microsoft.com/office/drawing/2014/main" id="{261983E5-F47A-278C-6AE2-E5B794E5B8E2}"/>
              </a:ext>
            </a:extLst>
          </p:cNvPr>
          <p:cNvSpPr/>
          <p:nvPr/>
        </p:nvSpPr>
        <p:spPr>
          <a:xfrm>
            <a:off x="4580021" y="5774648"/>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6</a:t>
            </a:r>
            <a:endParaRPr lang="en-US" sz="3200" dirty="0"/>
          </a:p>
        </p:txBody>
      </p:sp>
      <p:sp>
        <p:nvSpPr>
          <p:cNvPr id="11" name="Oval 10">
            <a:extLst>
              <a:ext uri="{FF2B5EF4-FFF2-40B4-BE49-F238E27FC236}">
                <a16:creationId xmlns:a16="http://schemas.microsoft.com/office/drawing/2014/main" id="{52B99879-B403-3E82-1432-A05600525169}"/>
              </a:ext>
            </a:extLst>
          </p:cNvPr>
          <p:cNvSpPr/>
          <p:nvPr/>
        </p:nvSpPr>
        <p:spPr>
          <a:xfrm>
            <a:off x="6038248" y="5796876"/>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endParaRPr lang="en-US" sz="3200" dirty="0"/>
          </a:p>
        </p:txBody>
      </p:sp>
      <p:cxnSp>
        <p:nvCxnSpPr>
          <p:cNvPr id="14" name="Straight Connector 13">
            <a:extLst>
              <a:ext uri="{FF2B5EF4-FFF2-40B4-BE49-F238E27FC236}">
                <a16:creationId xmlns:a16="http://schemas.microsoft.com/office/drawing/2014/main" id="{EC082F0B-B382-9AF9-4366-EBBBF1C0CC3E}"/>
              </a:ext>
            </a:extLst>
          </p:cNvPr>
          <p:cNvCxnSpPr/>
          <p:nvPr/>
        </p:nvCxnSpPr>
        <p:spPr>
          <a:xfrm>
            <a:off x="3407343" y="5159141"/>
            <a:ext cx="625642" cy="0"/>
          </a:xfrm>
          <a:prstGeom prst="line">
            <a:avLst/>
          </a:prstGeom>
          <a:ln w="762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AD233D1-349E-B52C-B2C0-0FA57470BADD}"/>
              </a:ext>
            </a:extLst>
          </p:cNvPr>
          <p:cNvSpPr txBox="1"/>
          <p:nvPr/>
        </p:nvSpPr>
        <p:spPr>
          <a:xfrm>
            <a:off x="2465617" y="4525217"/>
            <a:ext cx="951351" cy="523220"/>
          </a:xfrm>
          <a:prstGeom prst="rect">
            <a:avLst/>
          </a:prstGeom>
          <a:noFill/>
        </p:spPr>
        <p:txBody>
          <a:bodyPr wrap="none" rtlCol="0">
            <a:spAutoFit/>
          </a:bodyPr>
          <a:lstStyle/>
          <a:p>
            <a:r>
              <a:rPr lang="en-US" sz="2800" b="1" dirty="0"/>
              <a:t>LEAD</a:t>
            </a:r>
          </a:p>
        </p:txBody>
      </p:sp>
    </p:spTree>
    <p:extLst>
      <p:ext uri="{BB962C8B-B14F-4D97-AF65-F5344CB8AC3E}">
        <p14:creationId xmlns:p14="http://schemas.microsoft.com/office/powerpoint/2010/main" val="4029057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Animation: 2</a:t>
            </a:r>
            <a:r>
              <a:rPr lang="en-US" baseline="30000" dirty="0"/>
              <a:t>nd</a:t>
            </a:r>
            <a:r>
              <a:rPr lang="en-US" dirty="0"/>
              <a:t> Study</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29</a:t>
            </a:fld>
            <a:endParaRPr lang="en-US"/>
          </a:p>
        </p:txBody>
      </p:sp>
      <p:sp>
        <p:nvSpPr>
          <p:cNvPr id="5" name="Rectangle: Rounded Corners 4">
            <a:extLst>
              <a:ext uri="{FF2B5EF4-FFF2-40B4-BE49-F238E27FC236}">
                <a16:creationId xmlns:a16="http://schemas.microsoft.com/office/drawing/2014/main" id="{19953105-B94E-2D3E-1E8A-227B44C23FDB}"/>
              </a:ext>
            </a:extLst>
          </p:cNvPr>
          <p:cNvSpPr/>
          <p:nvPr/>
        </p:nvSpPr>
        <p:spPr>
          <a:xfrm>
            <a:off x="4167739" y="3872998"/>
            <a:ext cx="2868328" cy="1732547"/>
          </a:xfrm>
          <a:prstGeom prst="roundRect">
            <a:avLst/>
          </a:prstGeom>
          <a:solidFill>
            <a:schemeClr val="bg1">
              <a:lumMod val="85000"/>
            </a:schemeClr>
          </a:solid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2A055A1-3216-258B-7F21-E5BA289B3A12}"/>
              </a:ext>
            </a:extLst>
          </p:cNvPr>
          <p:cNvSpPr/>
          <p:nvPr/>
        </p:nvSpPr>
        <p:spPr>
          <a:xfrm>
            <a:off x="3407343" y="443010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7" name="Oval 6">
            <a:extLst>
              <a:ext uri="{FF2B5EF4-FFF2-40B4-BE49-F238E27FC236}">
                <a16:creationId xmlns:a16="http://schemas.microsoft.com/office/drawing/2014/main" id="{67E5DABA-DFF6-4D6E-667A-046ACC360E3A}"/>
              </a:ext>
            </a:extLst>
          </p:cNvPr>
          <p:cNvSpPr/>
          <p:nvPr/>
        </p:nvSpPr>
        <p:spPr>
          <a:xfrm>
            <a:off x="4580021" y="3104811"/>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Oval 7">
            <a:extLst>
              <a:ext uri="{FF2B5EF4-FFF2-40B4-BE49-F238E27FC236}">
                <a16:creationId xmlns:a16="http://schemas.microsoft.com/office/drawing/2014/main" id="{C72CDCDA-3E1E-7F72-0194-EDFC695C9F00}"/>
              </a:ext>
            </a:extLst>
          </p:cNvPr>
          <p:cNvSpPr/>
          <p:nvPr/>
        </p:nvSpPr>
        <p:spPr>
          <a:xfrm>
            <a:off x="6038248" y="3082583"/>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endParaRPr lang="en-US" sz="3200" dirty="0">
              <a:solidFill>
                <a:schemeClr val="tx1"/>
              </a:solidFill>
            </a:endParaRPr>
          </a:p>
        </p:txBody>
      </p:sp>
      <p:sp>
        <p:nvSpPr>
          <p:cNvPr id="9" name="Oval 8">
            <a:extLst>
              <a:ext uri="{FF2B5EF4-FFF2-40B4-BE49-F238E27FC236}">
                <a16:creationId xmlns:a16="http://schemas.microsoft.com/office/drawing/2014/main" id="{BF7D4D37-B363-918A-AABA-534EAEC991D5}"/>
              </a:ext>
            </a:extLst>
          </p:cNvPr>
          <p:cNvSpPr/>
          <p:nvPr/>
        </p:nvSpPr>
        <p:spPr>
          <a:xfrm>
            <a:off x="7190071" y="443075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4</a:t>
            </a:r>
            <a:endParaRPr lang="en-US" sz="3200" dirty="0"/>
          </a:p>
        </p:txBody>
      </p:sp>
      <p:sp>
        <p:nvSpPr>
          <p:cNvPr id="10" name="Oval 9">
            <a:extLst>
              <a:ext uri="{FF2B5EF4-FFF2-40B4-BE49-F238E27FC236}">
                <a16:creationId xmlns:a16="http://schemas.microsoft.com/office/drawing/2014/main" id="{261983E5-F47A-278C-6AE2-E5B794E5B8E2}"/>
              </a:ext>
            </a:extLst>
          </p:cNvPr>
          <p:cNvSpPr/>
          <p:nvPr/>
        </p:nvSpPr>
        <p:spPr>
          <a:xfrm>
            <a:off x="4580021" y="5774648"/>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6</a:t>
            </a:r>
            <a:endParaRPr lang="en-US" sz="3200" dirty="0"/>
          </a:p>
        </p:txBody>
      </p:sp>
      <p:sp>
        <p:nvSpPr>
          <p:cNvPr id="11" name="Oval 10">
            <a:extLst>
              <a:ext uri="{FF2B5EF4-FFF2-40B4-BE49-F238E27FC236}">
                <a16:creationId xmlns:a16="http://schemas.microsoft.com/office/drawing/2014/main" id="{52B99879-B403-3E82-1432-A05600525169}"/>
              </a:ext>
            </a:extLst>
          </p:cNvPr>
          <p:cNvSpPr/>
          <p:nvPr/>
        </p:nvSpPr>
        <p:spPr>
          <a:xfrm>
            <a:off x="6038248" y="5796876"/>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endParaRPr lang="en-US" sz="3200" dirty="0"/>
          </a:p>
        </p:txBody>
      </p:sp>
      <p:cxnSp>
        <p:nvCxnSpPr>
          <p:cNvPr id="14" name="Straight Connector 13">
            <a:extLst>
              <a:ext uri="{FF2B5EF4-FFF2-40B4-BE49-F238E27FC236}">
                <a16:creationId xmlns:a16="http://schemas.microsoft.com/office/drawing/2014/main" id="{EC082F0B-B382-9AF9-4366-EBBBF1C0CC3E}"/>
              </a:ext>
            </a:extLst>
          </p:cNvPr>
          <p:cNvCxnSpPr/>
          <p:nvPr/>
        </p:nvCxnSpPr>
        <p:spPr>
          <a:xfrm>
            <a:off x="4580020" y="3795998"/>
            <a:ext cx="625642" cy="0"/>
          </a:xfrm>
          <a:prstGeom prst="line">
            <a:avLst/>
          </a:prstGeom>
          <a:ln w="762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AD233D1-349E-B52C-B2C0-0FA57470BADD}"/>
              </a:ext>
            </a:extLst>
          </p:cNvPr>
          <p:cNvSpPr txBox="1"/>
          <p:nvPr/>
        </p:nvSpPr>
        <p:spPr>
          <a:xfrm>
            <a:off x="4417166" y="2564162"/>
            <a:ext cx="951351" cy="523220"/>
          </a:xfrm>
          <a:prstGeom prst="rect">
            <a:avLst/>
          </a:prstGeom>
          <a:noFill/>
        </p:spPr>
        <p:txBody>
          <a:bodyPr wrap="none" rtlCol="0">
            <a:spAutoFit/>
          </a:bodyPr>
          <a:lstStyle/>
          <a:p>
            <a:r>
              <a:rPr lang="en-US" sz="2800" b="1" dirty="0"/>
              <a:t>LEAD</a:t>
            </a:r>
          </a:p>
        </p:txBody>
      </p:sp>
    </p:spTree>
    <p:extLst>
      <p:ext uri="{BB962C8B-B14F-4D97-AF65-F5344CB8AC3E}">
        <p14:creationId xmlns:p14="http://schemas.microsoft.com/office/powerpoint/2010/main" val="2812783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DABCC-102C-CC9A-5832-C16195237C29}"/>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C7925FDA-AF30-5024-2B8F-071E4458761C}"/>
              </a:ext>
            </a:extLst>
          </p:cNvPr>
          <p:cNvSpPr>
            <a:spLocks noGrp="1"/>
          </p:cNvSpPr>
          <p:nvPr>
            <p:ph idx="1"/>
          </p:nvPr>
        </p:nvSpPr>
        <p:spPr/>
        <p:txBody>
          <a:bodyPr/>
          <a:lstStyle/>
          <a:p>
            <a:r>
              <a:rPr lang="en-US" dirty="0"/>
              <a:t>From the very first days of PL design, human natural language (NL) has sparked inspiration and curiosity in designers</a:t>
            </a:r>
          </a:p>
          <a:p>
            <a:r>
              <a:rPr lang="en-US" dirty="0"/>
              <a:t>Sometimes, the link between PL and NL proves deep</a:t>
            </a:r>
          </a:p>
          <a:p>
            <a:pPr lvl="1"/>
            <a:r>
              <a:rPr lang="en-US" dirty="0"/>
              <a:t>Regular expressions and context-free grammars were invented for NL</a:t>
            </a:r>
          </a:p>
        </p:txBody>
      </p:sp>
      <p:pic>
        <p:nvPicPr>
          <p:cNvPr id="4" name="Picture 2" descr="First: recursively enumerable&#10;Second: context-sensitive&#10;Third: context-free&#10;Fourth: regular">
            <a:extLst>
              <a:ext uri="{FF2B5EF4-FFF2-40B4-BE49-F238E27FC236}">
                <a16:creationId xmlns:a16="http://schemas.microsoft.com/office/drawing/2014/main" id="{64FAF13C-CED8-EE99-D4EC-610A40FA26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3922" y="4408371"/>
            <a:ext cx="2590990" cy="186551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93479242-B4C8-EC51-6525-977047A3CE57}"/>
              </a:ext>
            </a:extLst>
          </p:cNvPr>
          <p:cNvPicPr>
            <a:picLocks noChangeAspect="1"/>
          </p:cNvPicPr>
          <p:nvPr/>
        </p:nvPicPr>
        <p:blipFill>
          <a:blip r:embed="rId3"/>
          <a:stretch>
            <a:fillRect/>
          </a:stretch>
        </p:blipFill>
        <p:spPr>
          <a:xfrm>
            <a:off x="1544163" y="4998535"/>
            <a:ext cx="3535460" cy="1275348"/>
          </a:xfrm>
          <a:prstGeom prst="rect">
            <a:avLst/>
          </a:prstGeom>
        </p:spPr>
      </p:pic>
      <p:sp>
        <p:nvSpPr>
          <p:cNvPr id="5" name="Slide Number Placeholder 4">
            <a:extLst>
              <a:ext uri="{FF2B5EF4-FFF2-40B4-BE49-F238E27FC236}">
                <a16:creationId xmlns:a16="http://schemas.microsoft.com/office/drawing/2014/main" id="{C7E868A9-F0A2-CFDE-E38C-C3BC8D46BADF}"/>
              </a:ext>
            </a:extLst>
          </p:cNvPr>
          <p:cNvSpPr>
            <a:spLocks noGrp="1"/>
          </p:cNvSpPr>
          <p:nvPr>
            <p:ph type="sldNum" sz="quarter" idx="12"/>
          </p:nvPr>
        </p:nvSpPr>
        <p:spPr/>
        <p:txBody>
          <a:bodyPr/>
          <a:lstStyle/>
          <a:p>
            <a:fld id="{9BF27F29-4B64-4A24-936A-FF41C34C242B}" type="slidenum">
              <a:rPr lang="en-US" smtClean="0"/>
              <a:t>3</a:t>
            </a:fld>
            <a:endParaRPr lang="en-US"/>
          </a:p>
        </p:txBody>
      </p:sp>
      <p:sp>
        <p:nvSpPr>
          <p:cNvPr id="6" name="TextBox 5">
            <a:extLst>
              <a:ext uri="{FF2B5EF4-FFF2-40B4-BE49-F238E27FC236}">
                <a16:creationId xmlns:a16="http://schemas.microsoft.com/office/drawing/2014/main" id="{E089EC09-8B7E-82C3-848D-DB8B2B5C6807}"/>
              </a:ext>
            </a:extLst>
          </p:cNvPr>
          <p:cNvSpPr txBox="1"/>
          <p:nvPr/>
        </p:nvSpPr>
        <p:spPr>
          <a:xfrm>
            <a:off x="6246796" y="4039039"/>
            <a:ext cx="1982017" cy="369332"/>
          </a:xfrm>
          <a:prstGeom prst="rect">
            <a:avLst/>
          </a:prstGeom>
          <a:noFill/>
        </p:spPr>
        <p:txBody>
          <a:bodyPr wrap="none" rtlCol="0">
            <a:spAutoFit/>
          </a:bodyPr>
          <a:lstStyle/>
          <a:p>
            <a:r>
              <a:rPr lang="en-US" dirty="0"/>
              <a:t>Chomsky Hierarchy</a:t>
            </a:r>
          </a:p>
        </p:txBody>
      </p:sp>
    </p:spTree>
    <p:extLst>
      <p:ext uri="{BB962C8B-B14F-4D97-AF65-F5344CB8AC3E}">
        <p14:creationId xmlns:p14="http://schemas.microsoft.com/office/powerpoint/2010/main" val="12646729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Animation: 3</a:t>
            </a:r>
            <a:r>
              <a:rPr lang="en-US" baseline="30000" dirty="0"/>
              <a:t>rd</a:t>
            </a:r>
            <a:r>
              <a:rPr lang="en-US" dirty="0"/>
              <a:t> Study</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30</a:t>
            </a:fld>
            <a:endParaRPr lang="en-US"/>
          </a:p>
        </p:txBody>
      </p:sp>
      <p:sp>
        <p:nvSpPr>
          <p:cNvPr id="5" name="Rectangle: Rounded Corners 4">
            <a:extLst>
              <a:ext uri="{FF2B5EF4-FFF2-40B4-BE49-F238E27FC236}">
                <a16:creationId xmlns:a16="http://schemas.microsoft.com/office/drawing/2014/main" id="{19953105-B94E-2D3E-1E8A-227B44C23FDB}"/>
              </a:ext>
            </a:extLst>
          </p:cNvPr>
          <p:cNvSpPr/>
          <p:nvPr/>
        </p:nvSpPr>
        <p:spPr>
          <a:xfrm>
            <a:off x="4167739" y="3872998"/>
            <a:ext cx="2868328" cy="1732547"/>
          </a:xfrm>
          <a:prstGeom prst="roundRect">
            <a:avLst/>
          </a:prstGeom>
          <a:solidFill>
            <a:schemeClr val="bg1">
              <a:lumMod val="85000"/>
            </a:schemeClr>
          </a:solid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2A055A1-3216-258B-7F21-E5BA289B3A12}"/>
              </a:ext>
            </a:extLst>
          </p:cNvPr>
          <p:cNvSpPr/>
          <p:nvPr/>
        </p:nvSpPr>
        <p:spPr>
          <a:xfrm>
            <a:off x="3407343" y="443010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7" name="Oval 6">
            <a:extLst>
              <a:ext uri="{FF2B5EF4-FFF2-40B4-BE49-F238E27FC236}">
                <a16:creationId xmlns:a16="http://schemas.microsoft.com/office/drawing/2014/main" id="{67E5DABA-DFF6-4D6E-667A-046ACC360E3A}"/>
              </a:ext>
            </a:extLst>
          </p:cNvPr>
          <p:cNvSpPr/>
          <p:nvPr/>
        </p:nvSpPr>
        <p:spPr>
          <a:xfrm>
            <a:off x="4580021" y="3104811"/>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Oval 7">
            <a:extLst>
              <a:ext uri="{FF2B5EF4-FFF2-40B4-BE49-F238E27FC236}">
                <a16:creationId xmlns:a16="http://schemas.microsoft.com/office/drawing/2014/main" id="{C72CDCDA-3E1E-7F72-0194-EDFC695C9F00}"/>
              </a:ext>
            </a:extLst>
          </p:cNvPr>
          <p:cNvSpPr/>
          <p:nvPr/>
        </p:nvSpPr>
        <p:spPr>
          <a:xfrm>
            <a:off x="6038248" y="3082583"/>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endParaRPr lang="en-US" sz="3200" dirty="0">
              <a:solidFill>
                <a:schemeClr val="tx1"/>
              </a:solidFill>
            </a:endParaRPr>
          </a:p>
        </p:txBody>
      </p:sp>
      <p:sp>
        <p:nvSpPr>
          <p:cNvPr id="9" name="Oval 8">
            <a:extLst>
              <a:ext uri="{FF2B5EF4-FFF2-40B4-BE49-F238E27FC236}">
                <a16:creationId xmlns:a16="http://schemas.microsoft.com/office/drawing/2014/main" id="{BF7D4D37-B363-918A-AABA-534EAEC991D5}"/>
              </a:ext>
            </a:extLst>
          </p:cNvPr>
          <p:cNvSpPr/>
          <p:nvPr/>
        </p:nvSpPr>
        <p:spPr>
          <a:xfrm>
            <a:off x="7190071" y="443075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4</a:t>
            </a:r>
            <a:endParaRPr lang="en-US" sz="3200" dirty="0"/>
          </a:p>
        </p:txBody>
      </p:sp>
      <p:sp>
        <p:nvSpPr>
          <p:cNvPr id="10" name="Oval 9">
            <a:extLst>
              <a:ext uri="{FF2B5EF4-FFF2-40B4-BE49-F238E27FC236}">
                <a16:creationId xmlns:a16="http://schemas.microsoft.com/office/drawing/2014/main" id="{261983E5-F47A-278C-6AE2-E5B794E5B8E2}"/>
              </a:ext>
            </a:extLst>
          </p:cNvPr>
          <p:cNvSpPr/>
          <p:nvPr/>
        </p:nvSpPr>
        <p:spPr>
          <a:xfrm>
            <a:off x="4580021" y="5774648"/>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6</a:t>
            </a:r>
            <a:endParaRPr lang="en-US" sz="3200" dirty="0"/>
          </a:p>
        </p:txBody>
      </p:sp>
      <p:sp>
        <p:nvSpPr>
          <p:cNvPr id="11" name="Oval 10">
            <a:extLst>
              <a:ext uri="{FF2B5EF4-FFF2-40B4-BE49-F238E27FC236}">
                <a16:creationId xmlns:a16="http://schemas.microsoft.com/office/drawing/2014/main" id="{52B99879-B403-3E82-1432-A05600525169}"/>
              </a:ext>
            </a:extLst>
          </p:cNvPr>
          <p:cNvSpPr/>
          <p:nvPr/>
        </p:nvSpPr>
        <p:spPr>
          <a:xfrm>
            <a:off x="6038248" y="5796876"/>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endParaRPr lang="en-US" sz="3200" dirty="0"/>
          </a:p>
        </p:txBody>
      </p:sp>
      <p:cxnSp>
        <p:nvCxnSpPr>
          <p:cNvPr id="14" name="Straight Connector 13">
            <a:extLst>
              <a:ext uri="{FF2B5EF4-FFF2-40B4-BE49-F238E27FC236}">
                <a16:creationId xmlns:a16="http://schemas.microsoft.com/office/drawing/2014/main" id="{EC082F0B-B382-9AF9-4366-EBBBF1C0CC3E}"/>
              </a:ext>
            </a:extLst>
          </p:cNvPr>
          <p:cNvCxnSpPr/>
          <p:nvPr/>
        </p:nvCxnSpPr>
        <p:spPr>
          <a:xfrm>
            <a:off x="6038247" y="3776747"/>
            <a:ext cx="625642" cy="0"/>
          </a:xfrm>
          <a:prstGeom prst="line">
            <a:avLst/>
          </a:prstGeom>
          <a:ln w="762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AD233D1-349E-B52C-B2C0-0FA57470BADD}"/>
              </a:ext>
            </a:extLst>
          </p:cNvPr>
          <p:cNvSpPr txBox="1"/>
          <p:nvPr/>
        </p:nvSpPr>
        <p:spPr>
          <a:xfrm>
            <a:off x="5875393" y="2543569"/>
            <a:ext cx="951351" cy="523220"/>
          </a:xfrm>
          <a:prstGeom prst="rect">
            <a:avLst/>
          </a:prstGeom>
          <a:noFill/>
        </p:spPr>
        <p:txBody>
          <a:bodyPr wrap="none" rtlCol="0">
            <a:spAutoFit/>
          </a:bodyPr>
          <a:lstStyle/>
          <a:p>
            <a:r>
              <a:rPr lang="en-US" sz="2800" b="1" dirty="0"/>
              <a:t>LEAD</a:t>
            </a:r>
          </a:p>
        </p:txBody>
      </p:sp>
    </p:spTree>
    <p:extLst>
      <p:ext uri="{BB962C8B-B14F-4D97-AF65-F5344CB8AC3E}">
        <p14:creationId xmlns:p14="http://schemas.microsoft.com/office/powerpoint/2010/main" val="26435574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Animation: 4</a:t>
            </a:r>
            <a:r>
              <a:rPr lang="en-US" baseline="30000" dirty="0"/>
              <a:t>th</a:t>
            </a:r>
            <a:r>
              <a:rPr lang="en-US" dirty="0"/>
              <a:t>	 Study</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31</a:t>
            </a:fld>
            <a:endParaRPr lang="en-US"/>
          </a:p>
        </p:txBody>
      </p:sp>
      <p:sp>
        <p:nvSpPr>
          <p:cNvPr id="5" name="Rectangle: Rounded Corners 4">
            <a:extLst>
              <a:ext uri="{FF2B5EF4-FFF2-40B4-BE49-F238E27FC236}">
                <a16:creationId xmlns:a16="http://schemas.microsoft.com/office/drawing/2014/main" id="{19953105-B94E-2D3E-1E8A-227B44C23FDB}"/>
              </a:ext>
            </a:extLst>
          </p:cNvPr>
          <p:cNvSpPr/>
          <p:nvPr/>
        </p:nvSpPr>
        <p:spPr>
          <a:xfrm>
            <a:off x="4167739" y="3872998"/>
            <a:ext cx="2868328" cy="1732547"/>
          </a:xfrm>
          <a:prstGeom prst="roundRect">
            <a:avLst/>
          </a:prstGeom>
          <a:solidFill>
            <a:schemeClr val="bg1">
              <a:lumMod val="85000"/>
            </a:schemeClr>
          </a:solid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2A055A1-3216-258B-7F21-E5BA289B3A12}"/>
              </a:ext>
            </a:extLst>
          </p:cNvPr>
          <p:cNvSpPr/>
          <p:nvPr/>
        </p:nvSpPr>
        <p:spPr>
          <a:xfrm>
            <a:off x="3407343" y="443010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7" name="Oval 6">
            <a:extLst>
              <a:ext uri="{FF2B5EF4-FFF2-40B4-BE49-F238E27FC236}">
                <a16:creationId xmlns:a16="http://schemas.microsoft.com/office/drawing/2014/main" id="{67E5DABA-DFF6-4D6E-667A-046ACC360E3A}"/>
              </a:ext>
            </a:extLst>
          </p:cNvPr>
          <p:cNvSpPr/>
          <p:nvPr/>
        </p:nvSpPr>
        <p:spPr>
          <a:xfrm>
            <a:off x="4580021" y="3104811"/>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Oval 7">
            <a:extLst>
              <a:ext uri="{FF2B5EF4-FFF2-40B4-BE49-F238E27FC236}">
                <a16:creationId xmlns:a16="http://schemas.microsoft.com/office/drawing/2014/main" id="{C72CDCDA-3E1E-7F72-0194-EDFC695C9F00}"/>
              </a:ext>
            </a:extLst>
          </p:cNvPr>
          <p:cNvSpPr/>
          <p:nvPr/>
        </p:nvSpPr>
        <p:spPr>
          <a:xfrm>
            <a:off x="6038248" y="3082583"/>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endParaRPr lang="en-US" sz="3200" dirty="0">
              <a:solidFill>
                <a:schemeClr val="tx1"/>
              </a:solidFill>
            </a:endParaRPr>
          </a:p>
        </p:txBody>
      </p:sp>
      <p:sp>
        <p:nvSpPr>
          <p:cNvPr id="9" name="Oval 8">
            <a:extLst>
              <a:ext uri="{FF2B5EF4-FFF2-40B4-BE49-F238E27FC236}">
                <a16:creationId xmlns:a16="http://schemas.microsoft.com/office/drawing/2014/main" id="{BF7D4D37-B363-918A-AABA-534EAEC991D5}"/>
              </a:ext>
            </a:extLst>
          </p:cNvPr>
          <p:cNvSpPr/>
          <p:nvPr/>
        </p:nvSpPr>
        <p:spPr>
          <a:xfrm>
            <a:off x="7190071" y="443075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4</a:t>
            </a:r>
            <a:endParaRPr lang="en-US" sz="3200" dirty="0"/>
          </a:p>
        </p:txBody>
      </p:sp>
      <p:sp>
        <p:nvSpPr>
          <p:cNvPr id="10" name="Oval 9">
            <a:extLst>
              <a:ext uri="{FF2B5EF4-FFF2-40B4-BE49-F238E27FC236}">
                <a16:creationId xmlns:a16="http://schemas.microsoft.com/office/drawing/2014/main" id="{261983E5-F47A-278C-6AE2-E5B794E5B8E2}"/>
              </a:ext>
            </a:extLst>
          </p:cNvPr>
          <p:cNvSpPr/>
          <p:nvPr/>
        </p:nvSpPr>
        <p:spPr>
          <a:xfrm>
            <a:off x="4580021" y="5774648"/>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6</a:t>
            </a:r>
            <a:endParaRPr lang="en-US" sz="3200" dirty="0"/>
          </a:p>
        </p:txBody>
      </p:sp>
      <p:sp>
        <p:nvSpPr>
          <p:cNvPr id="11" name="Oval 10">
            <a:extLst>
              <a:ext uri="{FF2B5EF4-FFF2-40B4-BE49-F238E27FC236}">
                <a16:creationId xmlns:a16="http://schemas.microsoft.com/office/drawing/2014/main" id="{52B99879-B403-3E82-1432-A05600525169}"/>
              </a:ext>
            </a:extLst>
          </p:cNvPr>
          <p:cNvSpPr/>
          <p:nvPr/>
        </p:nvSpPr>
        <p:spPr>
          <a:xfrm>
            <a:off x="6038248" y="5796876"/>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endParaRPr lang="en-US" sz="3200" dirty="0"/>
          </a:p>
        </p:txBody>
      </p:sp>
      <p:cxnSp>
        <p:nvCxnSpPr>
          <p:cNvPr id="14" name="Straight Connector 13">
            <a:extLst>
              <a:ext uri="{FF2B5EF4-FFF2-40B4-BE49-F238E27FC236}">
                <a16:creationId xmlns:a16="http://schemas.microsoft.com/office/drawing/2014/main" id="{EC082F0B-B382-9AF9-4366-EBBBF1C0CC3E}"/>
              </a:ext>
            </a:extLst>
          </p:cNvPr>
          <p:cNvCxnSpPr/>
          <p:nvPr/>
        </p:nvCxnSpPr>
        <p:spPr>
          <a:xfrm>
            <a:off x="7190071" y="5168767"/>
            <a:ext cx="625642" cy="0"/>
          </a:xfrm>
          <a:prstGeom prst="line">
            <a:avLst/>
          </a:prstGeom>
          <a:ln w="762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AD233D1-349E-B52C-B2C0-0FA57470BADD}"/>
              </a:ext>
            </a:extLst>
          </p:cNvPr>
          <p:cNvSpPr txBox="1"/>
          <p:nvPr/>
        </p:nvSpPr>
        <p:spPr>
          <a:xfrm>
            <a:off x="7969717" y="4477660"/>
            <a:ext cx="951351" cy="523220"/>
          </a:xfrm>
          <a:prstGeom prst="rect">
            <a:avLst/>
          </a:prstGeom>
          <a:noFill/>
        </p:spPr>
        <p:txBody>
          <a:bodyPr wrap="none" rtlCol="0">
            <a:spAutoFit/>
          </a:bodyPr>
          <a:lstStyle/>
          <a:p>
            <a:r>
              <a:rPr lang="en-US" sz="2800" b="1" dirty="0"/>
              <a:t>LEAD</a:t>
            </a:r>
          </a:p>
        </p:txBody>
      </p:sp>
    </p:spTree>
    <p:extLst>
      <p:ext uri="{BB962C8B-B14F-4D97-AF65-F5344CB8AC3E}">
        <p14:creationId xmlns:p14="http://schemas.microsoft.com/office/powerpoint/2010/main" val="16856344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Animation: 5</a:t>
            </a:r>
            <a:r>
              <a:rPr lang="en-US" baseline="30000" dirty="0"/>
              <a:t>th</a:t>
            </a:r>
            <a:r>
              <a:rPr lang="en-US" dirty="0"/>
              <a:t>	 Study</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32</a:t>
            </a:fld>
            <a:endParaRPr lang="en-US"/>
          </a:p>
        </p:txBody>
      </p:sp>
      <p:sp>
        <p:nvSpPr>
          <p:cNvPr id="5" name="Rectangle: Rounded Corners 4">
            <a:extLst>
              <a:ext uri="{FF2B5EF4-FFF2-40B4-BE49-F238E27FC236}">
                <a16:creationId xmlns:a16="http://schemas.microsoft.com/office/drawing/2014/main" id="{19953105-B94E-2D3E-1E8A-227B44C23FDB}"/>
              </a:ext>
            </a:extLst>
          </p:cNvPr>
          <p:cNvSpPr/>
          <p:nvPr/>
        </p:nvSpPr>
        <p:spPr>
          <a:xfrm>
            <a:off x="4167739" y="3401359"/>
            <a:ext cx="2868328" cy="1732547"/>
          </a:xfrm>
          <a:prstGeom prst="roundRect">
            <a:avLst/>
          </a:prstGeom>
          <a:solidFill>
            <a:schemeClr val="bg1">
              <a:lumMod val="85000"/>
            </a:schemeClr>
          </a:solid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2A055A1-3216-258B-7F21-E5BA289B3A12}"/>
              </a:ext>
            </a:extLst>
          </p:cNvPr>
          <p:cNvSpPr/>
          <p:nvPr/>
        </p:nvSpPr>
        <p:spPr>
          <a:xfrm>
            <a:off x="3407343" y="3958465"/>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7" name="Oval 6">
            <a:extLst>
              <a:ext uri="{FF2B5EF4-FFF2-40B4-BE49-F238E27FC236}">
                <a16:creationId xmlns:a16="http://schemas.microsoft.com/office/drawing/2014/main" id="{67E5DABA-DFF6-4D6E-667A-046ACC360E3A}"/>
              </a:ext>
            </a:extLst>
          </p:cNvPr>
          <p:cNvSpPr/>
          <p:nvPr/>
        </p:nvSpPr>
        <p:spPr>
          <a:xfrm>
            <a:off x="4580021" y="2633172"/>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Oval 7">
            <a:extLst>
              <a:ext uri="{FF2B5EF4-FFF2-40B4-BE49-F238E27FC236}">
                <a16:creationId xmlns:a16="http://schemas.microsoft.com/office/drawing/2014/main" id="{C72CDCDA-3E1E-7F72-0194-EDFC695C9F00}"/>
              </a:ext>
            </a:extLst>
          </p:cNvPr>
          <p:cNvSpPr/>
          <p:nvPr/>
        </p:nvSpPr>
        <p:spPr>
          <a:xfrm>
            <a:off x="6038248" y="261094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endParaRPr lang="en-US" sz="3200" dirty="0">
              <a:solidFill>
                <a:schemeClr val="tx1"/>
              </a:solidFill>
            </a:endParaRPr>
          </a:p>
        </p:txBody>
      </p:sp>
      <p:sp>
        <p:nvSpPr>
          <p:cNvPr id="9" name="Oval 8">
            <a:extLst>
              <a:ext uri="{FF2B5EF4-FFF2-40B4-BE49-F238E27FC236}">
                <a16:creationId xmlns:a16="http://schemas.microsoft.com/office/drawing/2014/main" id="{BF7D4D37-B363-918A-AABA-534EAEC991D5}"/>
              </a:ext>
            </a:extLst>
          </p:cNvPr>
          <p:cNvSpPr/>
          <p:nvPr/>
        </p:nvSpPr>
        <p:spPr>
          <a:xfrm>
            <a:off x="7190071" y="3959115"/>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4</a:t>
            </a:r>
            <a:endParaRPr lang="en-US" sz="3200" dirty="0"/>
          </a:p>
        </p:txBody>
      </p:sp>
      <p:sp>
        <p:nvSpPr>
          <p:cNvPr id="10" name="Oval 9">
            <a:extLst>
              <a:ext uri="{FF2B5EF4-FFF2-40B4-BE49-F238E27FC236}">
                <a16:creationId xmlns:a16="http://schemas.microsoft.com/office/drawing/2014/main" id="{261983E5-F47A-278C-6AE2-E5B794E5B8E2}"/>
              </a:ext>
            </a:extLst>
          </p:cNvPr>
          <p:cNvSpPr/>
          <p:nvPr/>
        </p:nvSpPr>
        <p:spPr>
          <a:xfrm>
            <a:off x="4580021" y="5303009"/>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6</a:t>
            </a:r>
            <a:endParaRPr lang="en-US" sz="3200" dirty="0"/>
          </a:p>
        </p:txBody>
      </p:sp>
      <p:sp>
        <p:nvSpPr>
          <p:cNvPr id="11" name="Oval 10">
            <a:extLst>
              <a:ext uri="{FF2B5EF4-FFF2-40B4-BE49-F238E27FC236}">
                <a16:creationId xmlns:a16="http://schemas.microsoft.com/office/drawing/2014/main" id="{52B99879-B403-3E82-1432-A05600525169}"/>
              </a:ext>
            </a:extLst>
          </p:cNvPr>
          <p:cNvSpPr/>
          <p:nvPr/>
        </p:nvSpPr>
        <p:spPr>
          <a:xfrm>
            <a:off x="6038248" y="5325237"/>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endParaRPr lang="en-US" sz="3200" dirty="0"/>
          </a:p>
        </p:txBody>
      </p:sp>
      <p:cxnSp>
        <p:nvCxnSpPr>
          <p:cNvPr id="14" name="Straight Connector 13">
            <a:extLst>
              <a:ext uri="{FF2B5EF4-FFF2-40B4-BE49-F238E27FC236}">
                <a16:creationId xmlns:a16="http://schemas.microsoft.com/office/drawing/2014/main" id="{EC082F0B-B382-9AF9-4366-EBBBF1C0CC3E}"/>
              </a:ext>
            </a:extLst>
          </p:cNvPr>
          <p:cNvCxnSpPr/>
          <p:nvPr/>
        </p:nvCxnSpPr>
        <p:spPr>
          <a:xfrm>
            <a:off x="6038248" y="6035039"/>
            <a:ext cx="625642" cy="0"/>
          </a:xfrm>
          <a:prstGeom prst="line">
            <a:avLst/>
          </a:prstGeom>
          <a:ln w="762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AD233D1-349E-B52C-B2C0-0FA57470BADD}"/>
              </a:ext>
            </a:extLst>
          </p:cNvPr>
          <p:cNvSpPr txBox="1"/>
          <p:nvPr/>
        </p:nvSpPr>
        <p:spPr>
          <a:xfrm>
            <a:off x="6663890" y="5350565"/>
            <a:ext cx="951351" cy="523220"/>
          </a:xfrm>
          <a:prstGeom prst="rect">
            <a:avLst/>
          </a:prstGeom>
          <a:noFill/>
        </p:spPr>
        <p:txBody>
          <a:bodyPr wrap="none" rtlCol="0">
            <a:spAutoFit/>
          </a:bodyPr>
          <a:lstStyle/>
          <a:p>
            <a:r>
              <a:rPr lang="en-US" sz="2800" b="1" dirty="0"/>
              <a:t>LEAD</a:t>
            </a:r>
          </a:p>
        </p:txBody>
      </p:sp>
    </p:spTree>
    <p:extLst>
      <p:ext uri="{BB962C8B-B14F-4D97-AF65-F5344CB8AC3E}">
        <p14:creationId xmlns:p14="http://schemas.microsoft.com/office/powerpoint/2010/main" val="17417849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Animation: 6</a:t>
            </a:r>
            <a:r>
              <a:rPr lang="en-US" baseline="30000" dirty="0"/>
              <a:t>th</a:t>
            </a:r>
            <a:r>
              <a:rPr lang="en-US" dirty="0"/>
              <a:t> Study</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33</a:t>
            </a:fld>
            <a:endParaRPr lang="en-US"/>
          </a:p>
        </p:txBody>
      </p:sp>
      <p:sp>
        <p:nvSpPr>
          <p:cNvPr id="5" name="Rectangle: Rounded Corners 4">
            <a:extLst>
              <a:ext uri="{FF2B5EF4-FFF2-40B4-BE49-F238E27FC236}">
                <a16:creationId xmlns:a16="http://schemas.microsoft.com/office/drawing/2014/main" id="{19953105-B94E-2D3E-1E8A-227B44C23FDB}"/>
              </a:ext>
            </a:extLst>
          </p:cNvPr>
          <p:cNvSpPr/>
          <p:nvPr/>
        </p:nvSpPr>
        <p:spPr>
          <a:xfrm>
            <a:off x="4167739" y="3459115"/>
            <a:ext cx="2868328" cy="1732547"/>
          </a:xfrm>
          <a:prstGeom prst="roundRect">
            <a:avLst/>
          </a:prstGeom>
          <a:solidFill>
            <a:schemeClr val="bg1">
              <a:lumMod val="85000"/>
            </a:schemeClr>
          </a:solid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2A055A1-3216-258B-7F21-E5BA289B3A12}"/>
              </a:ext>
            </a:extLst>
          </p:cNvPr>
          <p:cNvSpPr/>
          <p:nvPr/>
        </p:nvSpPr>
        <p:spPr>
          <a:xfrm>
            <a:off x="3407343" y="4016221"/>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7" name="Oval 6">
            <a:extLst>
              <a:ext uri="{FF2B5EF4-FFF2-40B4-BE49-F238E27FC236}">
                <a16:creationId xmlns:a16="http://schemas.microsoft.com/office/drawing/2014/main" id="{67E5DABA-DFF6-4D6E-667A-046ACC360E3A}"/>
              </a:ext>
            </a:extLst>
          </p:cNvPr>
          <p:cNvSpPr/>
          <p:nvPr/>
        </p:nvSpPr>
        <p:spPr>
          <a:xfrm>
            <a:off x="4580021" y="2690928"/>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Oval 7">
            <a:extLst>
              <a:ext uri="{FF2B5EF4-FFF2-40B4-BE49-F238E27FC236}">
                <a16:creationId xmlns:a16="http://schemas.microsoft.com/office/drawing/2014/main" id="{C72CDCDA-3E1E-7F72-0194-EDFC695C9F00}"/>
              </a:ext>
            </a:extLst>
          </p:cNvPr>
          <p:cNvSpPr/>
          <p:nvPr/>
        </p:nvSpPr>
        <p:spPr>
          <a:xfrm>
            <a:off x="6038248" y="2668700"/>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endParaRPr lang="en-US" sz="3200" dirty="0">
              <a:solidFill>
                <a:schemeClr val="tx1"/>
              </a:solidFill>
            </a:endParaRPr>
          </a:p>
        </p:txBody>
      </p:sp>
      <p:sp>
        <p:nvSpPr>
          <p:cNvPr id="9" name="Oval 8">
            <a:extLst>
              <a:ext uri="{FF2B5EF4-FFF2-40B4-BE49-F238E27FC236}">
                <a16:creationId xmlns:a16="http://schemas.microsoft.com/office/drawing/2014/main" id="{BF7D4D37-B363-918A-AABA-534EAEC991D5}"/>
              </a:ext>
            </a:extLst>
          </p:cNvPr>
          <p:cNvSpPr/>
          <p:nvPr/>
        </p:nvSpPr>
        <p:spPr>
          <a:xfrm>
            <a:off x="7190071" y="4016871"/>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4</a:t>
            </a:r>
            <a:endParaRPr lang="en-US" sz="3200" dirty="0"/>
          </a:p>
        </p:txBody>
      </p:sp>
      <p:sp>
        <p:nvSpPr>
          <p:cNvPr id="10" name="Oval 9">
            <a:extLst>
              <a:ext uri="{FF2B5EF4-FFF2-40B4-BE49-F238E27FC236}">
                <a16:creationId xmlns:a16="http://schemas.microsoft.com/office/drawing/2014/main" id="{261983E5-F47A-278C-6AE2-E5B794E5B8E2}"/>
              </a:ext>
            </a:extLst>
          </p:cNvPr>
          <p:cNvSpPr/>
          <p:nvPr/>
        </p:nvSpPr>
        <p:spPr>
          <a:xfrm>
            <a:off x="4580021" y="5360765"/>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6</a:t>
            </a:r>
            <a:endParaRPr lang="en-US" sz="3200" dirty="0"/>
          </a:p>
        </p:txBody>
      </p:sp>
      <p:sp>
        <p:nvSpPr>
          <p:cNvPr id="11" name="Oval 10">
            <a:extLst>
              <a:ext uri="{FF2B5EF4-FFF2-40B4-BE49-F238E27FC236}">
                <a16:creationId xmlns:a16="http://schemas.microsoft.com/office/drawing/2014/main" id="{52B99879-B403-3E82-1432-A05600525169}"/>
              </a:ext>
            </a:extLst>
          </p:cNvPr>
          <p:cNvSpPr/>
          <p:nvPr/>
        </p:nvSpPr>
        <p:spPr>
          <a:xfrm>
            <a:off x="6038248" y="5382993"/>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endParaRPr lang="en-US" sz="3200" dirty="0"/>
          </a:p>
        </p:txBody>
      </p:sp>
      <p:cxnSp>
        <p:nvCxnSpPr>
          <p:cNvPr id="14" name="Straight Connector 13">
            <a:extLst>
              <a:ext uri="{FF2B5EF4-FFF2-40B4-BE49-F238E27FC236}">
                <a16:creationId xmlns:a16="http://schemas.microsoft.com/office/drawing/2014/main" id="{EC082F0B-B382-9AF9-4366-EBBBF1C0CC3E}"/>
              </a:ext>
            </a:extLst>
          </p:cNvPr>
          <p:cNvCxnSpPr/>
          <p:nvPr/>
        </p:nvCxnSpPr>
        <p:spPr>
          <a:xfrm>
            <a:off x="4580021" y="6092795"/>
            <a:ext cx="625642" cy="0"/>
          </a:xfrm>
          <a:prstGeom prst="line">
            <a:avLst/>
          </a:prstGeom>
          <a:ln w="762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AD233D1-349E-B52C-B2C0-0FA57470BADD}"/>
              </a:ext>
            </a:extLst>
          </p:cNvPr>
          <p:cNvSpPr txBox="1"/>
          <p:nvPr/>
        </p:nvSpPr>
        <p:spPr>
          <a:xfrm>
            <a:off x="3628670" y="5430549"/>
            <a:ext cx="951351" cy="523220"/>
          </a:xfrm>
          <a:prstGeom prst="rect">
            <a:avLst/>
          </a:prstGeom>
          <a:noFill/>
        </p:spPr>
        <p:txBody>
          <a:bodyPr wrap="none" rtlCol="0">
            <a:spAutoFit/>
          </a:bodyPr>
          <a:lstStyle/>
          <a:p>
            <a:r>
              <a:rPr lang="en-US" sz="2800" b="1" dirty="0"/>
              <a:t>LEAD</a:t>
            </a:r>
          </a:p>
        </p:txBody>
      </p:sp>
    </p:spTree>
    <p:extLst>
      <p:ext uri="{BB962C8B-B14F-4D97-AF65-F5344CB8AC3E}">
        <p14:creationId xmlns:p14="http://schemas.microsoft.com/office/powerpoint/2010/main" val="3993525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DABCC-102C-CC9A-5832-C16195237C29}"/>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C7925FDA-AF30-5024-2B8F-071E4458761C}"/>
              </a:ext>
            </a:extLst>
          </p:cNvPr>
          <p:cNvSpPr>
            <a:spLocks noGrp="1"/>
          </p:cNvSpPr>
          <p:nvPr>
            <p:ph idx="1"/>
          </p:nvPr>
        </p:nvSpPr>
        <p:spPr/>
        <p:txBody>
          <a:bodyPr>
            <a:normAutofit lnSpcReduction="10000"/>
          </a:bodyPr>
          <a:lstStyle/>
          <a:p>
            <a:r>
              <a:rPr lang="en-US" dirty="0"/>
              <a:t>From the very first days of PL design, human natural language (NL) has sparked inspiration and curiosity in designers</a:t>
            </a:r>
          </a:p>
          <a:p>
            <a:r>
              <a:rPr lang="en-US" dirty="0"/>
              <a:t>Sometimes, the link between PL and NL proves deep</a:t>
            </a:r>
          </a:p>
          <a:p>
            <a:pPr lvl="1"/>
            <a:r>
              <a:rPr lang="en-US" dirty="0"/>
              <a:t>Regular expressions and context-free grammars were invented for NL</a:t>
            </a:r>
          </a:p>
          <a:p>
            <a:r>
              <a:rPr lang="en-US" dirty="0"/>
              <a:t>Other times, differences are substantial</a:t>
            </a:r>
          </a:p>
          <a:p>
            <a:pPr lvl="1"/>
            <a:r>
              <a:rPr lang="en-US" dirty="0"/>
              <a:t>PLs are designed with specific goals, NLs are not</a:t>
            </a:r>
          </a:p>
          <a:p>
            <a:pPr lvl="1"/>
            <a:r>
              <a:rPr lang="en-US" dirty="0"/>
              <a:t>PLs start as written language, NLs typically start as spoken language</a:t>
            </a:r>
          </a:p>
          <a:p>
            <a:pPr lvl="1"/>
            <a:r>
              <a:rPr lang="en-US" dirty="0"/>
              <a:t>NLs can evolve without a formal effort, PLs cannot</a:t>
            </a:r>
          </a:p>
          <a:p>
            <a:r>
              <a:rPr lang="en-US" b="1" dirty="0"/>
              <a:t>Even when PL+NL differ</a:t>
            </a:r>
            <a:r>
              <a:rPr lang="en-US" dirty="0"/>
              <a:t>, curiosity about NL can inspire PL design</a:t>
            </a:r>
            <a:endParaRPr lang="en-US" b="1" dirty="0"/>
          </a:p>
          <a:p>
            <a:pPr lvl="1"/>
            <a:endParaRPr lang="en-US" dirty="0"/>
          </a:p>
        </p:txBody>
      </p:sp>
      <p:sp>
        <p:nvSpPr>
          <p:cNvPr id="4" name="Slide Number Placeholder 3">
            <a:extLst>
              <a:ext uri="{FF2B5EF4-FFF2-40B4-BE49-F238E27FC236}">
                <a16:creationId xmlns:a16="http://schemas.microsoft.com/office/drawing/2014/main" id="{281DBD41-47CD-74E8-0181-F79DC4D07C98}"/>
              </a:ext>
            </a:extLst>
          </p:cNvPr>
          <p:cNvSpPr>
            <a:spLocks noGrp="1"/>
          </p:cNvSpPr>
          <p:nvPr>
            <p:ph type="sldNum" sz="quarter" idx="12"/>
          </p:nvPr>
        </p:nvSpPr>
        <p:spPr/>
        <p:txBody>
          <a:bodyPr/>
          <a:lstStyle/>
          <a:p>
            <a:fld id="{9BF27F29-4B64-4A24-936A-FF41C34C242B}" type="slidenum">
              <a:rPr lang="en-US" smtClean="0"/>
              <a:t>4</a:t>
            </a:fld>
            <a:endParaRPr lang="en-US"/>
          </a:p>
        </p:txBody>
      </p:sp>
    </p:spTree>
    <p:extLst>
      <p:ext uri="{BB962C8B-B14F-4D97-AF65-F5344CB8AC3E}">
        <p14:creationId xmlns:p14="http://schemas.microsoft.com/office/powerpoint/2010/main" val="2553273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8D437-B9E8-624F-59D8-BD81E3D5E9AE}"/>
              </a:ext>
            </a:extLst>
          </p:cNvPr>
          <p:cNvSpPr>
            <a:spLocks noGrp="1"/>
          </p:cNvSpPr>
          <p:nvPr>
            <p:ph type="title"/>
          </p:nvPr>
        </p:nvSpPr>
        <p:spPr/>
        <p:txBody>
          <a:bodyPr/>
          <a:lstStyle/>
          <a:p>
            <a:r>
              <a:rPr lang="en-US" dirty="0"/>
              <a:t>Motivation: Culture and History</a:t>
            </a:r>
          </a:p>
        </p:txBody>
      </p:sp>
      <p:sp>
        <p:nvSpPr>
          <p:cNvPr id="3" name="Content Placeholder 2">
            <a:extLst>
              <a:ext uri="{FF2B5EF4-FFF2-40B4-BE49-F238E27FC236}">
                <a16:creationId xmlns:a16="http://schemas.microsoft.com/office/drawing/2014/main" id="{9DC064C2-E601-C06B-A3AD-3AE4BFF6C1B9}"/>
              </a:ext>
            </a:extLst>
          </p:cNvPr>
          <p:cNvSpPr>
            <a:spLocks noGrp="1"/>
          </p:cNvSpPr>
          <p:nvPr>
            <p:ph idx="1"/>
          </p:nvPr>
        </p:nvSpPr>
        <p:spPr>
          <a:xfrm>
            <a:off x="1097279" y="1845733"/>
            <a:ext cx="10543735" cy="4308881"/>
          </a:xfrm>
        </p:spPr>
        <p:txBody>
          <a:bodyPr/>
          <a:lstStyle/>
          <a:p>
            <a:r>
              <a:rPr lang="en-US" b="1" dirty="0"/>
              <a:t>Humanist:</a:t>
            </a:r>
            <a:r>
              <a:rPr lang="en-US" dirty="0"/>
              <a:t> Culture has long been carried by NL. PLs carry culture too.</a:t>
            </a:r>
          </a:p>
          <a:p>
            <a:r>
              <a:rPr lang="en-US" dirty="0"/>
              <a:t>PL design for cultural purposes is an active topic</a:t>
            </a:r>
          </a:p>
          <a:p>
            <a:pPr lvl="1"/>
            <a:r>
              <a:rPr lang="en-US" b="1" dirty="0"/>
              <a:t>Hedy </a:t>
            </a:r>
            <a:r>
              <a:rPr lang="en-US" dirty="0"/>
              <a:t>(hedycode.com): PL where programmer chooses syntax to match their preferred NL (supports 39 NLs as of Fall 2023)</a:t>
            </a:r>
          </a:p>
          <a:p>
            <a:pPr lvl="1"/>
            <a:r>
              <a:rPr lang="en-US" b="1" dirty="0" err="1"/>
              <a:t>Wenyan</a:t>
            </a:r>
            <a:r>
              <a:rPr lang="en-US" b="1" dirty="0"/>
              <a:t>-lang</a:t>
            </a:r>
            <a:r>
              <a:rPr lang="en-US" dirty="0"/>
              <a:t> (wy-lang.org): PL based on </a:t>
            </a:r>
            <a:r>
              <a:rPr lang="en-US" b="1" i="1" dirty="0"/>
              <a:t>classical </a:t>
            </a:r>
            <a:r>
              <a:rPr lang="en-US" dirty="0"/>
              <a:t>Chinese. Even the documentation is in </a:t>
            </a:r>
            <a:r>
              <a:rPr lang="en-US" b="1" i="1" dirty="0"/>
              <a:t>classical</a:t>
            </a:r>
            <a:r>
              <a:rPr lang="en-US" dirty="0"/>
              <a:t> Chinese</a:t>
            </a:r>
          </a:p>
          <a:p>
            <a:pPr lvl="1"/>
            <a:r>
              <a:rPr lang="en-US" b="1" dirty="0" err="1"/>
              <a:t>mezangelle</a:t>
            </a:r>
            <a:r>
              <a:rPr lang="en-US" dirty="0"/>
              <a:t>: anti-PL meant to reflect culture of feminist poetry</a:t>
            </a:r>
          </a:p>
          <a:p>
            <a:r>
              <a:rPr lang="en-US" b="1" dirty="0"/>
              <a:t>But</a:t>
            </a:r>
            <a:r>
              <a:rPr lang="en-US" dirty="0"/>
              <a:t> we have to pick and choose what goes in lecture </a:t>
            </a:r>
          </a:p>
          <a:p>
            <a:r>
              <a:rPr lang="en-US" b="1" u="sng" dirty="0"/>
              <a:t>Today</a:t>
            </a:r>
            <a:r>
              <a:rPr lang="en-US" b="1" dirty="0"/>
              <a:t>:</a:t>
            </a:r>
            <a:r>
              <a:rPr lang="en-US" dirty="0"/>
              <a:t> Learn from </a:t>
            </a:r>
            <a:r>
              <a:rPr lang="en-US" u="sng" dirty="0"/>
              <a:t>history</a:t>
            </a:r>
            <a:r>
              <a:rPr lang="en-US" b="1" dirty="0"/>
              <a:t> </a:t>
            </a:r>
            <a:r>
              <a:rPr lang="en-US" dirty="0"/>
              <a:t>of PL + Natural Language</a:t>
            </a:r>
            <a:endParaRPr lang="en-US" u="sng"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36C7493E-B712-7A8B-7365-09A18754E703}"/>
              </a:ext>
            </a:extLst>
          </p:cNvPr>
          <p:cNvSpPr>
            <a:spLocks noGrp="1"/>
          </p:cNvSpPr>
          <p:nvPr>
            <p:ph type="sldNum" sz="quarter" idx="12"/>
          </p:nvPr>
        </p:nvSpPr>
        <p:spPr/>
        <p:txBody>
          <a:bodyPr/>
          <a:lstStyle/>
          <a:p>
            <a:fld id="{9BF27F29-4B64-4A24-936A-FF41C34C242B}" type="slidenum">
              <a:rPr lang="en-US" smtClean="0"/>
              <a:t>5</a:t>
            </a:fld>
            <a:endParaRPr lang="en-US"/>
          </a:p>
        </p:txBody>
      </p:sp>
    </p:spTree>
    <p:extLst>
      <p:ext uri="{BB962C8B-B14F-4D97-AF65-F5344CB8AC3E}">
        <p14:creationId xmlns:p14="http://schemas.microsoft.com/office/powerpoint/2010/main" val="1353249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44079-9474-22C8-86FC-B4B65FDF037D}"/>
              </a:ext>
            </a:extLst>
          </p:cNvPr>
          <p:cNvSpPr>
            <a:spLocks noGrp="1"/>
          </p:cNvSpPr>
          <p:nvPr>
            <p:ph type="title"/>
          </p:nvPr>
        </p:nvSpPr>
        <p:spPr/>
        <p:txBody>
          <a:bodyPr/>
          <a:lstStyle/>
          <a:p>
            <a:r>
              <a:rPr lang="en-US" dirty="0"/>
              <a:t>COBOL – Early Failure Story?</a:t>
            </a:r>
          </a:p>
        </p:txBody>
      </p:sp>
      <p:sp>
        <p:nvSpPr>
          <p:cNvPr id="3" name="Content Placeholder 2">
            <a:extLst>
              <a:ext uri="{FF2B5EF4-FFF2-40B4-BE49-F238E27FC236}">
                <a16:creationId xmlns:a16="http://schemas.microsoft.com/office/drawing/2014/main" id="{80789349-6B9D-48FA-C829-77E47660AC25}"/>
              </a:ext>
            </a:extLst>
          </p:cNvPr>
          <p:cNvSpPr>
            <a:spLocks noGrp="1"/>
          </p:cNvSpPr>
          <p:nvPr>
            <p:ph idx="1"/>
          </p:nvPr>
        </p:nvSpPr>
        <p:spPr>
          <a:xfrm>
            <a:off x="762000" y="1845734"/>
            <a:ext cx="4491109" cy="4355774"/>
          </a:xfrm>
        </p:spPr>
        <p:txBody>
          <a:bodyPr/>
          <a:lstStyle/>
          <a:p>
            <a:r>
              <a:rPr lang="en-US" dirty="0"/>
              <a:t>COBOL is one of the most-recognized “dead” PLs</a:t>
            </a:r>
          </a:p>
          <a:p>
            <a:r>
              <a:rPr lang="en-US" dirty="0"/>
              <a:t>Today, COBOL is typically regarded as difficult because it promoted unstructured </a:t>
            </a:r>
            <a:r>
              <a:rPr lang="en-US" dirty="0" err="1"/>
              <a:t>goto</a:t>
            </a:r>
            <a:r>
              <a:rPr lang="en-US" dirty="0"/>
              <a:t>-based code, esp. until its 1977 revision</a:t>
            </a:r>
          </a:p>
          <a:p>
            <a:r>
              <a:rPr lang="en-US" dirty="0"/>
              <a:t>But COBOL made an effort for natural language</a:t>
            </a:r>
            <a:br>
              <a:rPr lang="en-US" dirty="0"/>
            </a:br>
            <a:r>
              <a:rPr lang="en-US" dirty="0"/>
              <a:t>(&gt;= 500 keywords as result)</a:t>
            </a:r>
          </a:p>
        </p:txBody>
      </p:sp>
      <p:sp>
        <p:nvSpPr>
          <p:cNvPr id="5" name="TextBox 4">
            <a:extLst>
              <a:ext uri="{FF2B5EF4-FFF2-40B4-BE49-F238E27FC236}">
                <a16:creationId xmlns:a16="http://schemas.microsoft.com/office/drawing/2014/main" id="{1331BDC5-89BB-A11E-B6B2-6F22516ACF83}"/>
              </a:ext>
            </a:extLst>
          </p:cNvPr>
          <p:cNvSpPr txBox="1"/>
          <p:nvPr/>
        </p:nvSpPr>
        <p:spPr>
          <a:xfrm>
            <a:off x="1097280" y="6386731"/>
            <a:ext cx="7866185" cy="369332"/>
          </a:xfrm>
          <a:prstGeom prst="rect">
            <a:avLst/>
          </a:prstGeom>
          <a:noFill/>
        </p:spPr>
        <p:txBody>
          <a:bodyPr wrap="square">
            <a:spAutoFit/>
          </a:bodyPr>
          <a:lstStyle/>
          <a:p>
            <a:r>
              <a:rPr lang="en-US" dirty="0"/>
              <a:t>https://www.ibm.com/docs/en/zos/2.1.0?topic=routines-sample-cobol-program</a:t>
            </a:r>
          </a:p>
        </p:txBody>
      </p:sp>
      <p:sp>
        <p:nvSpPr>
          <p:cNvPr id="6" name="TextBox 5">
            <a:extLst>
              <a:ext uri="{FF2B5EF4-FFF2-40B4-BE49-F238E27FC236}">
                <a16:creationId xmlns:a16="http://schemas.microsoft.com/office/drawing/2014/main" id="{5963DC28-39F1-B7E7-865D-AAFA3EBB6DFB}"/>
              </a:ext>
            </a:extLst>
          </p:cNvPr>
          <p:cNvSpPr txBox="1"/>
          <p:nvPr/>
        </p:nvSpPr>
        <p:spPr>
          <a:xfrm>
            <a:off x="5253109" y="2047082"/>
            <a:ext cx="7197968" cy="4524315"/>
          </a:xfrm>
          <a:prstGeom prst="rect">
            <a:avLst/>
          </a:prstGeom>
          <a:noFill/>
        </p:spPr>
        <p:txBody>
          <a:bodyPr wrap="square" rtlCol="0">
            <a:spAutoFit/>
          </a:bodyPr>
          <a:lstStyle/>
          <a:p>
            <a:r>
              <a:rPr lang="en-US" dirty="0">
                <a:latin typeface="Consolas" panose="020B0609020204030204" pitchFamily="49" charset="0"/>
              </a:rPr>
              <a:t>Procedure Division.</a:t>
            </a:r>
          </a:p>
          <a:p>
            <a:r>
              <a:rPr lang="en-US" dirty="0">
                <a:latin typeface="Consolas" panose="020B0609020204030204" pitchFamily="49" charset="0"/>
              </a:rPr>
              <a:t>       000-Main-Logic.</a:t>
            </a:r>
          </a:p>
          <a:p>
            <a:r>
              <a:rPr lang="en-US" dirty="0">
                <a:latin typeface="Consolas" panose="020B0609020204030204" pitchFamily="49" charset="0"/>
              </a:rPr>
              <a:t>           Perform 100-Say-Hello.</a:t>
            </a:r>
          </a:p>
          <a:p>
            <a:r>
              <a:rPr lang="en-US" dirty="0">
                <a:latin typeface="Consolas" panose="020B0609020204030204" pitchFamily="49" charset="0"/>
              </a:rPr>
              <a:t>           Perform 200-Get-Date.</a:t>
            </a:r>
          </a:p>
          <a:p>
            <a:r>
              <a:rPr lang="en-US" dirty="0">
                <a:latin typeface="Consolas" panose="020B0609020204030204" pitchFamily="49" charset="0"/>
              </a:rPr>
              <a:t>           Perform 300-Say-Goodbye.</a:t>
            </a:r>
          </a:p>
          <a:p>
            <a:r>
              <a:rPr lang="en-US" dirty="0">
                <a:latin typeface="Consolas" panose="020B0609020204030204" pitchFamily="49" charset="0"/>
              </a:rPr>
              <a:t>           Stop Run.</a:t>
            </a:r>
          </a:p>
          <a:p>
            <a:r>
              <a:rPr lang="en-US" dirty="0">
                <a:latin typeface="Consolas" panose="020B0609020204030204" pitchFamily="49" charset="0"/>
              </a:rPr>
              <a:t>**</a:t>
            </a:r>
          </a:p>
          <a:p>
            <a:r>
              <a:rPr lang="en-US" dirty="0">
                <a:latin typeface="Consolas" panose="020B0609020204030204" pitchFamily="49" charset="0"/>
              </a:rPr>
              <a:t>** Setup initial values and say we are starting.</a:t>
            </a:r>
          </a:p>
          <a:p>
            <a:r>
              <a:rPr lang="en-US" dirty="0">
                <a:latin typeface="Consolas" panose="020B0609020204030204" pitchFamily="49" charset="0"/>
              </a:rPr>
              <a:t>**</a:t>
            </a:r>
          </a:p>
          <a:p>
            <a:r>
              <a:rPr lang="en-US" dirty="0">
                <a:latin typeface="Consolas" panose="020B0609020204030204" pitchFamily="49" charset="0"/>
              </a:rPr>
              <a:t>   Move 80 to </a:t>
            </a:r>
            <a:r>
              <a:rPr lang="en-US" dirty="0" err="1">
                <a:latin typeface="Consolas" panose="020B0609020204030204" pitchFamily="49" charset="0"/>
              </a:rPr>
              <a:t>Stringlen</a:t>
            </a:r>
            <a:r>
              <a:rPr lang="en-US" dirty="0">
                <a:latin typeface="Consolas" panose="020B0609020204030204" pitchFamily="49" charset="0"/>
              </a:rPr>
              <a:t>.</a:t>
            </a:r>
          </a:p>
          <a:p>
            <a:r>
              <a:rPr lang="en-US" dirty="0">
                <a:latin typeface="Consolas" panose="020B0609020204030204" pitchFamily="49" charset="0"/>
              </a:rPr>
              <a:t>   Move 02 to </a:t>
            </a:r>
            <a:r>
              <a:rPr lang="en-US" dirty="0" err="1">
                <a:latin typeface="Consolas" panose="020B0609020204030204" pitchFamily="49" charset="0"/>
              </a:rPr>
              <a:t>Dest</a:t>
            </a:r>
            <a:r>
              <a:rPr lang="en-US" dirty="0">
                <a:latin typeface="Consolas" panose="020B0609020204030204" pitchFamily="49" charset="0"/>
              </a:rPr>
              <a:t>-output.</a:t>
            </a:r>
          </a:p>
          <a:p>
            <a:r>
              <a:rPr lang="en-US" dirty="0">
                <a:latin typeface="Consolas" panose="020B0609020204030204" pitchFamily="49" charset="0"/>
              </a:rPr>
              <a:t>   Move Start-Msg to Str.</a:t>
            </a:r>
          </a:p>
          <a:p>
            <a:r>
              <a:rPr lang="en-US" dirty="0">
                <a:latin typeface="Consolas" panose="020B0609020204030204" pitchFamily="49" charset="0"/>
              </a:rPr>
              <a:t>   CALL "CEEMOUT" Using Msg </a:t>
            </a:r>
            <a:r>
              <a:rPr lang="en-US" dirty="0" err="1">
                <a:latin typeface="Consolas" panose="020B0609020204030204" pitchFamily="49" charset="0"/>
              </a:rPr>
              <a:t>Dest</a:t>
            </a:r>
            <a:r>
              <a:rPr lang="en-US" dirty="0">
                <a:latin typeface="Consolas" panose="020B0609020204030204" pitchFamily="49" charset="0"/>
              </a:rPr>
              <a:t>-output Feedback.</a:t>
            </a:r>
          </a:p>
          <a:p>
            <a:r>
              <a:rPr lang="en-US" dirty="0">
                <a:latin typeface="Consolas" panose="020B0609020204030204" pitchFamily="49" charset="0"/>
              </a:rPr>
              <a:t>   Move Spaces to Str.        </a:t>
            </a:r>
            <a:br>
              <a:rPr lang="en-US" dirty="0">
                <a:latin typeface="Consolas" panose="020B0609020204030204" pitchFamily="49" charset="0"/>
              </a:rPr>
            </a:br>
            <a:r>
              <a:rPr lang="en-US" dirty="0">
                <a:latin typeface="Consolas" panose="020B0609020204030204" pitchFamily="49" charset="0"/>
              </a:rPr>
              <a:t>   CALL "CEEMOUT" Using Msg </a:t>
            </a:r>
            <a:r>
              <a:rPr lang="en-US" dirty="0" err="1">
                <a:latin typeface="Consolas" panose="020B0609020204030204" pitchFamily="49" charset="0"/>
              </a:rPr>
              <a:t>Dest</a:t>
            </a:r>
            <a:r>
              <a:rPr lang="en-US" dirty="0">
                <a:latin typeface="Consolas" panose="020B0609020204030204" pitchFamily="49" charset="0"/>
              </a:rPr>
              <a:t>-output </a:t>
            </a:r>
            <a:r>
              <a:rPr lang="en-US" dirty="0" err="1">
                <a:latin typeface="Consolas" panose="020B0609020204030204" pitchFamily="49" charset="0"/>
              </a:rPr>
              <a:t>Feedback.Date</a:t>
            </a:r>
            <a:r>
              <a:rPr lang="en-US" dirty="0">
                <a:latin typeface="Consolas" panose="020B0609020204030204" pitchFamily="49" charset="0"/>
              </a:rPr>
              <a:t>.</a:t>
            </a:r>
          </a:p>
          <a:p>
            <a:endParaRPr lang="en-US" dirty="0">
              <a:latin typeface="Consolas" panose="020B0609020204030204" pitchFamily="49" charset="0"/>
            </a:endParaRPr>
          </a:p>
        </p:txBody>
      </p:sp>
      <p:sp>
        <p:nvSpPr>
          <p:cNvPr id="4" name="Slide Number Placeholder 3">
            <a:extLst>
              <a:ext uri="{FF2B5EF4-FFF2-40B4-BE49-F238E27FC236}">
                <a16:creationId xmlns:a16="http://schemas.microsoft.com/office/drawing/2014/main" id="{606B4336-FA6C-AFA3-C3BE-D47AE6954754}"/>
              </a:ext>
            </a:extLst>
          </p:cNvPr>
          <p:cNvSpPr>
            <a:spLocks noGrp="1"/>
          </p:cNvSpPr>
          <p:nvPr>
            <p:ph type="sldNum" sz="quarter" idx="12"/>
          </p:nvPr>
        </p:nvSpPr>
        <p:spPr/>
        <p:txBody>
          <a:bodyPr/>
          <a:lstStyle/>
          <a:p>
            <a:fld id="{9BF27F29-4B64-4A24-936A-FF41C34C242B}" type="slidenum">
              <a:rPr lang="en-US" smtClean="0"/>
              <a:t>6</a:t>
            </a:fld>
            <a:endParaRPr lang="en-US"/>
          </a:p>
        </p:txBody>
      </p:sp>
    </p:spTree>
    <p:extLst>
      <p:ext uri="{BB962C8B-B14F-4D97-AF65-F5344CB8AC3E}">
        <p14:creationId xmlns:p14="http://schemas.microsoft.com/office/powerpoint/2010/main" val="353628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3A02F-0D0F-F8C6-0144-253291D8103A}"/>
              </a:ext>
            </a:extLst>
          </p:cNvPr>
          <p:cNvSpPr>
            <a:spLocks noGrp="1"/>
          </p:cNvSpPr>
          <p:nvPr>
            <p:ph type="title"/>
          </p:nvPr>
        </p:nvSpPr>
        <p:spPr/>
        <p:txBody>
          <a:bodyPr/>
          <a:lstStyle/>
          <a:p>
            <a:r>
              <a:rPr lang="en-US" dirty="0"/>
              <a:t>FLOW-MATIC</a:t>
            </a:r>
          </a:p>
        </p:txBody>
      </p:sp>
      <p:sp>
        <p:nvSpPr>
          <p:cNvPr id="3" name="Content Placeholder 2">
            <a:extLst>
              <a:ext uri="{FF2B5EF4-FFF2-40B4-BE49-F238E27FC236}">
                <a16:creationId xmlns:a16="http://schemas.microsoft.com/office/drawing/2014/main" id="{0389718C-BAD5-9FA1-7356-435C73BF632E}"/>
              </a:ext>
            </a:extLst>
          </p:cNvPr>
          <p:cNvSpPr>
            <a:spLocks noGrp="1"/>
          </p:cNvSpPr>
          <p:nvPr>
            <p:ph idx="1"/>
          </p:nvPr>
        </p:nvSpPr>
        <p:spPr/>
        <p:txBody>
          <a:bodyPr/>
          <a:lstStyle/>
          <a:p>
            <a:r>
              <a:rPr lang="en-US" dirty="0"/>
              <a:t>FLOW-MATIC (1955) is the predecessor to COBOL (1959)</a:t>
            </a:r>
          </a:p>
          <a:p>
            <a:r>
              <a:rPr lang="en-US" dirty="0"/>
              <a:t>Its designer Grace Hopper chose a natural-language-inspired notation based on experience educating business and military staff</a:t>
            </a:r>
          </a:p>
          <a:p>
            <a:r>
              <a:rPr lang="en-US" dirty="0"/>
              <a:t>FLOW-MATIC is the first known PL to do so</a:t>
            </a:r>
          </a:p>
          <a:p>
            <a:endParaRPr lang="en-US" dirty="0"/>
          </a:p>
        </p:txBody>
      </p:sp>
      <p:sp>
        <p:nvSpPr>
          <p:cNvPr id="4" name="Slide Number Placeholder 3">
            <a:extLst>
              <a:ext uri="{FF2B5EF4-FFF2-40B4-BE49-F238E27FC236}">
                <a16:creationId xmlns:a16="http://schemas.microsoft.com/office/drawing/2014/main" id="{73A4A0BD-BC1F-452D-69A5-31ABF881CD4F}"/>
              </a:ext>
            </a:extLst>
          </p:cNvPr>
          <p:cNvSpPr>
            <a:spLocks noGrp="1"/>
          </p:cNvSpPr>
          <p:nvPr>
            <p:ph type="sldNum" sz="quarter" idx="12"/>
          </p:nvPr>
        </p:nvSpPr>
        <p:spPr/>
        <p:txBody>
          <a:bodyPr/>
          <a:lstStyle/>
          <a:p>
            <a:fld id="{9BF27F29-4B64-4A24-936A-FF41C34C242B}" type="slidenum">
              <a:rPr lang="en-US" smtClean="0"/>
              <a:t>7</a:t>
            </a:fld>
            <a:endParaRPr lang="en-US"/>
          </a:p>
        </p:txBody>
      </p:sp>
    </p:spTree>
    <p:extLst>
      <p:ext uri="{BB962C8B-B14F-4D97-AF65-F5344CB8AC3E}">
        <p14:creationId xmlns:p14="http://schemas.microsoft.com/office/powerpoint/2010/main" val="1172238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3A02F-0D0F-F8C6-0144-253291D8103A}"/>
              </a:ext>
            </a:extLst>
          </p:cNvPr>
          <p:cNvSpPr>
            <a:spLocks noGrp="1"/>
          </p:cNvSpPr>
          <p:nvPr>
            <p:ph type="title"/>
          </p:nvPr>
        </p:nvSpPr>
        <p:spPr/>
        <p:txBody>
          <a:bodyPr/>
          <a:lstStyle/>
          <a:p>
            <a:r>
              <a:rPr lang="en-US" dirty="0"/>
              <a:t>FLOW-MATIC</a:t>
            </a:r>
          </a:p>
        </p:txBody>
      </p:sp>
      <p:sp>
        <p:nvSpPr>
          <p:cNvPr id="3" name="Content Placeholder 2">
            <a:extLst>
              <a:ext uri="{FF2B5EF4-FFF2-40B4-BE49-F238E27FC236}">
                <a16:creationId xmlns:a16="http://schemas.microsoft.com/office/drawing/2014/main" id="{0389718C-BAD5-9FA1-7356-435C73BF632E}"/>
              </a:ext>
            </a:extLst>
          </p:cNvPr>
          <p:cNvSpPr>
            <a:spLocks noGrp="1"/>
          </p:cNvSpPr>
          <p:nvPr>
            <p:ph idx="1"/>
          </p:nvPr>
        </p:nvSpPr>
        <p:spPr/>
        <p:txBody>
          <a:bodyPr/>
          <a:lstStyle/>
          <a:p>
            <a:r>
              <a:rPr lang="en-US" dirty="0"/>
              <a:t>FLOW-MATIC (1955) is the predecessor to COBOL (1959)</a:t>
            </a:r>
          </a:p>
          <a:p>
            <a:r>
              <a:rPr lang="en-US" dirty="0"/>
              <a:t>Its designer Grace Hopper chose a natural-language-inspired notation based on experience educating business and military staff</a:t>
            </a:r>
          </a:p>
          <a:p>
            <a:r>
              <a:rPr lang="en-US" dirty="0"/>
              <a:t>FLOW-MATIC is the first known PL to do so</a:t>
            </a:r>
          </a:p>
          <a:p>
            <a:endParaRPr lang="en-US" dirty="0"/>
          </a:p>
        </p:txBody>
      </p:sp>
      <p:sp>
        <p:nvSpPr>
          <p:cNvPr id="5" name="TextBox 4">
            <a:extLst>
              <a:ext uri="{FF2B5EF4-FFF2-40B4-BE49-F238E27FC236}">
                <a16:creationId xmlns:a16="http://schemas.microsoft.com/office/drawing/2014/main" id="{52617307-E7C0-C23C-7B54-6993BCE6DBA0}"/>
              </a:ext>
            </a:extLst>
          </p:cNvPr>
          <p:cNvSpPr txBox="1"/>
          <p:nvPr/>
        </p:nvSpPr>
        <p:spPr>
          <a:xfrm>
            <a:off x="275492" y="3966479"/>
            <a:ext cx="11822724" cy="2308324"/>
          </a:xfrm>
          <a:prstGeom prst="rect">
            <a:avLst/>
          </a:prstGeom>
          <a:noFill/>
        </p:spPr>
        <p:txBody>
          <a:bodyPr wrap="square">
            <a:spAutoFit/>
          </a:bodyPr>
          <a:lstStyle/>
          <a:p>
            <a:r>
              <a:rPr lang="en-US" sz="2400" b="0" i="1" dirty="0">
                <a:solidFill>
                  <a:srgbClr val="000000"/>
                </a:solidFill>
                <a:effectLst/>
                <a:latin typeface="Noto Serif" panose="02020600060500020200" pitchFamily="18" charset="0"/>
              </a:rPr>
              <a:t>“I used to be a mathematics professor. At that time I found there were a certain number of students who could not learn mathematics. I then was charged with ¨the job of making it easy for businessmen to use our computers. I found it was not a question of whether they could learn mathematics or not, but whether they would. [...] They said, ‘Throw those symbols out; I do not know what they mean, I have not time to learn symbols’” – Grace Hopper</a:t>
            </a:r>
            <a:endParaRPr lang="en-US" sz="2400" dirty="0"/>
          </a:p>
        </p:txBody>
      </p:sp>
      <p:sp>
        <p:nvSpPr>
          <p:cNvPr id="4" name="Slide Number Placeholder 3">
            <a:extLst>
              <a:ext uri="{FF2B5EF4-FFF2-40B4-BE49-F238E27FC236}">
                <a16:creationId xmlns:a16="http://schemas.microsoft.com/office/drawing/2014/main" id="{92C7CFC4-2145-9A6B-66BF-EC82A32095FE}"/>
              </a:ext>
            </a:extLst>
          </p:cNvPr>
          <p:cNvSpPr>
            <a:spLocks noGrp="1"/>
          </p:cNvSpPr>
          <p:nvPr>
            <p:ph type="sldNum" sz="quarter" idx="12"/>
          </p:nvPr>
        </p:nvSpPr>
        <p:spPr/>
        <p:txBody>
          <a:bodyPr/>
          <a:lstStyle/>
          <a:p>
            <a:fld id="{9BF27F29-4B64-4A24-936A-FF41C34C242B}" type="slidenum">
              <a:rPr lang="en-US" smtClean="0"/>
              <a:t>8</a:t>
            </a:fld>
            <a:endParaRPr lang="en-US"/>
          </a:p>
        </p:txBody>
      </p:sp>
    </p:spTree>
    <p:extLst>
      <p:ext uri="{BB962C8B-B14F-4D97-AF65-F5344CB8AC3E}">
        <p14:creationId xmlns:p14="http://schemas.microsoft.com/office/powerpoint/2010/main" val="3971942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3A02F-0D0F-F8C6-0144-253291D8103A}"/>
              </a:ext>
            </a:extLst>
          </p:cNvPr>
          <p:cNvSpPr>
            <a:spLocks noGrp="1"/>
          </p:cNvSpPr>
          <p:nvPr>
            <p:ph type="title"/>
          </p:nvPr>
        </p:nvSpPr>
        <p:spPr/>
        <p:txBody>
          <a:bodyPr/>
          <a:lstStyle/>
          <a:p>
            <a:r>
              <a:rPr lang="en-US" dirty="0"/>
              <a:t>FLOW-MATIC</a:t>
            </a:r>
          </a:p>
        </p:txBody>
      </p:sp>
      <p:sp>
        <p:nvSpPr>
          <p:cNvPr id="3" name="Content Placeholder 2">
            <a:extLst>
              <a:ext uri="{FF2B5EF4-FFF2-40B4-BE49-F238E27FC236}">
                <a16:creationId xmlns:a16="http://schemas.microsoft.com/office/drawing/2014/main" id="{0389718C-BAD5-9FA1-7356-435C73BF632E}"/>
              </a:ext>
            </a:extLst>
          </p:cNvPr>
          <p:cNvSpPr>
            <a:spLocks noGrp="1"/>
          </p:cNvSpPr>
          <p:nvPr>
            <p:ph idx="1"/>
          </p:nvPr>
        </p:nvSpPr>
        <p:spPr/>
        <p:txBody>
          <a:bodyPr/>
          <a:lstStyle/>
          <a:p>
            <a:r>
              <a:rPr lang="en-US" dirty="0"/>
              <a:t>FLOW-MATIC (1955) is the predecessor to COBOL (1959)</a:t>
            </a:r>
          </a:p>
          <a:p>
            <a:r>
              <a:rPr lang="en-US" dirty="0"/>
              <a:t>Its designer Grace Hopper chose a natural-language-inspired notation based on experience educating business and military staff</a:t>
            </a:r>
          </a:p>
          <a:p>
            <a:r>
              <a:rPr lang="en-US" dirty="0"/>
              <a:t>FLOW-MATIC is the first known PL to do so</a:t>
            </a:r>
          </a:p>
          <a:p>
            <a:endParaRPr lang="en-US" dirty="0"/>
          </a:p>
        </p:txBody>
      </p:sp>
      <p:sp>
        <p:nvSpPr>
          <p:cNvPr id="5" name="TextBox 4">
            <a:extLst>
              <a:ext uri="{FF2B5EF4-FFF2-40B4-BE49-F238E27FC236}">
                <a16:creationId xmlns:a16="http://schemas.microsoft.com/office/drawing/2014/main" id="{52617307-E7C0-C23C-7B54-6993BCE6DBA0}"/>
              </a:ext>
            </a:extLst>
          </p:cNvPr>
          <p:cNvSpPr txBox="1"/>
          <p:nvPr/>
        </p:nvSpPr>
        <p:spPr>
          <a:xfrm>
            <a:off x="275492" y="3966479"/>
            <a:ext cx="11822724" cy="2308324"/>
          </a:xfrm>
          <a:prstGeom prst="rect">
            <a:avLst/>
          </a:prstGeom>
          <a:noFill/>
        </p:spPr>
        <p:txBody>
          <a:bodyPr wrap="square">
            <a:spAutoFit/>
          </a:bodyPr>
          <a:lstStyle/>
          <a:p>
            <a:r>
              <a:rPr lang="en-US" sz="2400" b="0" i="1" dirty="0">
                <a:solidFill>
                  <a:srgbClr val="000000"/>
                </a:solidFill>
                <a:effectLst/>
                <a:latin typeface="Noto Serif" panose="02020600060500020200" pitchFamily="18" charset="0"/>
              </a:rPr>
              <a:t>“I used to be a mathematics professor. At that time I found there were a certain number of students who could not learn mathematics. I then was charged with ¨the job of making it easy for businessmen to use our computers. I found it was not a question of whether they could learn mathematics or not, but whether they would. [...] They said, ‘Throw those symbols out; I do not know what they mean, I have not time to learn symbols’” – Grace Hopper</a:t>
            </a:r>
            <a:endParaRPr lang="en-US" sz="2400" dirty="0"/>
          </a:p>
        </p:txBody>
      </p:sp>
      <p:sp>
        <p:nvSpPr>
          <p:cNvPr id="4" name="Slide Number Placeholder 3">
            <a:extLst>
              <a:ext uri="{FF2B5EF4-FFF2-40B4-BE49-F238E27FC236}">
                <a16:creationId xmlns:a16="http://schemas.microsoft.com/office/drawing/2014/main" id="{92C7CFC4-2145-9A6B-66BF-EC82A32095FE}"/>
              </a:ext>
            </a:extLst>
          </p:cNvPr>
          <p:cNvSpPr>
            <a:spLocks noGrp="1"/>
          </p:cNvSpPr>
          <p:nvPr>
            <p:ph type="sldNum" sz="quarter" idx="12"/>
          </p:nvPr>
        </p:nvSpPr>
        <p:spPr/>
        <p:txBody>
          <a:bodyPr/>
          <a:lstStyle/>
          <a:p>
            <a:fld id="{9BF27F29-4B64-4A24-936A-FF41C34C242B}" type="slidenum">
              <a:rPr lang="en-US" smtClean="0"/>
              <a:t>9</a:t>
            </a:fld>
            <a:endParaRPr lang="en-US"/>
          </a:p>
        </p:txBody>
      </p:sp>
      <p:cxnSp>
        <p:nvCxnSpPr>
          <p:cNvPr id="7" name="Straight Connector 6">
            <a:extLst>
              <a:ext uri="{FF2B5EF4-FFF2-40B4-BE49-F238E27FC236}">
                <a16:creationId xmlns:a16="http://schemas.microsoft.com/office/drawing/2014/main" id="{BCD9914B-03A7-6D82-79A2-231770172B8C}"/>
              </a:ext>
            </a:extLst>
          </p:cNvPr>
          <p:cNvCxnSpPr/>
          <p:nvPr/>
        </p:nvCxnSpPr>
        <p:spPr>
          <a:xfrm>
            <a:off x="357523" y="5486399"/>
            <a:ext cx="1147695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8B880E5-9722-AA4B-6627-DB6A47558984}"/>
              </a:ext>
            </a:extLst>
          </p:cNvPr>
          <p:cNvCxnSpPr>
            <a:cxnSpLocks/>
          </p:cNvCxnSpPr>
          <p:nvPr/>
        </p:nvCxnSpPr>
        <p:spPr>
          <a:xfrm>
            <a:off x="357523" y="5869094"/>
            <a:ext cx="154827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6574C179-BC66-BCDC-FD83-E6EA8205FA4F}"/>
              </a:ext>
            </a:extLst>
          </p:cNvPr>
          <p:cNvCxnSpPr/>
          <p:nvPr/>
        </p:nvCxnSpPr>
        <p:spPr>
          <a:xfrm rot="16200000" flipH="1">
            <a:off x="6997566" y="5630777"/>
            <a:ext cx="673769" cy="385011"/>
          </a:xfrm>
          <a:prstGeom prst="bentConnector3">
            <a:avLst>
              <a:gd name="adj1" fmla="val 55714"/>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B9C92C8-52B0-B63E-F74B-F3F085D2E4AF}"/>
              </a:ext>
            </a:extLst>
          </p:cNvPr>
          <p:cNvSpPr txBox="1"/>
          <p:nvPr/>
        </p:nvSpPr>
        <p:spPr>
          <a:xfrm>
            <a:off x="7509555" y="5769538"/>
            <a:ext cx="4439036" cy="523220"/>
          </a:xfrm>
          <a:prstGeom prst="rect">
            <a:avLst/>
          </a:prstGeom>
          <a:noFill/>
        </p:spPr>
        <p:txBody>
          <a:bodyPr wrap="none" rtlCol="0">
            <a:spAutoFit/>
          </a:bodyPr>
          <a:lstStyle/>
          <a:p>
            <a:r>
              <a:rPr lang="en-US" sz="2800" dirty="0">
                <a:solidFill>
                  <a:srgbClr val="FF0000"/>
                </a:solidFill>
              </a:rPr>
              <a:t>Design Principle: Self-efficacy</a:t>
            </a:r>
          </a:p>
        </p:txBody>
      </p:sp>
    </p:spTree>
    <p:extLst>
      <p:ext uri="{BB962C8B-B14F-4D97-AF65-F5344CB8AC3E}">
        <p14:creationId xmlns:p14="http://schemas.microsoft.com/office/powerpoint/2010/main" val="219069537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1146</TotalTime>
  <Words>2646</Words>
  <Application>Microsoft Office PowerPoint</Application>
  <PresentationFormat>Widescreen</PresentationFormat>
  <Paragraphs>287</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Calibri</vt:lpstr>
      <vt:lpstr>Calibri Light</vt:lpstr>
      <vt:lpstr>Consolas</vt:lpstr>
      <vt:lpstr>Noto Serif</vt:lpstr>
      <vt:lpstr>Retrospect</vt:lpstr>
      <vt:lpstr>11 – Natural Language</vt:lpstr>
      <vt:lpstr>Outline</vt:lpstr>
      <vt:lpstr>Motivation</vt:lpstr>
      <vt:lpstr>Motivation</vt:lpstr>
      <vt:lpstr>Motivation: Culture and History</vt:lpstr>
      <vt:lpstr>COBOL – Early Failure Story?</vt:lpstr>
      <vt:lpstr>FLOW-MATIC</vt:lpstr>
      <vt:lpstr>FLOW-MATIC</vt:lpstr>
      <vt:lpstr>FLOW-MATIC</vt:lpstr>
      <vt:lpstr>FLOW-MATIC</vt:lpstr>
      <vt:lpstr>FLOW-MATIC &lt;-&gt; C Comparison</vt:lpstr>
      <vt:lpstr>Principle: Verbose vs. Complex</vt:lpstr>
      <vt:lpstr>How Bad is Verbosity?</vt:lpstr>
      <vt:lpstr>How Bad is Complexity?</vt:lpstr>
      <vt:lpstr>How Bad is Complexity?</vt:lpstr>
      <vt:lpstr>NL-Programming vs. NL-Processing</vt:lpstr>
      <vt:lpstr>Large Language Models</vt:lpstr>
      <vt:lpstr>How Well Can LLMs Program?</vt:lpstr>
      <vt:lpstr>How Happy is the Coder? SPACE Model</vt:lpstr>
      <vt:lpstr>The SPACE Lens on Copilot</vt:lpstr>
      <vt:lpstr>How Do PL Researchers Use LLMs?</vt:lpstr>
      <vt:lpstr>Ethical Considerations for LLMs</vt:lpstr>
      <vt:lpstr>Other Approaches in NL-Processing</vt:lpstr>
      <vt:lpstr>Discussion</vt:lpstr>
      <vt:lpstr>Reflections</vt:lpstr>
      <vt:lpstr>Section: User Studies (Instructions)</vt:lpstr>
      <vt:lpstr>User Study Setup</vt:lpstr>
      <vt:lpstr>Animation: 1st Study</vt:lpstr>
      <vt:lpstr>Animation: 2nd Study</vt:lpstr>
      <vt:lpstr>Animation: 3rd Study</vt:lpstr>
      <vt:lpstr>Animation: 4th  Study</vt:lpstr>
      <vt:lpstr>Animation: 5th  Study</vt:lpstr>
      <vt:lpstr>Animation: 6th Study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Bohrer, Rose</cp:lastModifiedBy>
  <cp:revision>78</cp:revision>
  <dcterms:created xsi:type="dcterms:W3CDTF">2023-08-13T16:19:48Z</dcterms:created>
  <dcterms:modified xsi:type="dcterms:W3CDTF">2024-10-14T15:14:21Z</dcterms:modified>
</cp:coreProperties>
</file>