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7" r:id="rId3"/>
    <p:sldId id="260" r:id="rId4"/>
    <p:sldId id="312" r:id="rId5"/>
    <p:sldId id="274" r:id="rId6"/>
    <p:sldId id="308" r:id="rId7"/>
    <p:sldId id="309" r:id="rId8"/>
    <p:sldId id="258" r:id="rId9"/>
    <p:sldId id="264" r:id="rId10"/>
    <p:sldId id="265" r:id="rId11"/>
    <p:sldId id="266" r:id="rId12"/>
    <p:sldId id="269" r:id="rId13"/>
    <p:sldId id="270" r:id="rId14"/>
    <p:sldId id="267" r:id="rId15"/>
    <p:sldId id="272" r:id="rId16"/>
    <p:sldId id="263" r:id="rId17"/>
    <p:sldId id="277" r:id="rId18"/>
    <p:sldId id="275" r:id="rId19"/>
    <p:sldId id="276" r:id="rId20"/>
    <p:sldId id="278" r:id="rId21"/>
    <p:sldId id="273" r:id="rId22"/>
    <p:sldId id="279" r:id="rId23"/>
    <p:sldId id="280" r:id="rId24"/>
    <p:sldId id="281" r:id="rId25"/>
    <p:sldId id="283" r:id="rId26"/>
    <p:sldId id="284" r:id="rId27"/>
    <p:sldId id="285" r:id="rId28"/>
    <p:sldId id="286" r:id="rId29"/>
    <p:sldId id="287" r:id="rId30"/>
    <p:sldId id="282" r:id="rId31"/>
    <p:sldId id="289" r:id="rId32"/>
    <p:sldId id="259" r:id="rId33"/>
    <p:sldId id="314" r:id="rId34"/>
    <p:sldId id="290" r:id="rId35"/>
    <p:sldId id="296" r:id="rId36"/>
    <p:sldId id="291" r:id="rId37"/>
    <p:sldId id="292" r:id="rId38"/>
    <p:sldId id="293" r:id="rId39"/>
    <p:sldId id="313" r:id="rId40"/>
    <p:sldId id="294" r:id="rId41"/>
    <p:sldId id="297" r:id="rId42"/>
    <p:sldId id="298" r:id="rId43"/>
    <p:sldId id="299" r:id="rId44"/>
    <p:sldId id="295"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9714" autoAdjust="0"/>
  </p:normalViewPr>
  <p:slideViewPr>
    <p:cSldViewPr snapToGrid="0">
      <p:cViewPr varScale="1">
        <p:scale>
          <a:sx n="78" d="100"/>
          <a:sy n="78" d="100"/>
        </p:scale>
        <p:origin x="10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0BFB6-875F-456C-A6EC-ADA6444E0B18}"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3A7E1-E42B-4E76-9FDF-B61F2049C9DF}" type="slidenum">
              <a:rPr lang="en-US" smtClean="0"/>
              <a:t>‹#›</a:t>
            </a:fld>
            <a:endParaRPr lang="en-US"/>
          </a:p>
        </p:txBody>
      </p:sp>
    </p:spTree>
    <p:extLst>
      <p:ext uri="{BB962C8B-B14F-4D97-AF65-F5344CB8AC3E}">
        <p14:creationId xmlns:p14="http://schemas.microsoft.com/office/powerpoint/2010/main" val="34300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Programmer Dvorak as an example why this matters for PL specifically</a:t>
            </a:r>
          </a:p>
        </p:txBody>
      </p:sp>
      <p:sp>
        <p:nvSpPr>
          <p:cNvPr id="4" name="Slide Number Placeholder 3"/>
          <p:cNvSpPr>
            <a:spLocks noGrp="1"/>
          </p:cNvSpPr>
          <p:nvPr>
            <p:ph type="sldNum" sz="quarter" idx="5"/>
          </p:nvPr>
        </p:nvSpPr>
        <p:spPr/>
        <p:txBody>
          <a:bodyPr/>
          <a:lstStyle/>
          <a:p>
            <a:fld id="{C5D3A7E1-E42B-4E76-9FDF-B61F2049C9DF}" type="slidenum">
              <a:rPr lang="en-US" smtClean="0"/>
              <a:t>43</a:t>
            </a:fld>
            <a:endParaRPr lang="en-US"/>
          </a:p>
        </p:txBody>
      </p:sp>
    </p:spTree>
    <p:extLst>
      <p:ext uri="{BB962C8B-B14F-4D97-AF65-F5344CB8AC3E}">
        <p14:creationId xmlns:p14="http://schemas.microsoft.com/office/powerpoint/2010/main" val="41885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F9B75CE-72AB-46DC-9B0E-DD97ED8E8C59}"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F40F-4EA5-4C40-AFC2-BF053C133E0E}"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484AF-8FDF-4B0E-9B02-D79053FCFD89}"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AFAB0B-FA82-442B-B56E-728640028D77}"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90C36-1C92-47F3-BD6C-87C1861AF396}"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81C2AF-AB90-4194-91C1-DB2442FF4B10}"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3E5D4E-2282-4033-9F79-80EEAEB613EB}" type="datetime1">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1C690-49CF-4D58-A23F-A92830956849}"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4C0896-2FCB-4584-9004-4ECCB77C3DE2}" type="datetime1">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17866-639D-46D1-832A-FEB82C2A0367}" type="datetime1">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E41D-0353-4F8D-96CB-DCD8B8FFECCF}"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76DB62-9C58-4090-B23C-408806B2984C}" type="datetime1">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2201.1064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98950A16-22E4-816F-93C7-9EBDE525519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492350-DFC0-3C83-09FF-53AC77CD6D96}"/>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408723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and PL both have surprisingly deep roots in philosophy – an open-ended exploration of these roots can enrich our knowledge of both</a:t>
            </a:r>
          </a:p>
        </p:txBody>
      </p:sp>
      <p:sp>
        <p:nvSpPr>
          <p:cNvPr id="4" name="Slide Number Placeholder 3">
            <a:extLst>
              <a:ext uri="{FF2B5EF4-FFF2-40B4-BE49-F238E27FC236}">
                <a16:creationId xmlns:a16="http://schemas.microsoft.com/office/drawing/2014/main" id="{DC343069-3D87-03B8-81F1-7720340CA8D8}"/>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2749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
        <p:nvSpPr>
          <p:cNvPr id="4" name="Slide Number Placeholder 3">
            <a:extLst>
              <a:ext uri="{FF2B5EF4-FFF2-40B4-BE49-F238E27FC236}">
                <a16:creationId xmlns:a16="http://schemas.microsoft.com/office/drawing/2014/main" id="{0B45BD63-76E1-15F5-0496-4BA9AF649DF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10765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
        <p:nvSpPr>
          <p:cNvPr id="4" name="Slide Number Placeholder 3">
            <a:extLst>
              <a:ext uri="{FF2B5EF4-FFF2-40B4-BE49-F238E27FC236}">
                <a16:creationId xmlns:a16="http://schemas.microsoft.com/office/drawing/2014/main" id="{9BC4A828-EF7E-D27A-E987-35A733D144EC}"/>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22171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a:t>
            </a:r>
            <a:endParaRPr lang="en-US" b="1" dirty="0"/>
          </a:p>
        </p:txBody>
      </p:sp>
      <p:sp>
        <p:nvSpPr>
          <p:cNvPr id="4" name="Slide Number Placeholder 3">
            <a:extLst>
              <a:ext uri="{FF2B5EF4-FFF2-40B4-BE49-F238E27FC236}">
                <a16:creationId xmlns:a16="http://schemas.microsoft.com/office/drawing/2014/main" id="{85226077-B747-6641-A021-319FDA0487DF}"/>
              </a:ext>
            </a:extLst>
          </p:cNvPr>
          <p:cNvSpPr>
            <a:spLocks noGrp="1"/>
          </p:cNvSpPr>
          <p:nvPr>
            <p:ph type="sldNum" sz="quarter" idx="12"/>
          </p:nvPr>
        </p:nvSpPr>
        <p:spPr/>
        <p:txBody>
          <a:bodyPr/>
          <a:lstStyle/>
          <a:p>
            <a:fld id="{9BF27F29-4B64-4A24-936A-FF41C34C242B}" type="slidenum">
              <a:rPr lang="en-US" smtClean="0"/>
              <a:t>14</a:t>
            </a:fld>
            <a:endParaRPr lang="en-US"/>
          </a:p>
        </p:txBody>
      </p:sp>
      <p:cxnSp>
        <p:nvCxnSpPr>
          <p:cNvPr id="6" name="Straight Connector 5">
            <a:extLst>
              <a:ext uri="{FF2B5EF4-FFF2-40B4-BE49-F238E27FC236}">
                <a16:creationId xmlns:a16="http://schemas.microsoft.com/office/drawing/2014/main" id="{0C3FE13C-AC53-98CB-5423-2049D3F98FCE}"/>
              </a:ext>
            </a:extLst>
          </p:cNvPr>
          <p:cNvCxnSpPr/>
          <p:nvPr/>
        </p:nvCxnSpPr>
        <p:spPr>
          <a:xfrm>
            <a:off x="1212783" y="5669280"/>
            <a:ext cx="18384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27324E4-4C4C-F1B3-EB53-A8FAA3124B87}"/>
              </a:ext>
            </a:extLst>
          </p:cNvPr>
          <p:cNvCxnSpPr/>
          <p:nvPr/>
        </p:nvCxnSpPr>
        <p:spPr>
          <a:xfrm>
            <a:off x="2059806" y="5659655"/>
            <a:ext cx="1097280" cy="298383"/>
          </a:xfrm>
          <a:prstGeom prst="bentConnector3">
            <a:avLst>
              <a:gd name="adj1" fmla="val -4386"/>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D2B04C-B4EA-34EC-8B46-5DF7A355ADE9}"/>
              </a:ext>
            </a:extLst>
          </p:cNvPr>
          <p:cNvSpPr txBox="1"/>
          <p:nvPr/>
        </p:nvSpPr>
        <p:spPr>
          <a:xfrm>
            <a:off x="3148169" y="5773372"/>
            <a:ext cx="6571094" cy="461665"/>
          </a:xfrm>
          <a:prstGeom prst="rect">
            <a:avLst/>
          </a:prstGeom>
          <a:noFill/>
        </p:spPr>
        <p:txBody>
          <a:bodyPr wrap="none" rtlCol="0">
            <a:spAutoFit/>
          </a:bodyPr>
          <a:lstStyle/>
          <a:p>
            <a:r>
              <a:rPr lang="en-US" sz="2400" b="1" dirty="0"/>
              <a:t>Technical sense:</a:t>
            </a:r>
            <a:r>
              <a:rPr lang="en-US" sz="2400" dirty="0"/>
              <a:t> “The act of saying X makes X true”</a:t>
            </a:r>
            <a:endParaRPr lang="en-US" sz="2400" b="1" dirty="0"/>
          </a:p>
        </p:txBody>
      </p:sp>
    </p:spTree>
    <p:extLst>
      <p:ext uri="{BB962C8B-B14F-4D97-AF65-F5344CB8AC3E}">
        <p14:creationId xmlns:p14="http://schemas.microsoft.com/office/powerpoint/2010/main" val="228770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
        <p:nvSpPr>
          <p:cNvPr id="4" name="Slide Number Placeholder 3">
            <a:extLst>
              <a:ext uri="{FF2B5EF4-FFF2-40B4-BE49-F238E27FC236}">
                <a16:creationId xmlns:a16="http://schemas.microsoft.com/office/drawing/2014/main" id="{9D17AFFD-ACE8-5808-2C92-133A0D9521D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3327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
        <p:nvSpPr>
          <p:cNvPr id="4" name="Slide Number Placeholder 3">
            <a:extLst>
              <a:ext uri="{FF2B5EF4-FFF2-40B4-BE49-F238E27FC236}">
                <a16:creationId xmlns:a16="http://schemas.microsoft.com/office/drawing/2014/main" id="{FD4FB8CB-8C87-D538-28C3-EE5DC3491127}"/>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61074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CAFE07F-E189-6925-9B5A-6A5D5CB616EF}"/>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2727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
        <p:nvSpPr>
          <p:cNvPr id="4" name="Slide Number Placeholder 3">
            <a:extLst>
              <a:ext uri="{FF2B5EF4-FFF2-40B4-BE49-F238E27FC236}">
                <a16:creationId xmlns:a16="http://schemas.microsoft.com/office/drawing/2014/main" id="{D1A70985-3078-E78B-A82E-F305041B6E01}"/>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6" name="TextBox 5">
            <a:extLst>
              <a:ext uri="{FF2B5EF4-FFF2-40B4-BE49-F238E27FC236}">
                <a16:creationId xmlns:a16="http://schemas.microsoft.com/office/drawing/2014/main" id="{D50BC7D6-D615-518E-4810-EA3B093E05D7}"/>
              </a:ext>
            </a:extLst>
          </p:cNvPr>
          <p:cNvSpPr txBox="1"/>
          <p:nvPr/>
        </p:nvSpPr>
        <p:spPr>
          <a:xfrm>
            <a:off x="3077678" y="5977468"/>
            <a:ext cx="6097604" cy="369332"/>
          </a:xfrm>
          <a:prstGeom prst="rect">
            <a:avLst/>
          </a:prstGeom>
          <a:noFill/>
        </p:spPr>
        <p:txBody>
          <a:bodyPr wrap="square">
            <a:spAutoFit/>
          </a:bodyPr>
          <a:lstStyle/>
          <a:p>
            <a:r>
              <a:rPr lang="en-US" dirty="0"/>
              <a:t>(Yes</a:t>
            </a:r>
            <a:r>
              <a:rPr lang="en-US" dirty="0">
                <a:sym typeface="Wingdings" panose="05000000000000000000" pitchFamily="2" charset="2"/>
              </a:rPr>
              <a:t>:) </a:t>
            </a:r>
            <a:r>
              <a:rPr lang="en-US" dirty="0">
                <a:hlinkClick r:id="rId2"/>
              </a:rPr>
              <a:t>https://arxiv.org/pdf/2201.10643</a:t>
            </a:r>
            <a:endParaRPr lang="en-US" dirty="0"/>
          </a:p>
        </p:txBody>
      </p:sp>
      <p:cxnSp>
        <p:nvCxnSpPr>
          <p:cNvPr id="8" name="Straight Connector 7">
            <a:extLst>
              <a:ext uri="{FF2B5EF4-FFF2-40B4-BE49-F238E27FC236}">
                <a16:creationId xmlns:a16="http://schemas.microsoft.com/office/drawing/2014/main" id="{73995FDE-A1B8-B8C3-CF83-0F04772B93C9}"/>
              </a:ext>
            </a:extLst>
          </p:cNvPr>
          <p:cNvCxnSpPr/>
          <p:nvPr/>
        </p:nvCxnSpPr>
        <p:spPr>
          <a:xfrm>
            <a:off x="1674796" y="5765533"/>
            <a:ext cx="731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04BA1A0-2459-319C-6370-FBA28940D894}"/>
              </a:ext>
            </a:extLst>
          </p:cNvPr>
          <p:cNvCxnSpPr>
            <a:endCxn id="6" idx="1"/>
          </p:cNvCxnSpPr>
          <p:nvPr/>
        </p:nvCxnSpPr>
        <p:spPr>
          <a:xfrm>
            <a:off x="2358189" y="5775158"/>
            <a:ext cx="719489" cy="386976"/>
          </a:xfrm>
          <a:prstGeom prst="bentConnector3">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163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F3DFDD3-26CE-52A7-A34D-57E35E67A266}"/>
              </a:ext>
            </a:extLst>
          </p:cNvPr>
          <p:cNvSpPr>
            <a:spLocks noGrp="1"/>
          </p:cNvSpPr>
          <p:nvPr>
            <p:ph type="sldNum" sz="quarter" idx="12"/>
          </p:nvPr>
        </p:nvSpPr>
        <p:spPr/>
        <p:txBody>
          <a:bodyPr/>
          <a:lstStyle/>
          <a:p>
            <a:fld id="{9BF27F29-4B64-4A24-936A-FF41C34C242B}" type="slidenum">
              <a:rPr lang="en-US" smtClean="0"/>
              <a:t>19</a:t>
            </a:fld>
            <a:endParaRPr lang="en-US"/>
          </a:p>
        </p:txBody>
      </p:sp>
      <p:cxnSp>
        <p:nvCxnSpPr>
          <p:cNvPr id="6" name="Straight Connector 5">
            <a:extLst>
              <a:ext uri="{FF2B5EF4-FFF2-40B4-BE49-F238E27FC236}">
                <a16:creationId xmlns:a16="http://schemas.microsoft.com/office/drawing/2014/main" id="{D5D7B360-F9C0-0B64-2430-7329BF1E3561}"/>
              </a:ext>
            </a:extLst>
          </p:cNvPr>
          <p:cNvCxnSpPr>
            <a:cxnSpLocks/>
          </p:cNvCxnSpPr>
          <p:nvPr/>
        </p:nvCxnSpPr>
        <p:spPr>
          <a:xfrm>
            <a:off x="1097280" y="2983832"/>
            <a:ext cx="56885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12C87486-2AA3-8346-7FC2-4C035554B8C1}"/>
              </a:ext>
            </a:extLst>
          </p:cNvPr>
          <p:cNvCxnSpPr/>
          <p:nvPr/>
        </p:nvCxnSpPr>
        <p:spPr>
          <a:xfrm>
            <a:off x="1357162" y="2983832"/>
            <a:ext cx="1309036" cy="635267"/>
          </a:xfrm>
          <a:prstGeom prst="bentConnector3">
            <a:avLst>
              <a:gd name="adj1" fmla="val 735"/>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8671CC8-16A9-2729-2082-D8F536EA927D}"/>
              </a:ext>
            </a:extLst>
          </p:cNvPr>
          <p:cNvSpPr txBox="1"/>
          <p:nvPr/>
        </p:nvSpPr>
        <p:spPr>
          <a:xfrm>
            <a:off x="2666198" y="3391224"/>
            <a:ext cx="5691238" cy="523220"/>
          </a:xfrm>
          <a:prstGeom prst="rect">
            <a:avLst/>
          </a:prstGeom>
          <a:noFill/>
        </p:spPr>
        <p:txBody>
          <a:bodyPr wrap="none" rtlCol="0">
            <a:spAutoFit/>
          </a:bodyPr>
          <a:lstStyle/>
          <a:p>
            <a:r>
              <a:rPr lang="en-US" sz="2800" dirty="0"/>
              <a:t>For example, type </a:t>
            </a:r>
            <a:r>
              <a:rPr lang="en-US" sz="2800" b="1" dirty="0" err="1"/>
              <a:t>exn</a:t>
            </a:r>
            <a:r>
              <a:rPr lang="en-US" sz="2800" b="1" dirty="0"/>
              <a:t> </a:t>
            </a:r>
            <a:r>
              <a:rPr lang="en-US" sz="2800" dirty="0"/>
              <a:t>in Standard ML</a:t>
            </a:r>
          </a:p>
        </p:txBody>
      </p:sp>
    </p:spTree>
    <p:extLst>
      <p:ext uri="{BB962C8B-B14F-4D97-AF65-F5344CB8AC3E}">
        <p14:creationId xmlns:p14="http://schemas.microsoft.com/office/powerpoint/2010/main" val="23650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Core concepts</a:t>
            </a:r>
          </a:p>
          <a:p>
            <a:pPr lvl="1"/>
            <a:r>
              <a:rPr lang="en-US" dirty="0"/>
              <a:t>Survey of design issues</a:t>
            </a:r>
          </a:p>
        </p:txBody>
      </p:sp>
      <p:sp>
        <p:nvSpPr>
          <p:cNvPr id="4" name="Slide Number Placeholder 3">
            <a:extLst>
              <a:ext uri="{FF2B5EF4-FFF2-40B4-BE49-F238E27FC236}">
                <a16:creationId xmlns:a16="http://schemas.microsoft.com/office/drawing/2014/main" id="{311AA015-DF60-8A61-E233-787561685519}"/>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
        <p:nvSpPr>
          <p:cNvPr id="4" name="Slide Number Placeholder 3">
            <a:extLst>
              <a:ext uri="{FF2B5EF4-FFF2-40B4-BE49-F238E27FC236}">
                <a16:creationId xmlns:a16="http://schemas.microsoft.com/office/drawing/2014/main" id="{BDD330BA-293B-0855-1185-AB3EC1A7EB32}"/>
              </a:ext>
            </a:extLst>
          </p:cNvPr>
          <p:cNvSpPr>
            <a:spLocks noGrp="1"/>
          </p:cNvSpPr>
          <p:nvPr>
            <p:ph type="sldNum" sz="quarter" idx="12"/>
          </p:nvPr>
        </p:nvSpPr>
        <p:spPr/>
        <p:txBody>
          <a:bodyPr/>
          <a:lstStyle/>
          <a:p>
            <a:fld id="{9BF27F29-4B64-4A24-936A-FF41C34C242B}" type="slidenum">
              <a:rPr lang="en-US" smtClean="0"/>
              <a:t>20</a:t>
            </a:fld>
            <a:endParaRPr lang="en-US"/>
          </a:p>
        </p:txBody>
      </p:sp>
      <p:cxnSp>
        <p:nvCxnSpPr>
          <p:cNvPr id="6" name="Straight Connector 5">
            <a:extLst>
              <a:ext uri="{FF2B5EF4-FFF2-40B4-BE49-F238E27FC236}">
                <a16:creationId xmlns:a16="http://schemas.microsoft.com/office/drawing/2014/main" id="{84A57381-461E-F2D2-2648-FE47CF1BACFB}"/>
              </a:ext>
            </a:extLst>
          </p:cNvPr>
          <p:cNvCxnSpPr>
            <a:cxnSpLocks/>
          </p:cNvCxnSpPr>
          <p:nvPr/>
        </p:nvCxnSpPr>
        <p:spPr>
          <a:xfrm>
            <a:off x="1607419" y="3465095"/>
            <a:ext cx="82160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5C69D90E-19E5-6CAC-94BC-7807BAC8BD5F}"/>
              </a:ext>
            </a:extLst>
          </p:cNvPr>
          <p:cNvCxnSpPr>
            <a:cxnSpLocks/>
          </p:cNvCxnSpPr>
          <p:nvPr/>
        </p:nvCxnSpPr>
        <p:spPr>
          <a:xfrm rot="10800000" flipV="1">
            <a:off x="1395666" y="3465095"/>
            <a:ext cx="2136807" cy="336882"/>
          </a:xfrm>
          <a:prstGeom prst="bentConnector3">
            <a:avLst>
              <a:gd name="adj1" fmla="val 15766"/>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C89D2-EC74-00FE-5977-2932DA4AD1CC}"/>
              </a:ext>
            </a:extLst>
          </p:cNvPr>
          <p:cNvSpPr txBox="1"/>
          <p:nvPr/>
        </p:nvSpPr>
        <p:spPr>
          <a:xfrm>
            <a:off x="92068" y="3392905"/>
            <a:ext cx="1515351" cy="646331"/>
          </a:xfrm>
          <a:prstGeom prst="rect">
            <a:avLst/>
          </a:prstGeom>
          <a:noFill/>
        </p:spPr>
        <p:txBody>
          <a:bodyPr wrap="none" rtlCol="0">
            <a:spAutoFit/>
          </a:bodyPr>
          <a:lstStyle/>
          <a:p>
            <a:r>
              <a:rPr lang="en-US" dirty="0"/>
              <a:t>e.g.: </a:t>
            </a:r>
            <a:r>
              <a:rPr lang="en-US" dirty="0" err="1"/>
              <a:t>newtype</a:t>
            </a:r>
            <a:r>
              <a:rPr lang="en-US" dirty="0"/>
              <a:t> </a:t>
            </a:r>
            <a:br>
              <a:rPr lang="en-US" dirty="0"/>
            </a:br>
            <a:r>
              <a:rPr lang="en-US" dirty="0"/>
              <a:t>in Haskell</a:t>
            </a:r>
          </a:p>
        </p:txBody>
      </p:sp>
    </p:spTree>
    <p:extLst>
      <p:ext uri="{BB962C8B-B14F-4D97-AF65-F5344CB8AC3E}">
        <p14:creationId xmlns:p14="http://schemas.microsoft.com/office/powerpoint/2010/main" val="254753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CE4AD2-D392-310B-3A75-EE2C5A7DA5C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0388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 (</a:t>
            </a:r>
            <a:r>
              <a:rPr lang="en-US" b="1" dirty="0"/>
              <a:t>type system!!)</a:t>
            </a:r>
            <a:endParaRPr lang="en-US" dirty="0"/>
          </a:p>
          <a:p>
            <a:pPr lvl="1"/>
            <a:r>
              <a:rPr lang="en-US" dirty="0"/>
              <a:t>Develop a set of user personas that reflect different values of those facets</a:t>
            </a:r>
            <a:br>
              <a:rPr lang="en-US" dirty="0"/>
            </a:br>
            <a:r>
              <a:rPr lang="en-US" b="1" dirty="0"/>
              <a:t>(type-driven test suite!!)</a:t>
            </a:r>
          </a:p>
          <a:p>
            <a:pPr lvl="1"/>
            <a:r>
              <a:rPr lang="en-US" dirty="0"/>
              <a:t>Employ those user personas in the remaining stages of your design process</a:t>
            </a:r>
          </a:p>
        </p:txBody>
      </p:sp>
      <p:sp>
        <p:nvSpPr>
          <p:cNvPr id="4" name="Slide Number Placeholder 3">
            <a:extLst>
              <a:ext uri="{FF2B5EF4-FFF2-40B4-BE49-F238E27FC236}">
                <a16:creationId xmlns:a16="http://schemas.microsoft.com/office/drawing/2014/main" id="{64793E2D-A3D7-88F9-7382-4BAC6239FB9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3393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CB9E092D-959D-16B8-D019-FD344AAF3683}"/>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67313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a:xfrm>
            <a:off x="1097279" y="1845734"/>
            <a:ext cx="10327907" cy="4023360"/>
          </a:xfrm>
        </p:spPr>
        <p:txBody>
          <a:bodyPr>
            <a:normAutofit lnSpcReduction="10000"/>
          </a:bodyPr>
          <a:lstStyle/>
          <a:p>
            <a:r>
              <a:rPr lang="en-US" dirty="0"/>
              <a:t>In </a:t>
            </a:r>
            <a:r>
              <a:rPr lang="en-US" dirty="0" err="1"/>
              <a:t>GenderMag</a:t>
            </a:r>
            <a:r>
              <a:rPr lang="en-US" dirty="0"/>
              <a:t>, facets are </a:t>
            </a:r>
            <a:r>
              <a:rPr lang="en-US" b="1" u="sng" dirty="0"/>
              <a:t>type</a:t>
            </a:r>
            <a:r>
              <a:rPr lang="en-US" dirty="0"/>
              <a:t> abstractions over dimensions</a:t>
            </a:r>
            <a:br>
              <a:rPr lang="en-US" dirty="0"/>
            </a:br>
            <a:br>
              <a:rPr lang="en-US" dirty="0"/>
            </a:br>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  </a:t>
            </a:r>
            <a:r>
              <a:rPr lang="en-US" b="1" u="sng" dirty="0"/>
              <a:t>O(2^n)?</a:t>
            </a:r>
            <a:endParaRPr lang="en-US" dirty="0"/>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 </a:t>
            </a:r>
            <a:r>
              <a:rPr lang="en-US" b="1" u="sng" dirty="0"/>
              <a:t>O(2^5)</a:t>
            </a:r>
          </a:p>
          <a:p>
            <a:r>
              <a:rPr lang="en-US" dirty="0"/>
              <a:t>Bridge between narrow and broad styles of persona</a:t>
            </a:r>
          </a:p>
        </p:txBody>
      </p:sp>
      <p:sp>
        <p:nvSpPr>
          <p:cNvPr id="4" name="Slide Number Placeholder 3">
            <a:extLst>
              <a:ext uri="{FF2B5EF4-FFF2-40B4-BE49-F238E27FC236}">
                <a16:creationId xmlns:a16="http://schemas.microsoft.com/office/drawing/2014/main" id="{BFF0907A-3EF7-3ACF-EFF7-D41E2F3A0CC8}"/>
              </a:ext>
            </a:extLst>
          </p:cNvPr>
          <p:cNvSpPr>
            <a:spLocks noGrp="1"/>
          </p:cNvSpPr>
          <p:nvPr>
            <p:ph type="sldNum" sz="quarter" idx="12"/>
          </p:nvPr>
        </p:nvSpPr>
        <p:spPr/>
        <p:txBody>
          <a:bodyPr/>
          <a:lstStyle/>
          <a:p>
            <a:fld id="{9BF27F29-4B64-4A24-936A-FF41C34C242B}" type="slidenum">
              <a:rPr lang="en-US" smtClean="0"/>
              <a:t>24</a:t>
            </a:fld>
            <a:endParaRPr lang="en-US"/>
          </a:p>
        </p:txBody>
      </p:sp>
      <p:cxnSp>
        <p:nvCxnSpPr>
          <p:cNvPr id="6" name="Straight Connector 5">
            <a:extLst>
              <a:ext uri="{FF2B5EF4-FFF2-40B4-BE49-F238E27FC236}">
                <a16:creationId xmlns:a16="http://schemas.microsoft.com/office/drawing/2014/main" id="{1980F0B2-D3FB-F62D-9CDE-380EA298C57A}"/>
              </a:ext>
            </a:extLst>
          </p:cNvPr>
          <p:cNvCxnSpPr/>
          <p:nvPr/>
        </p:nvCxnSpPr>
        <p:spPr>
          <a:xfrm flipV="1">
            <a:off x="5168766" y="2242686"/>
            <a:ext cx="0" cy="8662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1664D70-D369-598F-B187-132139714666}"/>
              </a:ext>
            </a:extLst>
          </p:cNvPr>
          <p:cNvSpPr txBox="1"/>
          <p:nvPr/>
        </p:nvSpPr>
        <p:spPr>
          <a:xfrm>
            <a:off x="3710760" y="2242686"/>
            <a:ext cx="2479077" cy="400110"/>
          </a:xfrm>
          <a:prstGeom prst="rect">
            <a:avLst/>
          </a:prstGeom>
          <a:noFill/>
        </p:spPr>
        <p:txBody>
          <a:bodyPr wrap="none" rtlCol="0">
            <a:spAutoFit/>
          </a:bodyPr>
          <a:lstStyle/>
          <a:p>
            <a:r>
              <a:rPr lang="en-US" sz="2000" dirty="0"/>
              <a:t>Their words, not mine</a:t>
            </a:r>
          </a:p>
        </p:txBody>
      </p:sp>
    </p:spTree>
    <p:extLst>
      <p:ext uri="{BB962C8B-B14F-4D97-AF65-F5344CB8AC3E}">
        <p14:creationId xmlns:p14="http://schemas.microsoft.com/office/powerpoint/2010/main" val="42002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
        <p:nvSpPr>
          <p:cNvPr id="4" name="Slide Number Placeholder 3">
            <a:extLst>
              <a:ext uri="{FF2B5EF4-FFF2-40B4-BE49-F238E27FC236}">
                <a16:creationId xmlns:a16="http://schemas.microsoft.com/office/drawing/2014/main" id="{ABE24F83-A927-2162-7769-42569787F025}"/>
              </a:ext>
            </a:extLst>
          </p:cNvPr>
          <p:cNvSpPr>
            <a:spLocks noGrp="1"/>
          </p:cNvSpPr>
          <p:nvPr>
            <p:ph type="sldNum" sz="quarter" idx="12"/>
          </p:nvPr>
        </p:nvSpPr>
        <p:spPr/>
        <p:txBody>
          <a:bodyPr/>
          <a:lstStyle/>
          <a:p>
            <a:fld id="{9BF27F29-4B64-4A24-936A-FF41C34C242B}" type="slidenum">
              <a:rPr lang="en-US" smtClean="0"/>
              <a:t>25</a:t>
            </a:fld>
            <a:endParaRPr lang="en-US"/>
          </a:p>
        </p:txBody>
      </p:sp>
      <p:cxnSp>
        <p:nvCxnSpPr>
          <p:cNvPr id="6" name="Connector: Elbow 5">
            <a:extLst>
              <a:ext uri="{FF2B5EF4-FFF2-40B4-BE49-F238E27FC236}">
                <a16:creationId xmlns:a16="http://schemas.microsoft.com/office/drawing/2014/main" id="{B9B107B5-3C16-8B27-DCCC-26259BD0672E}"/>
              </a:ext>
            </a:extLst>
          </p:cNvPr>
          <p:cNvCxnSpPr/>
          <p:nvPr/>
        </p:nvCxnSpPr>
        <p:spPr>
          <a:xfrm>
            <a:off x="8576109" y="3051208"/>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01621C-3F41-D079-0696-D3144EEBB2AB}"/>
              </a:ext>
            </a:extLst>
          </p:cNvPr>
          <p:cNvSpPr txBox="1"/>
          <p:nvPr/>
        </p:nvSpPr>
        <p:spPr>
          <a:xfrm>
            <a:off x="8441356" y="3136579"/>
            <a:ext cx="3436518" cy="461665"/>
          </a:xfrm>
          <a:prstGeom prst="rect">
            <a:avLst/>
          </a:prstGeom>
          <a:noFill/>
        </p:spPr>
        <p:txBody>
          <a:bodyPr wrap="none" rtlCol="0">
            <a:spAutoFit/>
          </a:bodyPr>
          <a:lstStyle/>
          <a:p>
            <a:r>
              <a:rPr lang="en-US" sz="2400" dirty="0"/>
              <a:t>In Rust: novel type system</a:t>
            </a:r>
          </a:p>
        </p:txBody>
      </p:sp>
      <p:cxnSp>
        <p:nvCxnSpPr>
          <p:cNvPr id="9" name="Connector: Elbow 8">
            <a:extLst>
              <a:ext uri="{FF2B5EF4-FFF2-40B4-BE49-F238E27FC236}">
                <a16:creationId xmlns:a16="http://schemas.microsoft.com/office/drawing/2014/main" id="{63F97A06-2635-BAB4-3572-4B051927A72B}"/>
              </a:ext>
            </a:extLst>
          </p:cNvPr>
          <p:cNvCxnSpPr/>
          <p:nvPr/>
        </p:nvCxnSpPr>
        <p:spPr>
          <a:xfrm>
            <a:off x="4204635" y="3598244"/>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0BA692-15E7-CAE7-C45C-A707F57E7C5A}"/>
              </a:ext>
            </a:extLst>
          </p:cNvPr>
          <p:cNvSpPr txBox="1"/>
          <p:nvPr/>
        </p:nvSpPr>
        <p:spPr>
          <a:xfrm>
            <a:off x="4441329" y="3449226"/>
            <a:ext cx="4487190" cy="461665"/>
          </a:xfrm>
          <a:prstGeom prst="rect">
            <a:avLst/>
          </a:prstGeom>
          <a:noFill/>
        </p:spPr>
        <p:txBody>
          <a:bodyPr wrap="none" rtlCol="0">
            <a:spAutoFit/>
          </a:bodyPr>
          <a:lstStyle/>
          <a:p>
            <a:r>
              <a:rPr lang="en-US" sz="2400" dirty="0"/>
              <a:t>In Rust: crates.io, Rust-By-Example</a:t>
            </a:r>
          </a:p>
        </p:txBody>
      </p:sp>
    </p:spTree>
    <p:extLst>
      <p:ext uri="{BB962C8B-B14F-4D97-AF65-F5344CB8AC3E}">
        <p14:creationId xmlns:p14="http://schemas.microsoft.com/office/powerpoint/2010/main" val="72822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
        <p:nvSpPr>
          <p:cNvPr id="4" name="Slide Number Placeholder 3">
            <a:extLst>
              <a:ext uri="{FF2B5EF4-FFF2-40B4-BE49-F238E27FC236}">
                <a16:creationId xmlns:a16="http://schemas.microsoft.com/office/drawing/2014/main" id="{A5EE66A4-920B-4AE9-426B-52E4D5E4A899}"/>
              </a:ext>
            </a:extLst>
          </p:cNvPr>
          <p:cNvSpPr>
            <a:spLocks noGrp="1"/>
          </p:cNvSpPr>
          <p:nvPr>
            <p:ph type="sldNum" sz="quarter" idx="12"/>
          </p:nvPr>
        </p:nvSpPr>
        <p:spPr/>
        <p:txBody>
          <a:bodyPr/>
          <a:lstStyle/>
          <a:p>
            <a:fld id="{9BF27F29-4B64-4A24-936A-FF41C34C242B}" type="slidenum">
              <a:rPr lang="en-US" smtClean="0"/>
              <a:t>26</a:t>
            </a:fld>
            <a:endParaRPr lang="en-US"/>
          </a:p>
        </p:txBody>
      </p:sp>
      <p:cxnSp>
        <p:nvCxnSpPr>
          <p:cNvPr id="6" name="Connector: Elbow 5">
            <a:extLst>
              <a:ext uri="{FF2B5EF4-FFF2-40B4-BE49-F238E27FC236}">
                <a16:creationId xmlns:a16="http://schemas.microsoft.com/office/drawing/2014/main" id="{C937554F-7A4F-0C8D-5F4D-E0A07AC5A605}"/>
              </a:ext>
            </a:extLst>
          </p:cNvPr>
          <p:cNvCxnSpPr>
            <a:cxnSpLocks/>
          </p:cNvCxnSpPr>
          <p:nvPr/>
        </p:nvCxnSpPr>
        <p:spPr>
          <a:xfrm rot="16200000" flipH="1">
            <a:off x="1247675" y="3461484"/>
            <a:ext cx="2221029" cy="2156059"/>
          </a:xfrm>
          <a:prstGeom prst="bentConnector3">
            <a:avLst>
              <a:gd name="adj1" fmla="val 99838"/>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147123-04E0-B622-EC9D-C577119F85BB}"/>
              </a:ext>
            </a:extLst>
          </p:cNvPr>
          <p:cNvSpPr txBox="1"/>
          <p:nvPr/>
        </p:nvSpPr>
        <p:spPr>
          <a:xfrm>
            <a:off x="1482291" y="5684428"/>
            <a:ext cx="7046224" cy="369332"/>
          </a:xfrm>
          <a:prstGeom prst="rect">
            <a:avLst/>
          </a:prstGeom>
          <a:noFill/>
        </p:spPr>
        <p:txBody>
          <a:bodyPr wrap="none" rtlCol="0">
            <a:spAutoFit/>
          </a:bodyPr>
          <a:lstStyle/>
          <a:p>
            <a:r>
              <a:rPr lang="en-US" b="1" dirty="0"/>
              <a:t>Connection:</a:t>
            </a:r>
            <a:r>
              <a:rPr lang="en-US" dirty="0"/>
              <a:t> This is why we’ve said error messages matter since Lecture 2</a:t>
            </a:r>
          </a:p>
        </p:txBody>
      </p:sp>
    </p:spTree>
    <p:extLst>
      <p:ext uri="{BB962C8B-B14F-4D97-AF65-F5344CB8AC3E}">
        <p14:creationId xmlns:p14="http://schemas.microsoft.com/office/powerpoint/2010/main" val="81585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
        <p:nvSpPr>
          <p:cNvPr id="4" name="Slide Number Placeholder 3">
            <a:extLst>
              <a:ext uri="{FF2B5EF4-FFF2-40B4-BE49-F238E27FC236}">
                <a16:creationId xmlns:a16="http://schemas.microsoft.com/office/drawing/2014/main" id="{CB6567ED-B136-12CC-4222-37024A5A4B5B}"/>
              </a:ext>
            </a:extLst>
          </p:cNvPr>
          <p:cNvSpPr>
            <a:spLocks noGrp="1"/>
          </p:cNvSpPr>
          <p:nvPr>
            <p:ph type="sldNum" sz="quarter" idx="12"/>
          </p:nvPr>
        </p:nvSpPr>
        <p:spPr/>
        <p:txBody>
          <a:bodyPr/>
          <a:lstStyle/>
          <a:p>
            <a:fld id="{9BF27F29-4B64-4A24-936A-FF41C34C242B}" type="slidenum">
              <a:rPr lang="en-US" smtClean="0"/>
              <a:t>27</a:t>
            </a:fld>
            <a:endParaRPr lang="en-US"/>
          </a:p>
        </p:txBody>
      </p:sp>
      <p:sp>
        <p:nvSpPr>
          <p:cNvPr id="5" name="TextBox 4">
            <a:extLst>
              <a:ext uri="{FF2B5EF4-FFF2-40B4-BE49-F238E27FC236}">
                <a16:creationId xmlns:a16="http://schemas.microsoft.com/office/drawing/2014/main" id="{8FB62623-E8CD-BC47-B6CA-701163E65896}"/>
              </a:ext>
            </a:extLst>
          </p:cNvPr>
          <p:cNvSpPr txBox="1"/>
          <p:nvPr/>
        </p:nvSpPr>
        <p:spPr>
          <a:xfrm>
            <a:off x="4687364" y="5792802"/>
            <a:ext cx="5213094" cy="369332"/>
          </a:xfrm>
          <a:prstGeom prst="rect">
            <a:avLst/>
          </a:prstGeom>
          <a:noFill/>
        </p:spPr>
        <p:txBody>
          <a:bodyPr wrap="none" rtlCol="0">
            <a:spAutoFit/>
          </a:bodyPr>
          <a:lstStyle/>
          <a:p>
            <a:r>
              <a:rPr lang="en-US" dirty="0"/>
              <a:t>See EDSLs, adoption research in software engineering</a:t>
            </a:r>
          </a:p>
        </p:txBody>
      </p:sp>
      <p:cxnSp>
        <p:nvCxnSpPr>
          <p:cNvPr id="7" name="Connector: Elbow 6">
            <a:extLst>
              <a:ext uri="{FF2B5EF4-FFF2-40B4-BE49-F238E27FC236}">
                <a16:creationId xmlns:a16="http://schemas.microsoft.com/office/drawing/2014/main" id="{7E964571-3957-EBF7-1F87-503FB4EC6706}"/>
              </a:ext>
            </a:extLst>
          </p:cNvPr>
          <p:cNvCxnSpPr/>
          <p:nvPr/>
        </p:nvCxnSpPr>
        <p:spPr>
          <a:xfrm>
            <a:off x="6458552" y="5563402"/>
            <a:ext cx="519764" cy="305692"/>
          </a:xfrm>
          <a:prstGeom prst="bentConnector3">
            <a:avLst>
              <a:gd name="adj1" fmla="val 9629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much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
        <p:nvSpPr>
          <p:cNvPr id="4" name="Slide Number Placeholder 3">
            <a:extLst>
              <a:ext uri="{FF2B5EF4-FFF2-40B4-BE49-F238E27FC236}">
                <a16:creationId xmlns:a16="http://schemas.microsoft.com/office/drawing/2014/main" id="{311D506D-07BF-0C8D-458B-726907B9E02A}"/>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237717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
        <p:nvSpPr>
          <p:cNvPr id="4" name="Slide Number Placeholder 3">
            <a:extLst>
              <a:ext uri="{FF2B5EF4-FFF2-40B4-BE49-F238E27FC236}">
                <a16:creationId xmlns:a16="http://schemas.microsoft.com/office/drawing/2014/main" id="{F175D9CD-FB11-08BE-DD37-A53DA668670A}"/>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63712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directly ask students to share personal stories</a:t>
            </a:r>
            <a:endParaRPr lang="en-US" b="1" dirty="0"/>
          </a:p>
        </p:txBody>
      </p:sp>
      <p:sp>
        <p:nvSpPr>
          <p:cNvPr id="4" name="Slide Number Placeholder 3">
            <a:extLst>
              <a:ext uri="{FF2B5EF4-FFF2-40B4-BE49-F238E27FC236}">
                <a16:creationId xmlns:a16="http://schemas.microsoft.com/office/drawing/2014/main" id="{3B88928C-0D1D-712A-2D69-DA636F6FC1E0}"/>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Do We Care Who Is Who?</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a:xfrm>
            <a:off x="1097280" y="1845734"/>
            <a:ext cx="10299032" cy="4023360"/>
          </a:xfrm>
        </p:spPr>
        <p:txBody>
          <a:bodyPr>
            <a:normAutofit/>
          </a:bodyPr>
          <a:lstStyle/>
          <a:p>
            <a:r>
              <a:rPr lang="en-US" sz="2600" dirty="0"/>
              <a:t>Social science research has determined which traits are more common among which binary* genders, but I did not tell you. Feel free to check later</a:t>
            </a:r>
          </a:p>
          <a:p>
            <a:r>
              <a:rPr lang="en-US" sz="2000" dirty="0"/>
              <a:t>Motivation:                                  Intrinsic                 vs.     Extrinsic</a:t>
            </a:r>
            <a:br>
              <a:rPr lang="en-US" sz="2000" dirty="0"/>
            </a:br>
            <a:r>
              <a:rPr lang="en-US" sz="2000" dirty="0"/>
              <a:t>Computer Self-Efficacy:             High                       vs.     Low</a:t>
            </a:r>
            <a:br>
              <a:rPr lang="en-US" sz="2000" dirty="0"/>
            </a:br>
            <a:r>
              <a:rPr lang="en-US" sz="2000" dirty="0"/>
              <a:t>Attitude Toward Risk:                Averse                    vs.     Seeking</a:t>
            </a:r>
            <a:br>
              <a:rPr lang="en-US" sz="2000" dirty="0"/>
            </a:br>
            <a:r>
              <a:rPr lang="en-US" sz="2000" dirty="0"/>
              <a:t>Information Processing Style:  Comprehensive    vs.     Selective</a:t>
            </a:r>
            <a:br>
              <a:rPr lang="en-US" sz="2000" dirty="0"/>
            </a:br>
            <a:r>
              <a:rPr lang="en-US" sz="2000" dirty="0"/>
              <a:t>Preferred Learning Style:          Process                   vs.     Tinkering</a:t>
            </a:r>
          </a:p>
          <a:p>
            <a:r>
              <a:rPr lang="en-US" sz="2000" dirty="0"/>
              <a:t>*Emphasis on binary genders is due to available datasets</a:t>
            </a:r>
          </a:p>
          <a:p>
            <a:r>
              <a:rPr lang="en-US" dirty="0"/>
              <a:t>Why care who is who?: Provides context, motivation.</a:t>
            </a:r>
            <a:br>
              <a:rPr lang="en-US" dirty="0"/>
            </a:br>
            <a:r>
              <a:rPr lang="en-US" dirty="0"/>
              <a:t>Why not care?: A bug is a bug, no matter who it affects.</a:t>
            </a:r>
          </a:p>
        </p:txBody>
      </p:sp>
      <p:sp>
        <p:nvSpPr>
          <p:cNvPr id="4" name="Slide Number Placeholder 3">
            <a:extLst>
              <a:ext uri="{FF2B5EF4-FFF2-40B4-BE49-F238E27FC236}">
                <a16:creationId xmlns:a16="http://schemas.microsoft.com/office/drawing/2014/main" id="{F8FDB989-9BD9-BCD8-D909-3E01B37DF10E}"/>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393953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
        <p:nvSpPr>
          <p:cNvPr id="4" name="Slide Number Placeholder 3">
            <a:extLst>
              <a:ext uri="{FF2B5EF4-FFF2-40B4-BE49-F238E27FC236}">
                <a16:creationId xmlns:a16="http://schemas.microsoft.com/office/drawing/2014/main" id="{197C6AC9-197A-DB0A-36DF-CC4856523E77}"/>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318569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
        <p:nvSpPr>
          <p:cNvPr id="4" name="Slide Number Placeholder 3">
            <a:extLst>
              <a:ext uri="{FF2B5EF4-FFF2-40B4-BE49-F238E27FC236}">
                <a16:creationId xmlns:a16="http://schemas.microsoft.com/office/drawing/2014/main" id="{001603EF-999C-8588-8DD2-9353947AD299}"/>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4738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D63-3CBB-950A-5A88-587F11EBDBE1}"/>
              </a:ext>
            </a:extLst>
          </p:cNvPr>
          <p:cNvSpPr>
            <a:spLocks noGrp="1"/>
          </p:cNvSpPr>
          <p:nvPr>
            <p:ph type="title"/>
          </p:nvPr>
        </p:nvSpPr>
        <p:spPr/>
        <p:txBody>
          <a:bodyPr/>
          <a:lstStyle/>
          <a:p>
            <a:r>
              <a:rPr lang="en-US" dirty="0"/>
              <a:t>Section: Foundational Concepts</a:t>
            </a:r>
          </a:p>
        </p:txBody>
      </p:sp>
      <p:sp>
        <p:nvSpPr>
          <p:cNvPr id="3" name="Content Placeholder 2">
            <a:extLst>
              <a:ext uri="{FF2B5EF4-FFF2-40B4-BE49-F238E27FC236}">
                <a16:creationId xmlns:a16="http://schemas.microsoft.com/office/drawing/2014/main" id="{5494395A-82B6-4912-32B1-47931DD9C8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606810-CEED-7AA7-0C13-114ED661CEC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56701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fontScale="92500" lnSpcReduction="10000"/>
          </a:bodyPr>
          <a:lstStyle/>
          <a:p>
            <a:r>
              <a:rPr lang="en-US" dirty="0"/>
              <a:t>Accessible PLs matter because PLs are the </a:t>
            </a:r>
            <a:r>
              <a:rPr lang="en-US" b="1" dirty="0"/>
              <a:t>infrastructure</a:t>
            </a:r>
            <a:r>
              <a:rPr lang="en-US" dirty="0"/>
              <a:t> of computing</a:t>
            </a:r>
          </a:p>
          <a:p>
            <a:pPr lvl="1"/>
            <a:r>
              <a:rPr lang="en-US" dirty="0"/>
              <a:t>Like transportation infrastructure,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7D259A6-AA80-CFE3-6432-7973493A206E}"/>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241268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
        <p:nvSpPr>
          <p:cNvPr id="4" name="Slide Number Placeholder 3">
            <a:extLst>
              <a:ext uri="{FF2B5EF4-FFF2-40B4-BE49-F238E27FC236}">
                <a16:creationId xmlns:a16="http://schemas.microsoft.com/office/drawing/2014/main" id="{67CA86E3-8DE1-7C5F-4527-4485B008245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827834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
        <p:nvSpPr>
          <p:cNvPr id="4" name="Slide Number Placeholder 3">
            <a:extLst>
              <a:ext uri="{FF2B5EF4-FFF2-40B4-BE49-F238E27FC236}">
                <a16:creationId xmlns:a16="http://schemas.microsoft.com/office/drawing/2014/main" id="{C2EDBF5D-5A41-EF21-A69E-D94E992EF91C}"/>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95350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
        <p:nvSpPr>
          <p:cNvPr id="4" name="Slide Number Placeholder 3">
            <a:extLst>
              <a:ext uri="{FF2B5EF4-FFF2-40B4-BE49-F238E27FC236}">
                <a16:creationId xmlns:a16="http://schemas.microsoft.com/office/drawing/2014/main" id="{6EACC8E3-676E-CF5F-7888-F3AA49F52D78}"/>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98593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
        <p:nvSpPr>
          <p:cNvPr id="4" name="Slide Number Placeholder 3">
            <a:extLst>
              <a:ext uri="{FF2B5EF4-FFF2-40B4-BE49-F238E27FC236}">
                <a16:creationId xmlns:a16="http://schemas.microsoft.com/office/drawing/2014/main" id="{892A79F1-D81B-4CC5-CF6D-8BDE14B31B0B}"/>
              </a:ext>
            </a:extLst>
          </p:cNvPr>
          <p:cNvSpPr>
            <a:spLocks noGrp="1"/>
          </p:cNvSpPr>
          <p:nvPr>
            <p:ph type="sldNum" sz="quarter" idx="12"/>
          </p:nvPr>
        </p:nvSpPr>
        <p:spPr/>
        <p:txBody>
          <a:bodyPr/>
          <a:lstStyle/>
          <a:p>
            <a:fld id="{9BF27F29-4B64-4A24-936A-FF41C34C242B}" type="slidenum">
              <a:rPr lang="en-US" smtClean="0"/>
              <a:t>38</a:t>
            </a:fld>
            <a:endParaRPr lang="en-US"/>
          </a:p>
        </p:txBody>
      </p:sp>
      <p:sp>
        <p:nvSpPr>
          <p:cNvPr id="6" name="TextBox 5">
            <a:extLst>
              <a:ext uri="{FF2B5EF4-FFF2-40B4-BE49-F238E27FC236}">
                <a16:creationId xmlns:a16="http://schemas.microsoft.com/office/drawing/2014/main" id="{B03E2E72-A3C9-016B-330F-CCD2C15227DC}"/>
              </a:ext>
            </a:extLst>
          </p:cNvPr>
          <p:cNvSpPr txBox="1"/>
          <p:nvPr/>
        </p:nvSpPr>
        <p:spPr>
          <a:xfrm>
            <a:off x="1154083" y="5869094"/>
            <a:ext cx="10058400" cy="369332"/>
          </a:xfrm>
          <a:prstGeom prst="rect">
            <a:avLst/>
          </a:prstGeom>
          <a:noFill/>
        </p:spPr>
        <p:txBody>
          <a:bodyPr wrap="square">
            <a:spAutoFit/>
          </a:bodyPr>
          <a:lstStyle/>
          <a:p>
            <a:r>
              <a:rPr lang="en-US" b="1" dirty="0"/>
              <a:t>Source: </a:t>
            </a:r>
            <a:r>
              <a:rPr lang="en-US" dirty="0"/>
              <a:t>http://katta.mere.st/wp-content/uploads/2020/03/Individuality-over-function_revised.pdf</a:t>
            </a:r>
          </a:p>
        </p:txBody>
      </p:sp>
    </p:spTree>
    <p:extLst>
      <p:ext uri="{BB962C8B-B14F-4D97-AF65-F5344CB8AC3E}">
        <p14:creationId xmlns:p14="http://schemas.microsoft.com/office/powerpoint/2010/main" val="2439551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446-3C06-23C1-5CEE-A262F379D94C}"/>
              </a:ext>
            </a:extLst>
          </p:cNvPr>
          <p:cNvSpPr>
            <a:spLocks noGrp="1"/>
          </p:cNvSpPr>
          <p:nvPr>
            <p:ph type="title"/>
          </p:nvPr>
        </p:nvSpPr>
        <p:spPr/>
        <p:txBody>
          <a:bodyPr/>
          <a:lstStyle/>
          <a:p>
            <a:r>
              <a:rPr lang="en-US" dirty="0"/>
              <a:t>Section: Survey of Design Issues</a:t>
            </a:r>
          </a:p>
        </p:txBody>
      </p:sp>
      <p:sp>
        <p:nvSpPr>
          <p:cNvPr id="3" name="Content Placeholder 2">
            <a:extLst>
              <a:ext uri="{FF2B5EF4-FFF2-40B4-BE49-F238E27FC236}">
                <a16:creationId xmlns:a16="http://schemas.microsoft.com/office/drawing/2014/main" id="{B7ED15C5-9FB5-E091-C736-2CFDECD593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93533B-7757-827F-3CF3-6309D07E78E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89062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0DE6-51B8-AF1A-3EA3-8937632492E5}"/>
              </a:ext>
            </a:extLst>
          </p:cNvPr>
          <p:cNvSpPr>
            <a:spLocks noGrp="1"/>
          </p:cNvSpPr>
          <p:nvPr>
            <p:ph type="title"/>
          </p:nvPr>
        </p:nvSpPr>
        <p:spPr/>
        <p:txBody>
          <a:bodyPr/>
          <a:lstStyle/>
          <a:p>
            <a:r>
              <a:rPr lang="en-US" dirty="0"/>
              <a:t>Ground Rules for Classroom Interactions</a:t>
            </a:r>
          </a:p>
        </p:txBody>
      </p:sp>
      <p:sp>
        <p:nvSpPr>
          <p:cNvPr id="3" name="Content Placeholder 2">
            <a:extLst>
              <a:ext uri="{FF2B5EF4-FFF2-40B4-BE49-F238E27FC236}">
                <a16:creationId xmlns:a16="http://schemas.microsoft.com/office/drawing/2014/main" id="{54115377-216E-9206-35EE-29C4FA4257E0}"/>
              </a:ext>
            </a:extLst>
          </p:cNvPr>
          <p:cNvSpPr>
            <a:spLocks noGrp="1"/>
          </p:cNvSpPr>
          <p:nvPr>
            <p:ph idx="1"/>
          </p:nvPr>
        </p:nvSpPr>
        <p:spPr/>
        <p:txBody>
          <a:bodyPr>
            <a:normAutofit/>
          </a:bodyPr>
          <a:lstStyle/>
          <a:p>
            <a:r>
              <a:rPr lang="en-US" dirty="0"/>
              <a:t>1. If somebody shares a vulnerable personal story, we should respond in a respectful way</a:t>
            </a:r>
          </a:p>
          <a:p>
            <a:r>
              <a:rPr lang="en-US" dirty="0"/>
              <a:t>2. If somebody asks a question that comes off the wrong way, we should assume they are trying to learn</a:t>
            </a:r>
          </a:p>
          <a:p>
            <a:pPr lvl="1"/>
            <a:r>
              <a:rPr lang="en-US" dirty="0"/>
              <a:t>I say this because I notice some students are anxious about asking good, honest questions. This is a learning space where questions are good. </a:t>
            </a:r>
          </a:p>
          <a:p>
            <a:r>
              <a:rPr lang="en-US" b="1" dirty="0"/>
              <a:t>Content note:</a:t>
            </a:r>
            <a:r>
              <a:rPr lang="en-US" dirty="0"/>
              <a:t> I am about to show misogynistic and transphobic content for 1 slide to make a point. The remaining lecture content is unlikely to be triggering, e.g., no direct discussion of traumatic topics</a:t>
            </a:r>
            <a:endParaRPr lang="en-US" b="1" dirty="0"/>
          </a:p>
          <a:p>
            <a:endParaRPr lang="en-US" dirty="0"/>
          </a:p>
        </p:txBody>
      </p:sp>
      <p:sp>
        <p:nvSpPr>
          <p:cNvPr id="4" name="Slide Number Placeholder 3">
            <a:extLst>
              <a:ext uri="{FF2B5EF4-FFF2-40B4-BE49-F238E27FC236}">
                <a16:creationId xmlns:a16="http://schemas.microsoft.com/office/drawing/2014/main" id="{F8096E76-6554-8B6F-DAFB-F6479C83A94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3504948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
        <p:nvSpPr>
          <p:cNvPr id="4" name="Slide Number Placeholder 3">
            <a:extLst>
              <a:ext uri="{FF2B5EF4-FFF2-40B4-BE49-F238E27FC236}">
                <a16:creationId xmlns:a16="http://schemas.microsoft.com/office/drawing/2014/main" id="{385438FB-CDB6-6D00-ABB4-995AD9178807}"/>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2160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
        <p:nvSpPr>
          <p:cNvPr id="4" name="Slide Number Placeholder 3">
            <a:extLst>
              <a:ext uri="{FF2B5EF4-FFF2-40B4-BE49-F238E27FC236}">
                <a16:creationId xmlns:a16="http://schemas.microsoft.com/office/drawing/2014/main" id="{1C050C7B-D322-EF91-6D51-ACF43B98D91A}"/>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13309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
        <p:nvSpPr>
          <p:cNvPr id="4" name="Slide Number Placeholder 3">
            <a:extLst>
              <a:ext uri="{FF2B5EF4-FFF2-40B4-BE49-F238E27FC236}">
                <a16:creationId xmlns:a16="http://schemas.microsoft.com/office/drawing/2014/main" id="{D67C7A5A-7970-393B-D006-EB1500B217EA}"/>
              </a:ext>
            </a:extLst>
          </p:cNvPr>
          <p:cNvSpPr>
            <a:spLocks noGrp="1"/>
          </p:cNvSpPr>
          <p:nvPr>
            <p:ph type="sldNum" sz="quarter" idx="12"/>
          </p:nvPr>
        </p:nvSpPr>
        <p:spPr/>
        <p:txBody>
          <a:bodyPr/>
          <a:lstStyle/>
          <a:p>
            <a:fld id="{9BF27F29-4B64-4A24-936A-FF41C34C242B}" type="slidenum">
              <a:rPr lang="en-US" smtClean="0"/>
              <a:t>42</a:t>
            </a:fld>
            <a:endParaRPr lang="en-US"/>
          </a:p>
        </p:txBody>
      </p:sp>
      <p:cxnSp>
        <p:nvCxnSpPr>
          <p:cNvPr id="5" name="Connector: Elbow 4">
            <a:extLst>
              <a:ext uri="{FF2B5EF4-FFF2-40B4-BE49-F238E27FC236}">
                <a16:creationId xmlns:a16="http://schemas.microsoft.com/office/drawing/2014/main" id="{994E1A62-275C-F005-2389-796ED28958B2}"/>
              </a:ext>
            </a:extLst>
          </p:cNvPr>
          <p:cNvCxnSpPr>
            <a:cxnSpLocks/>
          </p:cNvCxnSpPr>
          <p:nvPr/>
        </p:nvCxnSpPr>
        <p:spPr>
          <a:xfrm rot="16200000" flipH="1">
            <a:off x="946484" y="4122821"/>
            <a:ext cx="1732548" cy="1552876"/>
          </a:xfrm>
          <a:prstGeom prst="bentConnector3">
            <a:avLst>
              <a:gd name="adj1" fmla="val 95556"/>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7C25C4-DC00-7830-6D9F-536FF670C678}"/>
              </a:ext>
            </a:extLst>
          </p:cNvPr>
          <p:cNvSpPr txBox="1"/>
          <p:nvPr/>
        </p:nvSpPr>
        <p:spPr>
          <a:xfrm>
            <a:off x="1114322" y="5736209"/>
            <a:ext cx="8855053" cy="523220"/>
          </a:xfrm>
          <a:prstGeom prst="rect">
            <a:avLst/>
          </a:prstGeom>
          <a:noFill/>
        </p:spPr>
        <p:txBody>
          <a:bodyPr wrap="none" rtlCol="0">
            <a:spAutoFit/>
          </a:bodyPr>
          <a:lstStyle/>
          <a:p>
            <a:r>
              <a:rPr lang="en-US" sz="2800" b="1" dirty="0"/>
              <a:t>Source:</a:t>
            </a:r>
            <a:r>
              <a:rPr lang="en-US" sz="2800" dirty="0"/>
              <a:t> Researchers in PL Theory who rely on these devices</a:t>
            </a:r>
          </a:p>
        </p:txBody>
      </p:sp>
    </p:spTree>
    <p:extLst>
      <p:ext uri="{BB962C8B-B14F-4D97-AF65-F5344CB8AC3E}">
        <p14:creationId xmlns:p14="http://schemas.microsoft.com/office/powerpoint/2010/main" val="519783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F80843B-A6EC-2416-0E96-A784A9F74B61}"/>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4041382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only for deafblind programmers but for children in mixed-disability environments</a:t>
            </a:r>
          </a:p>
          <a:p>
            <a:r>
              <a:rPr lang="en-US" b="1" dirty="0"/>
              <a:t>Visual </a:t>
            </a:r>
            <a:r>
              <a:rPr lang="en-US" dirty="0"/>
              <a:t>and hybrid-visual syntax need not exclude low-sight coders</a:t>
            </a:r>
          </a:p>
        </p:txBody>
      </p:sp>
      <p:sp>
        <p:nvSpPr>
          <p:cNvPr id="4" name="Slide Number Placeholder 3">
            <a:extLst>
              <a:ext uri="{FF2B5EF4-FFF2-40B4-BE49-F238E27FC236}">
                <a16:creationId xmlns:a16="http://schemas.microsoft.com/office/drawing/2014/main" id="{64336E22-86B8-958C-7E77-C77E5DAF488D}"/>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879035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4" name="Slide Number Placeholder 3">
            <a:extLst>
              <a:ext uri="{FF2B5EF4-FFF2-40B4-BE49-F238E27FC236}">
                <a16:creationId xmlns:a16="http://schemas.microsoft.com/office/drawing/2014/main" id="{05457A10-C687-37D4-3319-E6F2EBC364E3}"/>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1807538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a:latin typeface="Consolas" panose="020B0609020204030204" pitchFamily="49" charset="0"/>
              </a:rPr>
              <a:t>      S2</a:t>
            </a:r>
            <a:endParaRPr lang="en-US" sz="2800" dirty="0">
              <a:latin typeface="Consolas" panose="020B0609020204030204" pitchFamily="49" charset="0"/>
            </a:endParaRP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
        <p:nvSpPr>
          <p:cNvPr id="4" name="Slide Number Placeholder 3">
            <a:extLst>
              <a:ext uri="{FF2B5EF4-FFF2-40B4-BE49-F238E27FC236}">
                <a16:creationId xmlns:a16="http://schemas.microsoft.com/office/drawing/2014/main" id="{C496C1A9-95AE-F120-00A3-E6559EE2DAB6}"/>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4258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ED4B3567-CA92-9D5E-F422-0CE344EB55BF}"/>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101393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
        <p:nvSpPr>
          <p:cNvPr id="4" name="Slide Number Placeholder 3">
            <a:extLst>
              <a:ext uri="{FF2B5EF4-FFF2-40B4-BE49-F238E27FC236}">
                <a16:creationId xmlns:a16="http://schemas.microsoft.com/office/drawing/2014/main" id="{A990E9A9-358E-3213-C0B0-EA5D8A294D37}"/>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182273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25.</a:t>
            </a:r>
          </a:p>
          <a:p>
            <a:r>
              <a:rPr lang="en-US" sz="2400" dirty="0"/>
              <a:t>There are </a:t>
            </a:r>
            <a:r>
              <a:rPr lang="en-US" sz="2400" b="1" dirty="0"/>
              <a:t>too</a:t>
            </a:r>
            <a:r>
              <a:rPr lang="en-US" sz="2400" dirty="0"/>
              <a:t> many!</a:t>
            </a:r>
          </a:p>
        </p:txBody>
      </p:sp>
      <p:sp>
        <p:nvSpPr>
          <p:cNvPr id="4" name="Slide Number Placeholder 3">
            <a:extLst>
              <a:ext uri="{FF2B5EF4-FFF2-40B4-BE49-F238E27FC236}">
                <a16:creationId xmlns:a16="http://schemas.microsoft.com/office/drawing/2014/main" id="{A40B56EE-D5EC-4826-1838-A4D0705FACF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36362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 </a:t>
            </a:r>
          </a:p>
          <a:p>
            <a:pPr marL="0" indent="0">
              <a:buNone/>
            </a:pPr>
            <a:r>
              <a:rPr lang="en-US" b="1" dirty="0"/>
              <a:t>Citation:</a:t>
            </a:r>
            <a:r>
              <a:rPr lang="en-US" dirty="0"/>
              <a:t> The instructor publishes research both in PL theory and in media-studies-for-HCI</a:t>
            </a:r>
            <a:endParaRPr lang="en-US" b="1" dirty="0"/>
          </a:p>
        </p:txBody>
      </p:sp>
      <p:sp>
        <p:nvSpPr>
          <p:cNvPr id="4" name="Slide Number Placeholder 3">
            <a:extLst>
              <a:ext uri="{FF2B5EF4-FFF2-40B4-BE49-F238E27FC236}">
                <a16:creationId xmlns:a16="http://schemas.microsoft.com/office/drawing/2014/main" id="{D5910987-08CE-49C5-4D65-60113292A78B}"/>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002125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
        <p:nvSpPr>
          <p:cNvPr id="4" name="Slide Number Placeholder 3">
            <a:extLst>
              <a:ext uri="{FF2B5EF4-FFF2-40B4-BE49-F238E27FC236}">
                <a16:creationId xmlns:a16="http://schemas.microsoft.com/office/drawing/2014/main" id="{0E76E2B3-F336-4E9C-C82E-A2B42DACC574}"/>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1522100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
        <p:nvSpPr>
          <p:cNvPr id="4" name="Slide Number Placeholder 3">
            <a:extLst>
              <a:ext uri="{FF2B5EF4-FFF2-40B4-BE49-F238E27FC236}">
                <a16:creationId xmlns:a16="http://schemas.microsoft.com/office/drawing/2014/main" id="{44519A64-6281-A70F-45AB-1883B06D3AAA}"/>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83097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F6AF2D8-09CD-5960-528C-D8318C389BB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269795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
        <p:nvSpPr>
          <p:cNvPr id="4" name="Slide Number Placeholder 3">
            <a:extLst>
              <a:ext uri="{FF2B5EF4-FFF2-40B4-BE49-F238E27FC236}">
                <a16:creationId xmlns:a16="http://schemas.microsoft.com/office/drawing/2014/main" id="{10B5A901-FA96-A393-8096-9C5925EFF667}"/>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141825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64234"/>
            <a:ext cx="11260772" cy="1323439"/>
          </a:xfrm>
          <a:prstGeom prst="rect">
            <a:avLst/>
          </a:prstGeom>
          <a:noFill/>
        </p:spPr>
        <p:txBody>
          <a:bodyPr wrap="square" rtlCol="0">
            <a:spAutoFit/>
          </a:bodyPr>
          <a:lstStyle/>
          <a:p>
            <a:r>
              <a:rPr lang="en-US" sz="2000" b="1" dirty="0"/>
              <a:t>Point: </a:t>
            </a:r>
            <a:r>
              <a:rPr lang="en-US" sz="2000" dirty="0"/>
              <a:t>Although these trolls were from outside the PL community, if you search for gender and PL, you will find a troll instead of genuine research or curious discussion. It’s good for the health of our community if we provide a viable alternative to the trolls</a:t>
            </a:r>
          </a:p>
          <a:p>
            <a:r>
              <a:rPr lang="en-US" sz="2000" b="1" dirty="0"/>
              <a:t>Note: </a:t>
            </a:r>
            <a:r>
              <a:rPr lang="en-US" sz="2000" dirty="0"/>
              <a:t>Men are good and nice. This is a pro-man space.</a:t>
            </a:r>
            <a:endParaRPr lang="en-US" sz="2000" b="1" dirty="0"/>
          </a:p>
        </p:txBody>
      </p:sp>
      <p:sp>
        <p:nvSpPr>
          <p:cNvPr id="6" name="Slide Number Placeholder 5">
            <a:extLst>
              <a:ext uri="{FF2B5EF4-FFF2-40B4-BE49-F238E27FC236}">
                <a16:creationId xmlns:a16="http://schemas.microsoft.com/office/drawing/2014/main" id="{57242BDB-BF94-D221-B136-CDDC5670E847}"/>
              </a:ext>
            </a:extLst>
          </p:cNvPr>
          <p:cNvSpPr>
            <a:spLocks noGrp="1"/>
          </p:cNvSpPr>
          <p:nvPr>
            <p:ph type="sldNum" sz="quarter" idx="12"/>
          </p:nvPr>
        </p:nvSpPr>
        <p:spPr/>
        <p:txBody>
          <a:bodyPr/>
          <a:lstStyle/>
          <a:p>
            <a:fld id="{9BF27F29-4B64-4A24-936A-FF41C34C242B}" type="slidenum">
              <a:rPr lang="en-US" smtClean="0"/>
              <a:t>7</a:t>
            </a:fld>
            <a:endParaRPr lang="en-US" dirty="0"/>
          </a:p>
        </p:txBody>
      </p:sp>
    </p:spTree>
    <p:extLst>
      <p:ext uri="{BB962C8B-B14F-4D97-AF65-F5344CB8AC3E}">
        <p14:creationId xmlns:p14="http://schemas.microsoft.com/office/powerpoint/2010/main" val="21819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FCE17-9046-B81C-B078-C0B8EA3A80AA}"/>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7357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a:xfrm>
            <a:off x="1097280" y="1845733"/>
            <a:ext cx="10289406" cy="4198931"/>
          </a:xfrm>
        </p:spPr>
        <p:txBody>
          <a:bodyPr>
            <a:normAutofit fontScale="92500" lnSpcReduction="10000"/>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p>
          <a:p>
            <a:r>
              <a:rPr lang="en-US" b="1" dirty="0"/>
              <a:t>Humanist thinking:</a:t>
            </a:r>
            <a:r>
              <a:rPr lang="en-US" dirty="0"/>
              <a:t> “Understand why they think that way,” not </a:t>
            </a:r>
            <a:br>
              <a:rPr lang="en-US" dirty="0"/>
            </a:br>
            <a:r>
              <a:rPr lang="en-US" dirty="0"/>
              <a:t>“Here is the only right way to think”</a:t>
            </a:r>
            <a:endParaRPr lang="en-US" b="1" dirty="0"/>
          </a:p>
        </p:txBody>
      </p:sp>
      <p:sp>
        <p:nvSpPr>
          <p:cNvPr id="4" name="Slide Number Placeholder 3">
            <a:extLst>
              <a:ext uri="{FF2B5EF4-FFF2-40B4-BE49-F238E27FC236}">
                <a16:creationId xmlns:a16="http://schemas.microsoft.com/office/drawing/2014/main" id="{DA76B63C-140C-2C2D-6C9C-369F67860011}"/>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6610741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866</TotalTime>
  <Words>4358</Words>
  <Application>Microsoft Office PowerPoint</Application>
  <PresentationFormat>Widescreen</PresentationFormat>
  <Paragraphs>391</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-apple-system</vt:lpstr>
      <vt:lpstr>Arial</vt:lpstr>
      <vt:lpstr>Calibri</vt:lpstr>
      <vt:lpstr>Calibri Light</vt:lpstr>
      <vt:lpstr>Consolas</vt:lpstr>
      <vt:lpstr>Wingdings</vt:lpstr>
      <vt:lpstr>Retrospect</vt:lpstr>
      <vt:lpstr>10 – Gender + Disability</vt:lpstr>
      <vt:lpstr>Outline</vt:lpstr>
      <vt:lpstr>Lecture Structure</vt:lpstr>
      <vt:lpstr>Ground Rules for Classroom Interactions</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Do We Care Who Is Who?</vt:lpstr>
      <vt:lpstr>Limitations of GenderMag</vt:lpstr>
      <vt:lpstr>Part 2: Disability</vt:lpstr>
      <vt:lpstr>Section: Foundational Concepts</vt:lpstr>
      <vt:lpstr>Infrastructure</vt:lpstr>
      <vt:lpstr>Material Impacts</vt:lpstr>
      <vt:lpstr>Visibility</vt:lpstr>
      <vt:lpstr>Disability Spectrum</vt:lpstr>
      <vt:lpstr>Global South Perspectives</vt:lpstr>
      <vt:lpstr>Section: Survey of Design Issues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Text-to-Speech Ambiguity</vt:lpstr>
      <vt:lpstr>Issue 2: Text-to-Speech Ambiguity</vt:lpstr>
      <vt:lpstr>Issue 2: Text-to-Speech Ambiguity</vt:lpstr>
      <vt:lpstr>Issue 3: Social Integration Across Spectrum</vt:lpstr>
      <vt:lpstr>Issue 3: Social Integration Across Spectrum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124</cp:revision>
  <dcterms:created xsi:type="dcterms:W3CDTF">2023-08-13T16:19:48Z</dcterms:created>
  <dcterms:modified xsi:type="dcterms:W3CDTF">2024-10-14T15:14:25Z</dcterms:modified>
</cp:coreProperties>
</file>