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20" r:id="rId3"/>
    <p:sldId id="258" r:id="rId4"/>
    <p:sldId id="259" r:id="rId5"/>
    <p:sldId id="321" r:id="rId6"/>
    <p:sldId id="322" r:id="rId7"/>
    <p:sldId id="319" r:id="rId8"/>
    <p:sldId id="260" r:id="rId9"/>
    <p:sldId id="261" r:id="rId10"/>
    <p:sldId id="323" r:id="rId11"/>
    <p:sldId id="324" r:id="rId12"/>
    <p:sldId id="284" r:id="rId13"/>
    <p:sldId id="325" r:id="rId14"/>
    <p:sldId id="262" r:id="rId15"/>
    <p:sldId id="26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7" r:id="rId24"/>
    <p:sldId id="326" r:id="rId25"/>
    <p:sldId id="335" r:id="rId26"/>
    <p:sldId id="263" r:id="rId27"/>
    <p:sldId id="270" r:id="rId28"/>
    <p:sldId id="337" r:id="rId29"/>
    <p:sldId id="338" r:id="rId30"/>
    <p:sldId id="310" r:id="rId31"/>
    <p:sldId id="306" r:id="rId32"/>
    <p:sldId id="339" r:id="rId33"/>
    <p:sldId id="340" r:id="rId34"/>
    <p:sldId id="343" r:id="rId35"/>
    <p:sldId id="341" r:id="rId36"/>
    <p:sldId id="344" r:id="rId37"/>
    <p:sldId id="345" r:id="rId38"/>
    <p:sldId id="342" r:id="rId39"/>
    <p:sldId id="346" r:id="rId40"/>
    <p:sldId id="347" r:id="rId41"/>
    <p:sldId id="336" r:id="rId42"/>
    <p:sldId id="348" r:id="rId43"/>
    <p:sldId id="351" r:id="rId44"/>
    <p:sldId id="350" r:id="rId45"/>
    <p:sldId id="352" r:id="rId46"/>
    <p:sldId id="349" r:id="rId47"/>
    <p:sldId id="354" r:id="rId48"/>
    <p:sldId id="353" r:id="rId49"/>
    <p:sldId id="289" r:id="rId50"/>
    <p:sldId id="273" r:id="rId51"/>
    <p:sldId id="283" r:id="rId52"/>
    <p:sldId id="274" r:id="rId53"/>
    <p:sldId id="276" r:id="rId54"/>
    <p:sldId id="277" r:id="rId55"/>
    <p:sldId id="279" r:id="rId56"/>
    <p:sldId id="280" r:id="rId57"/>
    <p:sldId id="265" r:id="rId58"/>
    <p:sldId id="28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– Operational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programming experience, you may have tried to rigorously work through how a program executed.</a:t>
            </a:r>
          </a:p>
          <a:p>
            <a:r>
              <a:rPr lang="en-US" b="1" dirty="0"/>
              <a:t>Discuss</a:t>
            </a:r>
            <a:r>
              <a:rPr lang="en-US" dirty="0"/>
              <a:t>: If I asked you to show me step-by-step how this program executed, what might it look like? I’m looking for 2 different answers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</p:spTree>
    <p:extLst>
      <p:ext uri="{BB962C8B-B14F-4D97-AF65-F5344CB8AC3E}">
        <p14:creationId xmlns:p14="http://schemas.microsoft.com/office/powerpoint/2010/main" val="30667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  <a:br>
              <a:rPr lang="en-US" dirty="0"/>
            </a:br>
            <a:r>
              <a:rPr lang="en-US" dirty="0"/>
              <a:t>Informal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B6BCC-368B-C76F-633C-6649EA105305}"/>
              </a:ext>
            </a:extLst>
          </p:cNvPr>
          <p:cNvSpPr txBox="1"/>
          <p:nvPr/>
        </p:nvSpPr>
        <p:spPr>
          <a:xfrm>
            <a:off x="1097280" y="2990850"/>
            <a:ext cx="4760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“Big-step”</a:t>
            </a:r>
          </a:p>
          <a:p>
            <a:pPr algn="ctr"/>
            <a:r>
              <a:rPr lang="en-US" sz="2800" dirty="0"/>
              <a:t>2 + 1 -&gt; 3</a:t>
            </a:r>
          </a:p>
          <a:p>
            <a:pPr algn="ctr"/>
            <a:r>
              <a:rPr lang="en-US" sz="2800" dirty="0"/>
              <a:t>(if x=3) x*x -&gt; 9</a:t>
            </a:r>
          </a:p>
          <a:p>
            <a:pPr algn="ctr"/>
            <a:r>
              <a:rPr lang="en-US" sz="2800" dirty="0"/>
              <a:t>so</a:t>
            </a:r>
          </a:p>
          <a:p>
            <a:pPr algn="ctr"/>
            <a:r>
              <a:rPr lang="en-US" sz="2800" dirty="0"/>
              <a:t>(let x = 2+1 in x*x) -&gt; 9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E4788-EDDD-0DEA-1298-B7947C093573}"/>
              </a:ext>
            </a:extLst>
          </p:cNvPr>
          <p:cNvSpPr txBox="1"/>
          <p:nvPr/>
        </p:nvSpPr>
        <p:spPr>
          <a:xfrm>
            <a:off x="6583680" y="2990850"/>
            <a:ext cx="4760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“Small-step”</a:t>
            </a:r>
          </a:p>
          <a:p>
            <a:pPr algn="ctr"/>
            <a:r>
              <a:rPr lang="en-US" sz="2800" dirty="0"/>
              <a:t>let x = 2+1 in x*x</a:t>
            </a:r>
            <a:br>
              <a:rPr lang="en-US" sz="2800" dirty="0"/>
            </a:br>
            <a:r>
              <a:rPr lang="en-US" sz="2800" dirty="0"/>
              <a:t>-&gt; let x = 3 in x*x</a:t>
            </a:r>
            <a:br>
              <a:rPr lang="en-US" sz="2800" dirty="0"/>
            </a:br>
            <a:r>
              <a:rPr lang="en-US" sz="2800" dirty="0"/>
              <a:t>-&gt; 3*3</a:t>
            </a:r>
          </a:p>
          <a:p>
            <a:pPr algn="ctr"/>
            <a:r>
              <a:rPr lang="en-US" sz="2800" dirty="0"/>
              <a:t>-&gt; 9</a:t>
            </a:r>
          </a:p>
        </p:txBody>
      </p:sp>
    </p:spTree>
    <p:extLst>
      <p:ext uri="{BB962C8B-B14F-4D97-AF65-F5344CB8AC3E}">
        <p14:creationId xmlns:p14="http://schemas.microsoft.com/office/powerpoint/2010/main" val="2601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912-5675-4B84-B7E5-6BCECE7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76ED-A9FB-4EFE-8205-1A7E8343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Let’s brainstorm some expressions (at least 3-5):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Now which ones are values? What are the values of each expression?</a:t>
            </a:r>
          </a:p>
        </p:txBody>
      </p:sp>
    </p:spTree>
    <p:extLst>
      <p:ext uri="{BB962C8B-B14F-4D97-AF65-F5344CB8AC3E}">
        <p14:creationId xmlns:p14="http://schemas.microsoft.com/office/powerpoint/2010/main" val="33201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5AE8-505A-BB9D-2A94-C41A495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Formality: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4A8-DF63-F2EA-CC8E-2A1B8BD8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We ask whether a judgement </a:t>
            </a:r>
            <a:r>
              <a:rPr lang="en-US" i="1" dirty="0"/>
              <a:t>J </a:t>
            </a:r>
            <a:r>
              <a:rPr lang="en-US" b="1" dirty="0"/>
              <a:t>holds </a:t>
            </a:r>
            <a:r>
              <a:rPr lang="en-US" dirty="0"/>
              <a:t>(informally, is true). We demonstrate that it holds using formally defined rules.</a:t>
            </a:r>
          </a:p>
          <a:p>
            <a:r>
              <a:rPr lang="en-US" dirty="0"/>
              <a:t>A judgement could be anything: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evaluate to a specific value </a:t>
            </a:r>
            <a:r>
              <a:rPr lang="en-US" i="1" dirty="0"/>
              <a:t>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step to a specific expression e’ in one step?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4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AB6E-4723-4293-A42E-D1FD1EA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Important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46B-2FCC-4072-91FF-90FDDB5E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Big-step operational semantics (evaluate </a:t>
            </a:r>
            <a:r>
              <a:rPr lang="en-US" b="1" dirty="0"/>
              <a:t>to a value</a:t>
            </a:r>
            <a:r>
              <a:rPr lang="en-US" dirty="0"/>
              <a:t>) and small-step operational semantics (step to </a:t>
            </a:r>
            <a:r>
              <a:rPr lang="en-US" b="1" dirty="0"/>
              <a:t>next expression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are both useful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In this course, we write 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 v </a:t>
            </a:r>
            <a:r>
              <a:rPr lang="en-US" b="0" dirty="0">
                <a:solidFill>
                  <a:srgbClr val="222222"/>
                </a:solidFill>
                <a:effectLst/>
                <a:latin typeface="source_sans_proregular"/>
              </a:rPr>
              <a:t> for big-step </a:t>
            </a:r>
            <a:r>
              <a:rPr lang="en-US" b="1" dirty="0">
                <a:solidFill>
                  <a:srgbClr val="222222"/>
                </a:solidFill>
                <a:effectLst/>
                <a:latin typeface="source_sans_proregular"/>
              </a:rPr>
              <a:t>evaluation,</a:t>
            </a: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spoken</a:t>
            </a:r>
            <a:br>
              <a:rPr lang="en-US" dirty="0">
                <a:solidFill>
                  <a:srgbClr val="222222"/>
                </a:solidFill>
                <a:latin typeface="source_sans_proregular"/>
              </a:rPr>
            </a:b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“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evaluates to </a:t>
            </a:r>
            <a:r>
              <a:rPr lang="en-US" i="1" dirty="0">
                <a:solidFill>
                  <a:srgbClr val="222222"/>
                </a:solidFill>
                <a:latin typeface="source_sans_proregular"/>
              </a:rPr>
              <a:t>v”</a:t>
            </a:r>
            <a:endParaRPr lang="en-US" b="0" i="0" dirty="0">
              <a:solidFill>
                <a:srgbClr val="222222"/>
              </a:solidFill>
              <a:effectLst/>
              <a:latin typeface="source_sans_proregular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this course, we write e1 ⟼ e2 for small-step </a:t>
            </a:r>
            <a:r>
              <a:rPr lang="en-US" b="1" dirty="0">
                <a:solidFill>
                  <a:srgbClr val="202122"/>
                </a:solidFill>
              </a:rPr>
              <a:t>stepping</a:t>
            </a:r>
            <a:r>
              <a:rPr lang="en-US" dirty="0">
                <a:solidFill>
                  <a:srgbClr val="202122"/>
                </a:solidFill>
              </a:rPr>
              <a:t>, spoken</a:t>
            </a:r>
            <a:br>
              <a:rPr lang="en-US" dirty="0">
                <a:solidFill>
                  <a:srgbClr val="202122"/>
                </a:solidFill>
              </a:rPr>
            </a:br>
            <a:r>
              <a:rPr lang="en-US" dirty="0">
                <a:solidFill>
                  <a:srgbClr val="202122"/>
                </a:solidFill>
              </a:rPr>
              <a:t>“</a:t>
            </a:r>
            <a:r>
              <a:rPr lang="en-US" i="1" dirty="0">
                <a:solidFill>
                  <a:srgbClr val="202122"/>
                </a:solidFill>
              </a:rPr>
              <a:t>e1</a:t>
            </a:r>
            <a:r>
              <a:rPr lang="en-US" dirty="0">
                <a:solidFill>
                  <a:srgbClr val="202122"/>
                </a:solidFill>
              </a:rPr>
              <a:t> steps to </a:t>
            </a:r>
            <a:r>
              <a:rPr lang="en-US" i="1" dirty="0">
                <a:solidFill>
                  <a:srgbClr val="202122"/>
                </a:solidFill>
              </a:rPr>
              <a:t>e2</a:t>
            </a:r>
            <a:r>
              <a:rPr lang="en-US" dirty="0">
                <a:solidFill>
                  <a:srgbClr val="202122"/>
                </a:solidFill>
              </a:rPr>
              <a:t>” (in one step).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We write </a:t>
            </a:r>
            <a:r>
              <a:rPr lang="en-US" i="1" dirty="0">
                <a:solidFill>
                  <a:srgbClr val="202122"/>
                </a:solidFill>
              </a:rPr>
              <a:t>v </a:t>
            </a:r>
            <a:r>
              <a:rPr lang="en-US" b="1" i="1" dirty="0">
                <a:solidFill>
                  <a:srgbClr val="202122"/>
                </a:solidFill>
              </a:rPr>
              <a:t>value</a:t>
            </a:r>
            <a:r>
              <a:rPr lang="en-US" dirty="0">
                <a:solidFill>
                  <a:srgbClr val="202122"/>
                </a:solidFill>
              </a:rPr>
              <a:t> to indicate that </a:t>
            </a:r>
            <a:r>
              <a:rPr lang="en-US" i="1" dirty="0">
                <a:solidFill>
                  <a:srgbClr val="202122"/>
                </a:solidFill>
              </a:rPr>
              <a:t>v</a:t>
            </a:r>
            <a:r>
              <a:rPr lang="en-US" dirty="0">
                <a:solidFill>
                  <a:srgbClr val="202122"/>
                </a:solidFill>
              </a:rPr>
              <a:t> is already a value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If you ever see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e1 ⟼* e2, this means “e1 steps to e2” in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any</a:t>
            </a:r>
            <a:r>
              <a:rPr lang="en-US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number</a:t>
            </a:r>
            <a:r>
              <a:rPr lang="en-US" i="0" dirty="0">
                <a:solidFill>
                  <a:srgbClr val="202122"/>
                </a:solidFill>
                <a:effectLst/>
              </a:rPr>
              <a:t> of steps</a:t>
            </a:r>
          </a:p>
        </p:txBody>
      </p:sp>
    </p:spTree>
    <p:extLst>
      <p:ext uri="{BB962C8B-B14F-4D97-AF65-F5344CB8AC3E}">
        <p14:creationId xmlns:p14="http://schemas.microsoft.com/office/powerpoint/2010/main" val="102241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Lecture: What Semantics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expressions in our language terminate. </a:t>
            </a:r>
          </a:p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r>
              <a:rPr lang="en-US" dirty="0"/>
              <a:t>Advantages of small-step:</a:t>
            </a:r>
          </a:p>
          <a:p>
            <a:pPr lvl="1"/>
            <a:r>
              <a:rPr lang="en-US" dirty="0"/>
              <a:t>Generality: good at talking about programs that might not terminate</a:t>
            </a:r>
          </a:p>
          <a:p>
            <a:r>
              <a:rPr lang="en-US" dirty="0">
                <a:solidFill>
                  <a:srgbClr val="202122"/>
                </a:solidFill>
              </a:rPr>
              <a:t>This lecture: First fundamentals (inference rules), then big-step, then small-step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EB5-92E8-278F-3F04-844386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Inference Rule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4849-BAD3-970C-27AF-999494A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EF43-E888-D146-F1DC-4522F4D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Inference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8597-C462-E121-0DFB-2B607D4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It is defined specifically by rules describing </a:t>
            </a:r>
            <a:r>
              <a:rPr lang="en-US" b="1" dirty="0"/>
              <a:t>how it is proved</a:t>
            </a:r>
            <a:r>
              <a:rPr lang="en-US" dirty="0"/>
              <a:t>. These rules are called </a:t>
            </a:r>
            <a:r>
              <a:rPr lang="en-US" b="1" dirty="0"/>
              <a:t>inference rules</a:t>
            </a:r>
            <a:endParaRPr lang="en-US" dirty="0"/>
          </a:p>
          <a:p>
            <a:r>
              <a:rPr lang="en-US" dirty="0"/>
              <a:t>Inference rule notation is used extensively to write about PLs</a:t>
            </a:r>
          </a:p>
          <a:p>
            <a:pPr lvl="1"/>
            <a:r>
              <a:rPr lang="en-US" dirty="0"/>
              <a:t>operational semantics, type systems, compilation, program analysis </a:t>
            </a:r>
          </a:p>
          <a:p>
            <a:r>
              <a:rPr lang="en-US" dirty="0"/>
              <a:t>and formal logic (in philosophy and mathematics)</a:t>
            </a:r>
          </a:p>
          <a:p>
            <a:r>
              <a:rPr lang="en-US" dirty="0"/>
              <a:t>Inference rule notation is not just about understanding program behavior, but opening up a </a:t>
            </a:r>
            <a:r>
              <a:rPr lang="en-US" b="1" dirty="0"/>
              <a:t>new world of 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9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53933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83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 IF that cannot be written as a formal judgement, you write it separately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90874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8883880" y="3165310"/>
            <a:ext cx="18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(and this too)</a:t>
            </a:r>
          </a:p>
        </p:txBody>
      </p:sp>
    </p:spTree>
    <p:extLst>
      <p:ext uri="{BB962C8B-B14F-4D97-AF65-F5344CB8AC3E}">
        <p14:creationId xmlns:p14="http://schemas.microsoft.com/office/powerpoint/2010/main" val="30027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35B-B650-2DE9-6A98-0D3F852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54E7-6DA6-3AE8-B725-138FF12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Operational Semantics: Why to Care</a:t>
            </a:r>
          </a:p>
          <a:p>
            <a:pPr lvl="1"/>
            <a:r>
              <a:rPr lang="en-US" dirty="0"/>
              <a:t>Idea: Traces</a:t>
            </a:r>
          </a:p>
          <a:p>
            <a:r>
              <a:rPr lang="en-US" dirty="0"/>
              <a:t>Judgements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Big Step Operational Semantics – No Variables</a:t>
            </a:r>
          </a:p>
          <a:p>
            <a:r>
              <a:rPr lang="en-US" dirty="0"/>
              <a:t>Big Step Operational Semantics – With Variables</a:t>
            </a:r>
          </a:p>
          <a:p>
            <a:r>
              <a:rPr lang="en-US" dirty="0"/>
              <a:t>Small Step Operational Semantics – With Variables</a:t>
            </a:r>
          </a:p>
          <a:p>
            <a:r>
              <a:rPr lang="en-US" dirty="0"/>
              <a:t>Traces and Proof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Book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textbook rearranges this notation (due to tech constraints)</a:t>
            </a:r>
          </a:p>
          <a:p>
            <a:r>
              <a:rPr lang="en-US" dirty="0" err="1"/>
              <a:t>RuleName</a:t>
            </a:r>
            <a:br>
              <a:rPr lang="en-US" dirty="0"/>
            </a:br>
            <a:r>
              <a:rPr lang="en-US" dirty="0"/>
              <a:t>IF this</a:t>
            </a:r>
            <a:br>
              <a:rPr lang="en-US" dirty="0"/>
            </a:br>
            <a:r>
              <a:rPr lang="en-US" dirty="0"/>
              <a:t>And This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1180999" y="3573246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97280" y="3857414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</p:spTree>
    <p:extLst>
      <p:ext uri="{BB962C8B-B14F-4D97-AF65-F5344CB8AC3E}">
        <p14:creationId xmlns:p14="http://schemas.microsoft.com/office/powerpoint/2010/main" val="1038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Names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Zero Premises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D48-DD0B-D03C-5CA2-195624D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Semantics, No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567F-28A7-4878-F4F3-05B4679F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1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introduce two judgements: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</a:t>
            </a:r>
            <a:r>
              <a:rPr lang="en-US" i="1" dirty="0"/>
              <a:t>, </a:t>
            </a:r>
            <a:r>
              <a:rPr lang="en-US" dirty="0"/>
              <a:t>a judgement with one argument: an expression e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v, 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a judgement with two arguments: expression e and value v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What does a judgement mean? </a:t>
            </a:r>
            <a:r>
              <a:rPr lang="en-US" b="1" dirty="0">
                <a:solidFill>
                  <a:srgbClr val="222222"/>
                </a:solidFill>
                <a:latin typeface="source_sans_proregular"/>
              </a:rPr>
              <a:t>Only the rules can tell you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. 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I can tell you our goal, as we design the rules: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 </a:t>
            </a:r>
            <a:r>
              <a:rPr lang="en-US" b="1" dirty="0"/>
              <a:t>should mean</a:t>
            </a:r>
            <a:r>
              <a:rPr lang="en-US" dirty="0"/>
              <a:t> “e is a value” if we define it right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sz="2400" b="1" dirty="0">
                <a:solidFill>
                  <a:srgbClr val="222222"/>
                </a:solidFill>
                <a:effectLst/>
                <a:latin typeface="source_sans_proregular"/>
              </a:rPr>
              <a:t>should mean</a:t>
            </a:r>
            <a:r>
              <a:rPr lang="en-US" sz="2400" dirty="0">
                <a:solidFill>
                  <a:srgbClr val="222222"/>
                </a:solidFill>
                <a:effectLst/>
                <a:latin typeface="source_sans_proregular"/>
              </a:rPr>
              <a:t> “e evaluates to v” if we define it right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FCED-9F56-49F9-9451-0A472A0F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86F3-F93D-42D4-A8CF-E723632C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expression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either a </a:t>
            </a:r>
            <a:r>
              <a:rPr lang="en-US" b="1" dirty="0"/>
              <a:t>value</a:t>
            </a:r>
            <a:r>
              <a:rPr lang="en-US" dirty="0"/>
              <a:t> or an </a:t>
            </a:r>
            <a:r>
              <a:rPr lang="en-US" b="1" dirty="0"/>
              <a:t>operation</a:t>
            </a:r>
          </a:p>
          <a:p>
            <a:r>
              <a:rPr lang="en-US" dirty="0"/>
              <a:t>We start with our (only) rule for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A3DF9-CC94-C31A-BDD3-765D16E6A5FC}"/>
              </a:ext>
            </a:extLst>
          </p:cNvPr>
          <p:cNvGrpSpPr/>
          <p:nvPr/>
        </p:nvGrpSpPr>
        <p:grpSpPr>
          <a:xfrm>
            <a:off x="1280583" y="3091137"/>
            <a:ext cx="7545733" cy="2132996"/>
            <a:chOff x="1280583" y="3091137"/>
            <a:chExt cx="7545733" cy="213299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3B7977D-EA26-4D2A-9B7C-E5B6E93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83" y="3967564"/>
              <a:ext cx="3070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CCC2E-0845-4105-9AF3-5795987157B7}"/>
                </a:ext>
              </a:extLst>
            </p:cNvPr>
            <p:cNvSpPr txBox="1"/>
            <p:nvPr/>
          </p:nvSpPr>
          <p:spPr>
            <a:xfrm>
              <a:off x="1280583" y="3091137"/>
              <a:ext cx="2767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NumIsVal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40265-55B4-499B-8077-ED5C2A1F343F}"/>
                </a:ext>
              </a:extLst>
            </p:cNvPr>
            <p:cNvSpPr txBox="1"/>
            <p:nvPr/>
          </p:nvSpPr>
          <p:spPr>
            <a:xfrm>
              <a:off x="2059516" y="4041396"/>
              <a:ext cx="1524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90700-72B0-4B80-933D-2ED5AD9DB3EA}"/>
                </a:ext>
              </a:extLst>
            </p:cNvPr>
            <p:cNvSpPr txBox="1"/>
            <p:nvPr/>
          </p:nvSpPr>
          <p:spPr>
            <a:xfrm>
              <a:off x="2406648" y="353076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  <a:r>
                <a:rPr lang="en-US" dirty="0"/>
                <a:t> 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DDE383-060F-4544-AE1C-D67A3E04B353}"/>
                </a:ext>
              </a:extLst>
            </p:cNvPr>
            <p:cNvSpPr txBox="1"/>
            <p:nvPr/>
          </p:nvSpPr>
          <p:spPr>
            <a:xfrm>
              <a:off x="1280583" y="4484011"/>
              <a:ext cx="297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</a:t>
              </a:r>
              <a:r>
                <a:rPr lang="en-US" sz="2400" i="1" dirty="0"/>
                <a:t>n</a:t>
              </a:r>
              <a:r>
                <a:rPr lang="en-US" sz="2400" dirty="0"/>
                <a:t> is a numeral)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6F4B9-F9DB-BA82-78C6-34F92EB73FB5}"/>
                </a:ext>
              </a:extLst>
            </p:cNvPr>
            <p:cNvSpPr txBox="1"/>
            <p:nvPr/>
          </p:nvSpPr>
          <p:spPr>
            <a:xfrm>
              <a:off x="6587941" y="4300803"/>
              <a:ext cx="2238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Usually, this is implied, but I want to demonstrate notation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1AD959-E609-6E4D-1877-F5BC2719E986}"/>
                </a:ext>
              </a:extLst>
            </p:cNvPr>
            <p:cNvCxnSpPr>
              <a:stCxn id="8" idx="1"/>
              <a:endCxn id="14" idx="3"/>
            </p:cNvCxnSpPr>
            <p:nvPr/>
          </p:nvCxnSpPr>
          <p:spPr>
            <a:xfrm flipH="1" flipV="1">
              <a:off x="4258578" y="4714844"/>
              <a:ext cx="2329363" cy="476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45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4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751"/>
            <a:ext cx="10058400" cy="439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                                                  Any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b="1" dirty="0"/>
              <a:t>let</a:t>
            </a:r>
            <a:r>
              <a:rPr lang="en-US" dirty="0"/>
              <a:t> and function calls </a:t>
            </a:r>
            <a:r>
              <a:rPr lang="en-US" b="1" dirty="0"/>
              <a:t>f(x)?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65A833-0C81-04F2-A04A-F0E4A27C2EDA}"/>
              </a:ext>
            </a:extLst>
          </p:cNvPr>
          <p:cNvGrpSpPr/>
          <p:nvPr/>
        </p:nvGrpSpPr>
        <p:grpSpPr>
          <a:xfrm>
            <a:off x="5881340" y="2145087"/>
            <a:ext cx="3226461" cy="2534884"/>
            <a:chOff x="5881340" y="2145087"/>
            <a:chExt cx="3226461" cy="25348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3FCC5C9-6C20-A6F5-7F0B-748EA47BDB0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24F45-1832-1BEA-9852-55A90D481068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6EF55-C9C0-057E-10E0-D2F0A8427EF5}"/>
                </a:ext>
              </a:extLst>
            </p:cNvPr>
            <p:cNvSpPr txBox="1"/>
            <p:nvPr/>
          </p:nvSpPr>
          <p:spPr>
            <a:xfrm>
              <a:off x="5987944" y="3486657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D791D-627D-4508-5FFB-E2D79A9CB0FA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72F16-5E24-E605-38D4-806092222CD8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7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B69-98A5-5F05-46F1-7544ED0C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 w/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F70-6EB4-2FDD-4854-AFB8D5AA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7CC-5992-EA49-B6F1-47DF533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F2-05B2-A34B-B2BE-207E979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now: Heavy focus on Implementer</a:t>
            </a:r>
            <a:br>
              <a:rPr lang="en-US" dirty="0"/>
            </a:br>
            <a:r>
              <a:rPr lang="en-US" dirty="0"/>
              <a:t>Next two lectures: Focus on Theorist, as a bridge</a:t>
            </a:r>
          </a:p>
          <a:p>
            <a:r>
              <a:rPr lang="en-US" dirty="0"/>
              <a:t>After that: Increased focus on Social Scientist, and a bit of the  Humanist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7353-824D-E94B-A6DB-43DFBC6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D8E-BAFC-4773-BC67-CBC7649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67CC-C35F-40C3-AF24-DE30ED1A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rule for variables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E77-F252-4DC0-8CE1-9B72882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D0C8-138C-4E66-BB24-BDA23CDF062C}"/>
              </a:ext>
            </a:extLst>
          </p:cNvPr>
          <p:cNvCxnSpPr>
            <a:cxnSpLocks/>
          </p:cNvCxnSpPr>
          <p:nvPr/>
        </p:nvCxnSpPr>
        <p:spPr>
          <a:xfrm>
            <a:off x="8538212" y="2513007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F339DC-4EB2-4004-ABE0-E17C9D7B3C25}"/>
              </a:ext>
            </a:extLst>
          </p:cNvPr>
          <p:cNvSpPr txBox="1"/>
          <p:nvPr/>
        </p:nvSpPr>
        <p:spPr>
          <a:xfrm>
            <a:off x="7429077" y="2326328"/>
            <a:ext cx="123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F8C-1EB8-44B0-9CC8-0F648DFC1304}"/>
              </a:ext>
            </a:extLst>
          </p:cNvPr>
          <p:cNvSpPr txBox="1"/>
          <p:nvPr/>
        </p:nvSpPr>
        <p:spPr>
          <a:xfrm>
            <a:off x="8792561" y="2572117"/>
            <a:ext cx="10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???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AF4B-6E6B-491A-9589-349BFD4FD1E5}"/>
              </a:ext>
            </a:extLst>
          </p:cNvPr>
          <p:cNvSpPr txBox="1"/>
          <p:nvPr/>
        </p:nvSpPr>
        <p:spPr>
          <a:xfrm>
            <a:off x="8665564" y="2084566"/>
            <a:ext cx="13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dirty="0"/>
              <a:t>???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80F5C-63F1-4D41-9D3B-289C8C5B291F}"/>
              </a:ext>
            </a:extLst>
          </p:cNvPr>
          <p:cNvSpPr txBox="1">
            <a:spLocks/>
          </p:cNvSpPr>
          <p:nvPr/>
        </p:nvSpPr>
        <p:spPr>
          <a:xfrm>
            <a:off x="1158240" y="3016775"/>
            <a:ext cx="4114800" cy="344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Substitution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isn’t a variable rule</a:t>
            </a:r>
          </a:p>
          <a:p>
            <a:pPr lvl="1"/>
            <a:r>
              <a:rPr lang="en-US" dirty="0"/>
              <a:t>Ensure we never need it</a:t>
            </a:r>
          </a:p>
          <a:p>
            <a:pPr lvl="1"/>
            <a:r>
              <a:rPr lang="en-US" b="1" dirty="0"/>
              <a:t>Main change: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application rule uses </a:t>
            </a:r>
            <a:r>
              <a:rPr lang="en-US" b="1" dirty="0"/>
              <a:t>substitution</a:t>
            </a:r>
            <a:r>
              <a:rPr lang="en-US" dirty="0"/>
              <a:t> to eliminate variables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F833-4781-48FE-92E0-8790B88C3A35}"/>
              </a:ext>
            </a:extLst>
          </p:cNvPr>
          <p:cNvSpPr txBox="1">
            <a:spLocks/>
          </p:cNvSpPr>
          <p:nvPr/>
        </p:nvSpPr>
        <p:spPr>
          <a:xfrm>
            <a:off x="6484371" y="3049864"/>
            <a:ext cx="3914688" cy="3262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 a variable rule</a:t>
            </a:r>
            <a:endParaRPr lang="en-US" dirty="0"/>
          </a:p>
          <a:p>
            <a:pPr lvl="1"/>
            <a:r>
              <a:rPr lang="en-US" dirty="0"/>
              <a:t>“Just return value of x”</a:t>
            </a:r>
          </a:p>
          <a:p>
            <a:pPr lvl="1"/>
            <a:r>
              <a:rPr lang="en-US" b="1" dirty="0"/>
              <a:t>Big change:</a:t>
            </a:r>
            <a:br>
              <a:rPr lang="en-US" dirty="0"/>
            </a:br>
            <a:r>
              <a:rPr lang="en-US" dirty="0"/>
              <a:t>Every rule changes to remember values of all variables. The place we store them is called an </a:t>
            </a:r>
            <a:r>
              <a:rPr lang="en-US" b="1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8496C-91EF-1CC4-44CA-400198089F81}"/>
              </a:ext>
            </a:extLst>
          </p:cNvPr>
          <p:cNvSpPr/>
          <p:nvPr/>
        </p:nvSpPr>
        <p:spPr>
          <a:xfrm>
            <a:off x="6096000" y="2934492"/>
            <a:ext cx="4781550" cy="33774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AB33-AF2D-49F3-A558-F6881D87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and Environments Have Different Pros +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7358-FA39-4209-A48E-3357E8D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803"/>
            <a:ext cx="3943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Substitutions (PROS):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Closely matches our function “semantics”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other uses besides evaluation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Substitutions (CONS):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Worse performance </a:t>
            </a:r>
            <a:br>
              <a:rPr lang="en-US" dirty="0"/>
            </a:br>
            <a:r>
              <a:rPr lang="en-US" dirty="0"/>
              <a:t>(both time 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F25A-89A2-44A2-B48D-4AF4166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88-6DFD-4DF7-93AD-16D9829A903E}"/>
              </a:ext>
            </a:extLst>
          </p:cNvPr>
          <p:cNvSpPr txBox="1"/>
          <p:nvPr/>
        </p:nvSpPr>
        <p:spPr>
          <a:xfrm>
            <a:off x="5730912" y="1802930"/>
            <a:ext cx="38268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Environments(PROS):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Efficient (time + space)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Similar to common compiler approaches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  <a:p>
            <a:pPr>
              <a:buClr>
                <a:schemeClr val="accent1"/>
              </a:buClr>
            </a:pPr>
            <a:r>
              <a:rPr lang="en-US" sz="2600" dirty="0"/>
              <a:t>Environments(CONS):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Different from our function “semantics”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Requires an extra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Environments: The Same as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034364"/>
            <a:ext cx="10429875" cy="31283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Environments mean the same thing today as the did in the previous lecture</a:t>
            </a:r>
          </a:p>
          <a:p>
            <a:pPr lvl="2"/>
            <a:r>
              <a:rPr lang="en-US" dirty="0"/>
              <a:t>But we only use the math version, not code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Lookup notation: E(x)=v and E(f(x)) =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</a:p>
          <a:p>
            <a:endParaRPr lang="en-US" sz="2400" dirty="0">
              <a:solidFill>
                <a:srgbClr val="222222"/>
              </a:solidFill>
              <a:latin typeface="source_sans_proregular"/>
            </a:endParaRP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The symbol </a:t>
            </a:r>
            <a:r>
              <a:rPr lang="en-US" sz="2400" dirty="0"/>
              <a:t>⊢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is called the “Turnstile symbol”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It separates </a:t>
            </a:r>
            <a:r>
              <a:rPr lang="en-US" sz="2400" b="1" i="1" dirty="0">
                <a:solidFill>
                  <a:srgbClr val="222222"/>
                </a:solidFill>
                <a:latin typeface="source_sans_proregular"/>
              </a:rPr>
              <a:t>hypotheses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(not premises) from conclusion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Idea: “Assuming E is the environment, e evaluates to v”</a:t>
            </a:r>
          </a:p>
        </p:txBody>
      </p:sp>
    </p:spTree>
    <p:extLst>
      <p:ext uri="{BB962C8B-B14F-4D97-AF65-F5344CB8AC3E}">
        <p14:creationId xmlns:p14="http://schemas.microsoft.com/office/powerpoint/2010/main" val="118925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F1CDE-3D35-6B54-16C3-55EBF7AE28EA}"/>
              </a:ext>
            </a:extLst>
          </p:cNvPr>
          <p:cNvCxnSpPr>
            <a:cxnSpLocks/>
          </p:cNvCxnSpPr>
          <p:nvPr/>
        </p:nvCxnSpPr>
        <p:spPr>
          <a:xfrm>
            <a:off x="1597149" y="4955114"/>
            <a:ext cx="3070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36492F-4DE9-039A-D7BA-66A43EEFC1E6}"/>
              </a:ext>
            </a:extLst>
          </p:cNvPr>
          <p:cNvSpPr txBox="1"/>
          <p:nvPr/>
        </p:nvSpPr>
        <p:spPr>
          <a:xfrm>
            <a:off x="1597149" y="4078687"/>
            <a:ext cx="276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NumIsVal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CED1-11EE-86BD-C18D-915BCBD09C13}"/>
              </a:ext>
            </a:extLst>
          </p:cNvPr>
          <p:cNvSpPr txBox="1"/>
          <p:nvPr/>
        </p:nvSpPr>
        <p:spPr>
          <a:xfrm>
            <a:off x="2152650" y="5028946"/>
            <a:ext cx="17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i="1" dirty="0"/>
              <a:t>value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12631-42D7-C246-ADA9-5DF0C07C5C61}"/>
              </a:ext>
            </a:extLst>
          </p:cNvPr>
          <p:cNvSpPr txBox="1"/>
          <p:nvPr/>
        </p:nvSpPr>
        <p:spPr>
          <a:xfrm>
            <a:off x="2723214" y="4518314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r>
              <a:rPr lang="en-US" dirty="0"/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7ADE5-38F5-211F-3656-8CF34288EA58}"/>
              </a:ext>
            </a:extLst>
          </p:cNvPr>
          <p:cNvSpPr txBox="1"/>
          <p:nvPr/>
        </p:nvSpPr>
        <p:spPr>
          <a:xfrm>
            <a:off x="1597149" y="5471561"/>
            <a:ext cx="297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</a:t>
            </a:r>
            <a:r>
              <a:rPr lang="en-US" sz="2400" i="1" dirty="0"/>
              <a:t>n</a:t>
            </a:r>
            <a:r>
              <a:rPr lang="en-US" sz="2400" dirty="0"/>
              <a:t> is a numeral)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2F8F1-2828-2B18-D188-DE748BECCE1C}"/>
              </a:ext>
            </a:extLst>
          </p:cNvPr>
          <p:cNvGrpSpPr/>
          <p:nvPr/>
        </p:nvGrpSpPr>
        <p:grpSpPr>
          <a:xfrm>
            <a:off x="8450674" y="3853199"/>
            <a:ext cx="3226461" cy="2534884"/>
            <a:chOff x="5881340" y="2145087"/>
            <a:chExt cx="3226461" cy="25348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D4733-5ED2-71D2-F00D-277215F3FE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44752-528F-C8FC-3AB6-E6F1C558D587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D8CD23-49AF-8502-E164-4301B6C3A5BC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3C613-C617-41DD-C23F-FB92149A1C8E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15FB82-994E-5D2B-74E1-9BDB382153F5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 ⊢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61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B7D-63E1-4883-90E8-EEB0EA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813B8-09EC-2335-7856-386CECDFB65A}"/>
              </a:ext>
            </a:extLst>
          </p:cNvPr>
          <p:cNvGrpSpPr/>
          <p:nvPr/>
        </p:nvGrpSpPr>
        <p:grpSpPr>
          <a:xfrm>
            <a:off x="1097280" y="1845734"/>
            <a:ext cx="2705006" cy="2165552"/>
            <a:chOff x="5881340" y="2145087"/>
            <a:chExt cx="2705006" cy="21655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6D9369-47DB-EBB2-D246-A9713339BC3C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66976-0798-03E3-39D5-478A56D9921E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EvalVar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F2E77-9803-0D19-D2A5-51EFBE1C7C7D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x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v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D41B6A-1B87-9C1A-AFC2-F72CD9031870}"/>
                </a:ext>
              </a:extLst>
            </p:cNvPr>
            <p:cNvSpPr txBox="1"/>
            <p:nvPr/>
          </p:nvSpPr>
          <p:spPr>
            <a:xfrm>
              <a:off x="5881340" y="3848974"/>
              <a:ext cx="2133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E(x) = v)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FE76F-58E9-1C74-19CA-0AB24A987548}"/>
                </a:ext>
              </a:extLst>
            </p:cNvPr>
            <p:cNvSpPr txBox="1"/>
            <p:nvPr/>
          </p:nvSpPr>
          <p:spPr>
            <a:xfrm>
              <a:off x="6637448" y="2960536"/>
              <a:ext cx="36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0AA200-DAB5-D989-226F-8BCED3430CF0}"/>
              </a:ext>
            </a:extLst>
          </p:cNvPr>
          <p:cNvSpPr txBox="1"/>
          <p:nvPr/>
        </p:nvSpPr>
        <p:spPr>
          <a:xfrm>
            <a:off x="5139736" y="290329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hypotheses are fundamental, E(x) = v is often considered to be a formal judgement, and thus may appear as a premise instead of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D485A-EFE6-1E5D-0283-5E61C289B788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30364" y="3780453"/>
            <a:ext cx="19093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73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A99-6A11-29C3-B67F-9884EDA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9D9854-90E4-C1D0-F0DF-CF3FC11FAD93}"/>
              </a:ext>
            </a:extLst>
          </p:cNvPr>
          <p:cNvCxnSpPr>
            <a:cxnSpLocks/>
          </p:cNvCxnSpPr>
          <p:nvPr/>
        </p:nvCxnSpPr>
        <p:spPr>
          <a:xfrm>
            <a:off x="1152023" y="3157738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7BC8C6-AADE-1074-E2A1-4B1A70FE612E}"/>
              </a:ext>
            </a:extLst>
          </p:cNvPr>
          <p:cNvSpPr txBox="1"/>
          <p:nvPr/>
        </p:nvSpPr>
        <p:spPr>
          <a:xfrm>
            <a:off x="109727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EvalLetVar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DFF1-FE77-CB11-196A-46A74CC2B0E5}"/>
              </a:ext>
            </a:extLst>
          </p:cNvPr>
          <p:cNvSpPr txBox="1"/>
          <p:nvPr/>
        </p:nvSpPr>
        <p:spPr>
          <a:xfrm>
            <a:off x="1207565" y="3187304"/>
            <a:ext cx="32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x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738A-96CA-19A9-774C-C740E4420B22}"/>
              </a:ext>
            </a:extLst>
          </p:cNvPr>
          <p:cNvSpPr txBox="1"/>
          <p:nvPr/>
        </p:nvSpPr>
        <p:spPr>
          <a:xfrm>
            <a:off x="1207565" y="2326741"/>
            <a:ext cx="281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x ↦ v1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91A0A-D6FA-D655-E22C-E5D67300843A}"/>
              </a:ext>
            </a:extLst>
          </p:cNvPr>
          <p:cNvCxnSpPr>
            <a:cxnSpLocks/>
          </p:cNvCxnSpPr>
          <p:nvPr/>
        </p:nvCxnSpPr>
        <p:spPr>
          <a:xfrm>
            <a:off x="1262309" y="5189064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DC65-839C-BFC1-3657-7BB9A45AAB0E}"/>
              </a:ext>
            </a:extLst>
          </p:cNvPr>
          <p:cNvSpPr txBox="1"/>
          <p:nvPr/>
        </p:nvSpPr>
        <p:spPr>
          <a:xfrm>
            <a:off x="1152023" y="4008078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EvalLetFun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574BB-2415-9FB5-47B4-B15A003F5547}"/>
              </a:ext>
            </a:extLst>
          </p:cNvPr>
          <p:cNvSpPr txBox="1"/>
          <p:nvPr/>
        </p:nvSpPr>
        <p:spPr>
          <a:xfrm>
            <a:off x="976004" y="5218630"/>
            <a:ext cx="361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f(x)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3B7A-3962-FDFC-5AA7-88610B270845}"/>
              </a:ext>
            </a:extLst>
          </p:cNvPr>
          <p:cNvSpPr txBox="1"/>
          <p:nvPr/>
        </p:nvSpPr>
        <p:spPr>
          <a:xfrm>
            <a:off x="1207565" y="4358067"/>
            <a:ext cx="292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(f(x)↦e1)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B5A279-75AE-BC94-6F80-1097E7764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5671" y="4527949"/>
            <a:ext cx="2105726" cy="321350"/>
          </a:xfrm>
          <a:prstGeom prst="bentConnector3">
            <a:avLst>
              <a:gd name="adj1" fmla="val 979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D048BC-5177-01C6-ADE8-EA545FDBC047}"/>
              </a:ext>
            </a:extLst>
          </p:cNvPr>
          <p:cNvSpPr txBox="1"/>
          <p:nvPr/>
        </p:nvSpPr>
        <p:spPr>
          <a:xfrm>
            <a:off x="4587036" y="4469743"/>
            <a:ext cx="493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function definition, </a:t>
            </a:r>
            <a:br>
              <a:rPr lang="en-US" dirty="0"/>
            </a:br>
            <a:r>
              <a:rPr lang="en-US" dirty="0"/>
              <a:t>not to be confused with small-step notation e </a:t>
            </a:r>
            <a:r>
              <a:rPr lang="en-US" sz="1800" dirty="0"/>
              <a:t>↦ </a:t>
            </a:r>
            <a:r>
              <a:rPr lang="en-US" dirty="0"/>
              <a:t>e’</a:t>
            </a:r>
          </a:p>
          <a:p>
            <a:r>
              <a:rPr lang="en-US" dirty="0"/>
              <a:t>(to be covered later in this lecture)</a:t>
            </a:r>
          </a:p>
        </p:txBody>
      </p:sp>
    </p:spTree>
    <p:extLst>
      <p:ext uri="{BB962C8B-B14F-4D97-AF65-F5344CB8AC3E}">
        <p14:creationId xmlns:p14="http://schemas.microsoft.com/office/powerpoint/2010/main" val="811613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CAB-9846-CC91-1C2A-81E7CA4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A77C5-BAD4-D692-EF92-77A71CED1509}"/>
              </a:ext>
            </a:extLst>
          </p:cNvPr>
          <p:cNvCxnSpPr>
            <a:cxnSpLocks/>
          </p:cNvCxnSpPr>
          <p:nvPr/>
        </p:nvCxnSpPr>
        <p:spPr>
          <a:xfrm>
            <a:off x="1383585" y="2968970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3288D6-6B8B-8F46-0156-3483A7BFD810}"/>
              </a:ext>
            </a:extLst>
          </p:cNvPr>
          <p:cNvSpPr txBox="1"/>
          <p:nvPr/>
        </p:nvSpPr>
        <p:spPr>
          <a:xfrm>
            <a:off x="127329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EvalFunCall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36079-0160-6F86-4BC8-BD303E7407F8}"/>
              </a:ext>
            </a:extLst>
          </p:cNvPr>
          <p:cNvSpPr txBox="1"/>
          <p:nvPr/>
        </p:nvSpPr>
        <p:spPr>
          <a:xfrm>
            <a:off x="1696513" y="3000770"/>
            <a:ext cx="18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f(e1)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3B1D-AE44-501C-0E43-ADAD8C8121D2}"/>
              </a:ext>
            </a:extLst>
          </p:cNvPr>
          <p:cNvSpPr txBox="1"/>
          <p:nvPr/>
        </p:nvSpPr>
        <p:spPr>
          <a:xfrm>
            <a:off x="1505929" y="2224398"/>
            <a:ext cx="286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br>
              <a:rPr lang="en-US" sz="2400" dirty="0"/>
            </a:br>
            <a:r>
              <a:rPr lang="en-US" sz="2400" dirty="0"/>
              <a:t>E, (x↦v1)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(where  E(f(x)) = e2)</a:t>
            </a:r>
          </a:p>
        </p:txBody>
      </p:sp>
    </p:spTree>
    <p:extLst>
      <p:ext uri="{BB962C8B-B14F-4D97-AF65-F5344CB8AC3E}">
        <p14:creationId xmlns:p14="http://schemas.microsoft.com/office/powerpoint/2010/main" val="117451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E57B-30BB-9663-E34C-5209A01D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EB37-3C2F-F661-947B-C239B220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25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Judgement for runtime errors:</a:t>
            </a:r>
            <a:br>
              <a:rPr lang="en-US" sz="2800" dirty="0"/>
            </a:br>
            <a:r>
              <a:rPr lang="en-US" sz="2800" dirty="0"/>
              <a:t>E ⊢ x </a:t>
            </a:r>
            <a:r>
              <a:rPr lang="en-US" sz="2800" i="1" dirty="0"/>
              <a:t>error </a:t>
            </a:r>
            <a:r>
              <a:rPr lang="en-US" dirty="0"/>
              <a:t>should mean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produces an error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Rule </a:t>
            </a:r>
            <a:r>
              <a:rPr lang="en-US" sz="2800" dirty="0" err="1"/>
              <a:t>EvalValErr</a:t>
            </a:r>
            <a:br>
              <a:rPr lang="en-US" sz="2800" dirty="0"/>
            </a:br>
            <a:r>
              <a:rPr lang="en-US" sz="2800" dirty="0"/>
              <a:t>*</a:t>
            </a:r>
          </a:p>
          <a:p>
            <a:r>
              <a:rPr lang="en-US" sz="2800" dirty="0"/>
              <a:t>E ⊢ x </a:t>
            </a:r>
            <a:r>
              <a:rPr lang="en-US" sz="2800" i="1" dirty="0"/>
              <a:t>error</a:t>
            </a:r>
          </a:p>
          <a:p>
            <a:endParaRPr lang="en-US" i="1" dirty="0"/>
          </a:p>
          <a:p>
            <a:r>
              <a:rPr lang="en-US" b="1" i="1" dirty="0"/>
              <a:t>Check understanding</a:t>
            </a:r>
            <a:r>
              <a:rPr lang="en-US" dirty="0"/>
              <a:t>: What other rules does this judgement need?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4217A-4FF0-6081-93FF-6B5F61B000B3}"/>
              </a:ext>
            </a:extLst>
          </p:cNvPr>
          <p:cNvCxnSpPr/>
          <p:nvPr/>
        </p:nvCxnSpPr>
        <p:spPr>
          <a:xfrm>
            <a:off x="1097280" y="4057650"/>
            <a:ext cx="18364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42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400-EFDA-1403-1632-DDB562B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Section: Small-Step 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9055-F16C-EBFC-AF1C-279DC8FA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Theorist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programming question: “Does Code Do What I Want?”</a:t>
            </a:r>
          </a:p>
          <a:p>
            <a:r>
              <a:rPr lang="en-US" dirty="0"/>
              <a:t>Fundamental interpreter question: “Did I Run Code Correctly?”</a:t>
            </a:r>
          </a:p>
          <a:p>
            <a:r>
              <a:rPr lang="en-US" dirty="0"/>
              <a:t>Fundamental programming and PL theory questions can only be answered if we know what programs </a:t>
            </a:r>
            <a:r>
              <a:rPr lang="en-US" b="1" dirty="0"/>
              <a:t>mean</a:t>
            </a:r>
          </a:p>
          <a:p>
            <a:r>
              <a:rPr lang="en-US" dirty="0"/>
              <a:t>Programming language semantics tells us what programs mean</a:t>
            </a:r>
          </a:p>
        </p:txBody>
      </p:sp>
    </p:spTree>
    <p:extLst>
      <p:ext uri="{BB962C8B-B14F-4D97-AF65-F5344CB8AC3E}">
        <p14:creationId xmlns:p14="http://schemas.microsoft.com/office/powerpoint/2010/main" val="301489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7FF-4836-CDAA-314D-1BCFAEC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981E-9AD1-AAD6-6004-7978B05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judgements </a:t>
            </a:r>
            <a:r>
              <a:rPr lang="en-US" sz="2800" dirty="0"/>
              <a:t>E ⊢ x </a:t>
            </a:r>
            <a:r>
              <a:rPr lang="en-US" sz="2800" b="1" i="1" dirty="0"/>
              <a:t>error</a:t>
            </a:r>
            <a:r>
              <a:rPr lang="en-US" sz="2800" dirty="0"/>
              <a:t> and E ⊢v </a:t>
            </a:r>
            <a:r>
              <a:rPr lang="en-US" sz="2800" b="1" i="1" dirty="0"/>
              <a:t>value</a:t>
            </a:r>
            <a:r>
              <a:rPr lang="en-US" sz="2800" b="1" dirty="0"/>
              <a:t> </a:t>
            </a:r>
            <a:r>
              <a:rPr lang="en-US" sz="2800" dirty="0"/>
              <a:t>stay the same</a:t>
            </a:r>
          </a:p>
          <a:p>
            <a:r>
              <a:rPr lang="en-US" sz="2800" dirty="0"/>
              <a:t>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 with two environment arguments E</a:t>
            </a:r>
            <a:r>
              <a:rPr lang="en-US" dirty="0"/>
              <a:t> and</a:t>
            </a:r>
            <a:r>
              <a:rPr lang="en-US" sz="2800" dirty="0"/>
              <a:t> </a:t>
            </a:r>
            <a:r>
              <a:rPr lang="en-US" dirty="0"/>
              <a:t>E’ and </a:t>
            </a:r>
            <a:r>
              <a:rPr lang="en-US" sz="2800" dirty="0"/>
              <a:t>two expression arguments e and e’</a:t>
            </a:r>
          </a:p>
          <a:p>
            <a:r>
              <a:rPr lang="en-US" b="1" dirty="0"/>
              <a:t>Goal:</a:t>
            </a:r>
            <a:r>
              <a:rPr lang="en-US" dirty="0"/>
              <a:t> If (</a:t>
            </a:r>
            <a:r>
              <a:rPr lang="en-US" dirty="0" err="1"/>
              <a:t>E,</a:t>
            </a:r>
            <a:r>
              <a:rPr lang="en-US" sz="2800" dirty="0" err="1"/>
              <a:t>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</a:t>
            </a:r>
            <a:r>
              <a:rPr lang="en-US" sz="2800" b="1" dirty="0"/>
              <a:t> </a:t>
            </a:r>
            <a:r>
              <a:rPr lang="en-US" dirty="0"/>
              <a:t>holds then e steps to e’ in one step of execution with final environment E’</a:t>
            </a:r>
            <a:endParaRPr lang="en-US" sz="2800" dirty="0"/>
          </a:p>
          <a:p>
            <a:r>
              <a:rPr lang="en-US" sz="2800" dirty="0"/>
              <a:t>After that, 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↦* (</a:t>
            </a:r>
            <a:r>
              <a:rPr lang="en-US" sz="2800" dirty="0" err="1"/>
              <a:t>E’,e</a:t>
            </a:r>
            <a:r>
              <a:rPr lang="en-US" sz="2800" dirty="0"/>
              <a:t>’), meaning (</a:t>
            </a:r>
            <a:r>
              <a:rPr lang="en-US" sz="2800" dirty="0" err="1"/>
              <a:t>E,e</a:t>
            </a:r>
            <a:r>
              <a:rPr lang="en-US" sz="2800" dirty="0"/>
              <a:t>) steps to (</a:t>
            </a:r>
            <a:r>
              <a:rPr lang="en-US" sz="2800" dirty="0" err="1"/>
              <a:t>E’,e</a:t>
            </a:r>
            <a:r>
              <a:rPr lang="en-US" sz="2800" dirty="0"/>
              <a:t>’) in any finite number of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Addition rule: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All operations: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784512" y="2857758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760949" y="2125642"/>
            <a:ext cx="20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838200" y="2887324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(E,n1 + n2)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(E,n3)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CB38B-1ED9-4593-904E-E70696B4D4A6}"/>
              </a:ext>
            </a:extLst>
          </p:cNvPr>
          <p:cNvSpPr txBox="1"/>
          <p:nvPr/>
        </p:nvSpPr>
        <p:spPr>
          <a:xfrm>
            <a:off x="1851310" y="2469476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716031" y="3247924"/>
            <a:ext cx="586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n1 and n2 are numerals)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9EBDA-7356-EA75-CBE5-8B8BE52D57E5}"/>
              </a:ext>
            </a:extLst>
          </p:cNvPr>
          <p:cNvSpPr txBox="1"/>
          <p:nvPr/>
        </p:nvSpPr>
        <p:spPr>
          <a:xfrm>
            <a:off x="760949" y="4611928"/>
            <a:ext cx="177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BetaOp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7996C-4C71-E76C-47C5-9522B34CD64E}"/>
              </a:ext>
            </a:extLst>
          </p:cNvPr>
          <p:cNvGrpSpPr/>
          <p:nvPr/>
        </p:nvGrpSpPr>
        <p:grpSpPr>
          <a:xfrm>
            <a:off x="838199" y="5005849"/>
            <a:ext cx="5629276" cy="879513"/>
            <a:chOff x="2091267" y="3912694"/>
            <a:chExt cx="2503454" cy="8795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7DF44-C971-1920-EAAD-A56A10913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67" y="4300976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C9AC-1BEB-AFFA-B17F-821404F1D7B3}"/>
                </a:ext>
              </a:extLst>
            </p:cNvPr>
            <p:cNvSpPr txBox="1"/>
            <p:nvPr/>
          </p:nvSpPr>
          <p:spPr>
            <a:xfrm>
              <a:off x="2144955" y="4330542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(E,n1 </a:t>
              </a:r>
              <a:r>
                <a:rPr lang="en-US" sz="2400" b="1" dirty="0"/>
                <a:t>op</a:t>
              </a:r>
              <a:r>
                <a:rPr lang="en-US" sz="2400" dirty="0"/>
                <a:t> n2)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</a:t>
              </a:r>
              <a:r>
                <a:rPr lang="en-US" sz="2400" dirty="0">
                  <a:solidFill>
                    <a:srgbClr val="202122"/>
                  </a:solidFill>
                </a:rPr>
                <a:t>(E,n3)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1DE3-9F33-EA6C-2D7C-3633F4F97B8C}"/>
                </a:ext>
              </a:extLst>
            </p:cNvPr>
            <p:cNvSpPr txBox="1"/>
            <p:nvPr/>
          </p:nvSpPr>
          <p:spPr>
            <a:xfrm>
              <a:off x="3158065" y="391269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   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8939A4-4123-2949-A49F-9951C888AD06}"/>
              </a:ext>
            </a:extLst>
          </p:cNvPr>
          <p:cNvSpPr txBox="1"/>
          <p:nvPr/>
        </p:nvSpPr>
        <p:spPr>
          <a:xfrm>
            <a:off x="716031" y="5829582"/>
            <a:ext cx="603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</a:t>
            </a:r>
            <a:r>
              <a:rPr lang="en-US" sz="2400" b="1" dirty="0"/>
              <a:t>op</a:t>
            </a:r>
            <a:r>
              <a:rPr lang="en-US" sz="2400" dirty="0"/>
              <a:t> n2, n1 and n2 are numerals)</a:t>
            </a:r>
          </a:p>
        </p:txBody>
      </p:sp>
    </p:spTree>
    <p:extLst>
      <p:ext uri="{BB962C8B-B14F-4D97-AF65-F5344CB8AC3E}">
        <p14:creationId xmlns:p14="http://schemas.microsoft.com/office/powerpoint/2010/main" val="392179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41A67-7D7D-A0DF-0003-35D1AB3B4C0B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BetaLetVar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DD6CB-BE48-DE96-1CCF-A81A3E03DFAA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4600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FCFE5-820B-01AD-8D3C-99F6619C8705}"/>
              </a:ext>
            </a:extLst>
          </p:cNvPr>
          <p:cNvSpPr txBox="1"/>
          <p:nvPr/>
        </p:nvSpPr>
        <p:spPr>
          <a:xfrm>
            <a:off x="1318105" y="2657503"/>
            <a:ext cx="73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v1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x↦v1),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D78D-0363-C30E-A2A4-B9CEF17DE4F4}"/>
              </a:ext>
            </a:extLst>
          </p:cNvPr>
          <p:cNvSpPr txBox="1"/>
          <p:nvPr/>
        </p:nvSpPr>
        <p:spPr>
          <a:xfrm>
            <a:off x="3179787" y="2239655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3DA3C-27E4-EC6D-5B65-684219FDB109}"/>
              </a:ext>
            </a:extLst>
          </p:cNvPr>
          <p:cNvSpPr txBox="1"/>
          <p:nvPr/>
        </p:nvSpPr>
        <p:spPr>
          <a:xfrm>
            <a:off x="1142197" y="3525933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BetaLetFun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9F4013-8AAF-8378-F7DC-888CF1253EA7}"/>
              </a:ext>
            </a:extLst>
          </p:cNvPr>
          <p:cNvCxnSpPr>
            <a:cxnSpLocks/>
          </p:cNvCxnSpPr>
          <p:nvPr/>
        </p:nvCxnSpPr>
        <p:spPr>
          <a:xfrm>
            <a:off x="1219448" y="4308136"/>
            <a:ext cx="5238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9FD2-8879-DA5E-9BE0-BAF8D6285AF1}"/>
              </a:ext>
            </a:extLst>
          </p:cNvPr>
          <p:cNvSpPr txBox="1"/>
          <p:nvPr/>
        </p:nvSpPr>
        <p:spPr>
          <a:xfrm>
            <a:off x="3179787" y="3919854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004B8-AC07-BF56-138B-8B76D392C37A}"/>
              </a:ext>
            </a:extLst>
          </p:cNvPr>
          <p:cNvSpPr txBox="1"/>
          <p:nvPr/>
        </p:nvSpPr>
        <p:spPr>
          <a:xfrm>
            <a:off x="1219448" y="4359383"/>
            <a:ext cx="539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f(x) = e1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f(x)↦e1),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118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276F0-97C4-BAA5-EBA6-55AEA6187DC1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BetaVar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4FE8F-CD0C-7F7E-39F9-39F8CD760878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23238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D2934-B5BD-8F61-6F8F-4E3CCB78D59C}"/>
              </a:ext>
            </a:extLst>
          </p:cNvPr>
          <p:cNvSpPr txBox="1"/>
          <p:nvPr/>
        </p:nvSpPr>
        <p:spPr>
          <a:xfrm>
            <a:off x="2090265" y="2236836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457-32AD-2E66-2C50-344143F9F6A2}"/>
              </a:ext>
            </a:extLst>
          </p:cNvPr>
          <p:cNvSpPr txBox="1"/>
          <p:nvPr/>
        </p:nvSpPr>
        <p:spPr>
          <a:xfrm>
            <a:off x="1097280" y="2674104"/>
            <a:ext cx="73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x)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E, E(x)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E(x) is defined)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9C79-E357-A777-D63D-EE9FB6138C71}"/>
              </a:ext>
            </a:extLst>
          </p:cNvPr>
          <p:cNvSpPr txBox="1"/>
          <p:nvPr/>
        </p:nvSpPr>
        <p:spPr>
          <a:xfrm>
            <a:off x="1097280" y="3750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BetaFun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FB4BD-9FBF-2924-1B94-761AA0B5525B}"/>
              </a:ext>
            </a:extLst>
          </p:cNvPr>
          <p:cNvCxnSpPr>
            <a:cxnSpLocks/>
          </p:cNvCxnSpPr>
          <p:nvPr/>
        </p:nvCxnSpPr>
        <p:spPr>
          <a:xfrm>
            <a:off x="1142197" y="4603500"/>
            <a:ext cx="2782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B860C7-6393-2AAC-64E6-ABF43B1344A2}"/>
              </a:ext>
            </a:extLst>
          </p:cNvPr>
          <p:cNvSpPr txBox="1"/>
          <p:nvPr/>
        </p:nvSpPr>
        <p:spPr>
          <a:xfrm>
            <a:off x="1097280" y="4721142"/>
            <a:ext cx="487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f(v))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({x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⟼v</a:t>
            </a:r>
            <a:r>
              <a:rPr lang="en-US" sz="2400" dirty="0">
                <a:solidFill>
                  <a:srgbClr val="202122"/>
                </a:solidFill>
              </a:rPr>
              <a:t>}</a:t>
            </a:r>
            <a:r>
              <a:rPr lang="en-US" sz="2400" dirty="0"/>
              <a:t>, 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E(f(x))=e)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25144-97F7-2EEA-63DC-297F0B564C2B}"/>
              </a:ext>
            </a:extLst>
          </p:cNvPr>
          <p:cNvSpPr txBox="1"/>
          <p:nvPr/>
        </p:nvSpPr>
        <p:spPr>
          <a:xfrm>
            <a:off x="1097281" y="4141835"/>
            <a:ext cx="2217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              *</a:t>
            </a:r>
          </a:p>
        </p:txBody>
      </p:sp>
    </p:spTree>
    <p:extLst>
      <p:ext uri="{BB962C8B-B14F-4D97-AF65-F5344CB8AC3E}">
        <p14:creationId xmlns:p14="http://schemas.microsoft.com/office/powerpoint/2010/main" val="3331932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Structural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How to step </a:t>
            </a:r>
            <a:r>
              <a:rPr lang="en-US" sz="2600" dirty="0"/>
              <a:t>(1 + 2) + 3?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Structural rules</a:t>
            </a:r>
            <a:r>
              <a:rPr lang="en-US" sz="2600" dirty="0"/>
              <a:t> let us step the argument first.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sz="2600" dirty="0"/>
              <a:t>In StepOpS2, we </a:t>
            </a:r>
            <a:r>
              <a:rPr lang="en-US" sz="2600" b="1" dirty="0"/>
              <a:t>decided: </a:t>
            </a:r>
            <a:r>
              <a:rPr lang="en-US" sz="2600" dirty="0"/>
              <a:t>only run e2 when e1 is a value (go left-to-right)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2663872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StepOpS1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20217" y="3436664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89240" y="3442958"/>
            <a:ext cx="483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 e1 </a:t>
            </a:r>
            <a:r>
              <a:rPr lang="en-US" sz="2400" b="1" dirty="0"/>
              <a:t>op </a:t>
            </a:r>
            <a:r>
              <a:rPr lang="en-US" sz="2400" dirty="0"/>
              <a:t>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 (E’, e1’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op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36609" y="2981293"/>
            <a:ext cx="31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e1’)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842EAD-4C29-4FDB-1C59-33E6F19FF6D0}"/>
              </a:ext>
            </a:extLst>
          </p:cNvPr>
          <p:cNvGrpSpPr/>
          <p:nvPr/>
        </p:nvGrpSpPr>
        <p:grpSpPr>
          <a:xfrm>
            <a:off x="789241" y="4364755"/>
            <a:ext cx="4446902" cy="1555213"/>
            <a:chOff x="5603325" y="3700052"/>
            <a:chExt cx="3562727" cy="1555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D2825-01EF-4FAC-BAC5-257C45244621}"/>
                </a:ext>
              </a:extLst>
            </p:cNvPr>
            <p:cNvSpPr txBox="1"/>
            <p:nvPr/>
          </p:nvSpPr>
          <p:spPr>
            <a:xfrm>
              <a:off x="5650692" y="4054729"/>
              <a:ext cx="25330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E ⊢ </a:t>
              </a:r>
              <a:r>
                <a:rPr lang="en-US" sz="2400" i="1" dirty="0"/>
                <a:t>e1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7B6B5-7FB5-4D47-A16B-BB01C117DE5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93" y="4793600"/>
              <a:ext cx="35153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72FAC-5F43-45E5-9544-6A5DCD47BF46}"/>
                </a:ext>
              </a:extLst>
            </p:cNvPr>
            <p:cNvSpPr txBox="1"/>
            <p:nvPr/>
          </p:nvSpPr>
          <p:spPr>
            <a:xfrm>
              <a:off x="5603325" y="3700052"/>
              <a:ext cx="2192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StepOpS2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F75A36-E435-4D14-9A49-D6D115D2A946}"/>
                </a:ext>
              </a:extLst>
            </p:cNvPr>
            <p:cNvSpPr txBox="1"/>
            <p:nvPr/>
          </p:nvSpPr>
          <p:spPr>
            <a:xfrm>
              <a:off x="5603325" y="4793600"/>
              <a:ext cx="353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e1 </a:t>
              </a:r>
              <a:r>
                <a:rPr lang="en-US" sz="2400" b="1" dirty="0"/>
                <a:t>op</a:t>
              </a:r>
              <a:r>
                <a:rPr lang="en-US" sz="2400" dirty="0"/>
                <a:t>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e1 </a:t>
              </a:r>
              <a:r>
                <a:rPr lang="en-US" sz="2400" b="1" i="0" dirty="0">
                  <a:solidFill>
                    <a:srgbClr val="202122"/>
                  </a:solidFill>
                  <a:effectLst/>
                </a:rPr>
                <a:t>op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 e2’)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5F6494-8FFE-43FA-97DD-EAD7F68C21B4}"/>
                </a:ext>
              </a:extLst>
            </p:cNvPr>
            <p:cNvSpPr txBox="1"/>
            <p:nvPr/>
          </p:nvSpPr>
          <p:spPr>
            <a:xfrm>
              <a:off x="5651563" y="4344673"/>
              <a:ext cx="2596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e2’)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42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Rules: Let and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1882984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StepLetValS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04876" y="2884037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73900" y="2890331"/>
            <a:ext cx="317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e1 in e2)</a:t>
            </a:r>
            <a:br>
              <a:rPr lang="en-US" sz="2400" dirty="0"/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⟼</a:t>
            </a:r>
            <a:r>
              <a:rPr lang="en-US" sz="2400" dirty="0">
                <a:solidFill>
                  <a:srgbClr val="202122"/>
                </a:solidFill>
              </a:rPr>
              <a:t> (E’, let x = e1’ in 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21268" y="2428666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(E’,e1’)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D2825-01EF-4FAC-BAC5-257C45244621}"/>
              </a:ext>
            </a:extLst>
          </p:cNvPr>
          <p:cNvSpPr txBox="1"/>
          <p:nvPr/>
        </p:nvSpPr>
        <p:spPr>
          <a:xfrm>
            <a:off x="773900" y="4781912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7B6B5-7FB5-4D47-A16B-BB01C117DE53}"/>
              </a:ext>
            </a:extLst>
          </p:cNvPr>
          <p:cNvCxnSpPr>
            <a:cxnSpLocks/>
          </p:cNvCxnSpPr>
          <p:nvPr/>
        </p:nvCxnSpPr>
        <p:spPr>
          <a:xfrm>
            <a:off x="821268" y="5318119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172FAC-5F43-45E5-9544-6A5DCD47BF46}"/>
              </a:ext>
            </a:extLst>
          </p:cNvPr>
          <p:cNvSpPr txBox="1"/>
          <p:nvPr/>
        </p:nvSpPr>
        <p:spPr>
          <a:xfrm>
            <a:off x="773900" y="4433038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StepFunS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F75A36-E435-4D14-9A49-D6D115D2A946}"/>
              </a:ext>
            </a:extLst>
          </p:cNvPr>
          <p:cNvSpPr txBox="1"/>
          <p:nvPr/>
        </p:nvSpPr>
        <p:spPr>
          <a:xfrm>
            <a:off x="773900" y="5318119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E,f</a:t>
            </a:r>
            <a:r>
              <a:rPr lang="en-US" sz="2400" dirty="0"/>
              <a:t>(e))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f(e’))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971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Stepping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5948-5D38-D3C7-9750-5E51800F293E}"/>
              </a:ext>
            </a:extLst>
          </p:cNvPr>
          <p:cNvSpPr txBox="1"/>
          <p:nvPr/>
        </p:nvSpPr>
        <p:spPr>
          <a:xfrm>
            <a:off x="1159989" y="173736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StepsZero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AE2C0-73E0-8DE1-2E1E-1B23E5B9C744}"/>
              </a:ext>
            </a:extLst>
          </p:cNvPr>
          <p:cNvCxnSpPr>
            <a:cxnSpLocks/>
          </p:cNvCxnSpPr>
          <p:nvPr/>
        </p:nvCxnSpPr>
        <p:spPr>
          <a:xfrm>
            <a:off x="1228256" y="2738413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91720-2066-92A5-E845-5B83FFD3B956}"/>
              </a:ext>
            </a:extLst>
          </p:cNvPr>
          <p:cNvSpPr txBox="1"/>
          <p:nvPr/>
        </p:nvSpPr>
        <p:spPr>
          <a:xfrm>
            <a:off x="1097280" y="2744707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</a:t>
            </a:r>
            <a:r>
              <a:rPr lang="en-US" sz="2400" dirty="0">
                <a:solidFill>
                  <a:srgbClr val="202122"/>
                </a:solidFill>
              </a:rPr>
              <a:t> (E, 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8ECE-4E5A-6911-3B6D-AF16907B7A56}"/>
              </a:ext>
            </a:extLst>
          </p:cNvPr>
          <p:cNvSpPr txBox="1"/>
          <p:nvPr/>
        </p:nvSpPr>
        <p:spPr>
          <a:xfrm>
            <a:off x="1144648" y="2283042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3EDD-EB6F-F6A2-13FC-BDBBC8BC4AAD}"/>
              </a:ext>
            </a:extLst>
          </p:cNvPr>
          <p:cNvSpPr txBox="1"/>
          <p:nvPr/>
        </p:nvSpPr>
        <p:spPr>
          <a:xfrm>
            <a:off x="1097280" y="4636288"/>
            <a:ext cx="2903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(E’, e’)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ED7C-C13E-39FE-D428-D506AAA4BF63}"/>
              </a:ext>
            </a:extLst>
          </p:cNvPr>
          <p:cNvCxnSpPr>
            <a:cxnSpLocks/>
          </p:cNvCxnSpPr>
          <p:nvPr/>
        </p:nvCxnSpPr>
        <p:spPr>
          <a:xfrm>
            <a:off x="1144648" y="5172495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085C0-C796-EA08-1B5D-F5F154D05C60}"/>
              </a:ext>
            </a:extLst>
          </p:cNvPr>
          <p:cNvSpPr txBox="1"/>
          <p:nvPr/>
        </p:nvSpPr>
        <p:spPr>
          <a:xfrm>
            <a:off x="1097279" y="3762743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96EF7-4B67-75E1-CB62-998F33F681FD}"/>
              </a:ext>
            </a:extLst>
          </p:cNvPr>
          <p:cNvSpPr txBox="1"/>
          <p:nvPr/>
        </p:nvSpPr>
        <p:spPr>
          <a:xfrm>
            <a:off x="1097280" y="5172495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E97D-7A0C-C415-1226-1F0C9CFA908C}"/>
              </a:ext>
            </a:extLst>
          </p:cNvPr>
          <p:cNvSpPr txBox="1"/>
          <p:nvPr/>
        </p:nvSpPr>
        <p:spPr>
          <a:xfrm>
            <a:off x="1123743" y="4236786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4528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5941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Judgements Relate?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47E0D-BDFA-EFDD-5960-31704410C481}"/>
              </a:ext>
            </a:extLst>
          </p:cNvPr>
          <p:cNvSpPr txBox="1"/>
          <p:nvPr/>
        </p:nvSpPr>
        <p:spPr>
          <a:xfrm>
            <a:off x="1097280" y="1839742"/>
            <a:ext cx="6579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>
                <a:solidFill>
                  <a:schemeClr val="tx1"/>
                </a:solidFill>
              </a:rPr>
              <a:t>As a class, try to come up (at least) one rule that relates some different notations like =,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⟼*,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⤷, and </a:t>
            </a:r>
            <a:r>
              <a:rPr lang="en-US" b="1" i="1" dirty="0">
                <a:solidFill>
                  <a:srgbClr val="222222"/>
                </a:solidFill>
                <a:effectLst/>
                <a:latin typeface="source_sans_proregular"/>
              </a:rPr>
              <a:t>value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1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88E-FBCA-41E4-8142-A4A86BD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Answers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DA0F0-76BF-4B15-AAD6-826334F47075}"/>
              </a:ext>
            </a:extLst>
          </p:cNvPr>
          <p:cNvCxnSpPr>
            <a:cxnSpLocks/>
          </p:cNvCxnSpPr>
          <p:nvPr/>
        </p:nvCxnSpPr>
        <p:spPr>
          <a:xfrm>
            <a:off x="2206414" y="3189605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5319F-44CC-42AE-B655-9CB706B3DA29}"/>
              </a:ext>
            </a:extLst>
          </p:cNvPr>
          <p:cNvSpPr txBox="1"/>
          <p:nvPr/>
        </p:nvSpPr>
        <p:spPr>
          <a:xfrm>
            <a:off x="892130" y="2886120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EvalSteps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7AEA7-CA0D-4A2B-B113-2D37325D83E5}"/>
              </a:ext>
            </a:extLst>
          </p:cNvPr>
          <p:cNvSpPr txBox="1"/>
          <p:nvPr/>
        </p:nvSpPr>
        <p:spPr>
          <a:xfrm>
            <a:off x="2572903" y="324871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0779C-AA01-4416-B7C4-4CA95A4A49B6}"/>
              </a:ext>
            </a:extLst>
          </p:cNvPr>
          <p:cNvSpPr txBox="1"/>
          <p:nvPr/>
        </p:nvSpPr>
        <p:spPr>
          <a:xfrm>
            <a:off x="2669895" y="2744446"/>
            <a:ext cx="81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536FED-B728-4470-A613-9B6F168B9D3F}"/>
              </a:ext>
            </a:extLst>
          </p:cNvPr>
          <p:cNvCxnSpPr>
            <a:cxnSpLocks/>
          </p:cNvCxnSpPr>
          <p:nvPr/>
        </p:nvCxnSpPr>
        <p:spPr>
          <a:xfrm>
            <a:off x="6486671" y="3183677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71C98F-D17A-4327-9933-2D41B18B23D8}"/>
              </a:ext>
            </a:extLst>
          </p:cNvPr>
          <p:cNvSpPr txBox="1"/>
          <p:nvPr/>
        </p:nvSpPr>
        <p:spPr>
          <a:xfrm>
            <a:off x="5218747" y="2931274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StepsVal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95833-91BD-4E5E-98C5-10642A5C63A8}"/>
              </a:ext>
            </a:extLst>
          </p:cNvPr>
          <p:cNvSpPr txBox="1"/>
          <p:nvPr/>
        </p:nvSpPr>
        <p:spPr>
          <a:xfrm>
            <a:off x="7277189" y="325577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v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5E6F3-38BF-4E20-B41D-944D892CFE46}"/>
              </a:ext>
            </a:extLst>
          </p:cNvPr>
          <p:cNvSpPr txBox="1"/>
          <p:nvPr/>
        </p:nvSpPr>
        <p:spPr>
          <a:xfrm>
            <a:off x="6372899" y="2742542"/>
            <a:ext cx="271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         </a:t>
            </a:r>
            <a:r>
              <a:rPr lang="en-US" sz="2400" b="0" i="1" dirty="0" err="1">
                <a:solidFill>
                  <a:srgbClr val="202122"/>
                </a:solidFill>
                <a:effectLst/>
              </a:rPr>
              <a:t>v</a:t>
            </a:r>
            <a:r>
              <a:rPr lang="en-US" sz="2400" b="0" i="1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b="1" i="1" dirty="0">
                <a:solidFill>
                  <a:srgbClr val="202122"/>
                </a:solidFill>
                <a:effectLst/>
              </a:rPr>
              <a:t>value</a:t>
            </a:r>
            <a:endParaRPr lang="en-US" sz="24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875364D-CBF7-4EAB-B2BC-29522394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4449"/>
          </a:xfrm>
        </p:spPr>
        <p:txBody>
          <a:bodyPr/>
          <a:lstStyle/>
          <a:p>
            <a:r>
              <a:rPr lang="en-US" dirty="0"/>
              <a:t>If you evaluate to something, you eventually step to it.</a:t>
            </a:r>
            <a:br>
              <a:rPr lang="en-US" dirty="0"/>
            </a:br>
            <a:r>
              <a:rPr lang="en-US" dirty="0"/>
              <a:t>If you eventually step to a value, then you also evaluate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eventually step to something, you equal 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71CB00-F058-48F4-918C-6CE6E6D08C3F}"/>
              </a:ext>
            </a:extLst>
          </p:cNvPr>
          <p:cNvCxnSpPr>
            <a:cxnSpLocks/>
          </p:cNvCxnSpPr>
          <p:nvPr/>
        </p:nvCxnSpPr>
        <p:spPr>
          <a:xfrm>
            <a:off x="2206414" y="5030863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F4C9BE-095C-49B4-9C09-436BBBE54672}"/>
              </a:ext>
            </a:extLst>
          </p:cNvPr>
          <p:cNvSpPr txBox="1"/>
          <p:nvPr/>
        </p:nvSpPr>
        <p:spPr>
          <a:xfrm>
            <a:off x="1097279" y="4800031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StepsEq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9150-BF16-4A43-AB7C-0DBF358DB4A6}"/>
              </a:ext>
            </a:extLst>
          </p:cNvPr>
          <p:cNvSpPr txBox="1"/>
          <p:nvPr/>
        </p:nvSpPr>
        <p:spPr>
          <a:xfrm>
            <a:off x="2572903" y="5045820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A7A14-A7F6-4EDE-820E-0C45EDB0B5CE}"/>
              </a:ext>
            </a:extLst>
          </p:cNvPr>
          <p:cNvSpPr txBox="1"/>
          <p:nvPr/>
        </p:nvSpPr>
        <p:spPr>
          <a:xfrm>
            <a:off x="2453340" y="4578227"/>
            <a:ext cx="168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67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Implementer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PLs are hard to implement because they have combinatorial complexity: “Does every combination of code work?”</a:t>
            </a:r>
          </a:p>
          <a:p>
            <a:r>
              <a:rPr lang="en-US" dirty="0"/>
              <a:t>Precise, compositional specifications reduce uncertainty of the implementation process</a:t>
            </a:r>
          </a:p>
          <a:p>
            <a:r>
              <a:rPr lang="en-US" dirty="0"/>
              <a:t>For the Implementer, operational semantics are way to effective and precise communication with the Theorist and Practitioner</a:t>
            </a:r>
          </a:p>
        </p:txBody>
      </p:sp>
    </p:spTree>
    <p:extLst>
      <p:ext uri="{BB962C8B-B14F-4D97-AF65-F5344CB8AC3E}">
        <p14:creationId xmlns:p14="http://schemas.microsoft.com/office/powerpoint/2010/main" val="325267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F46-178C-4ED2-BCFC-2C0CCB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“Use”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12B6-44AF-46B5-9CA8-524F5B80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future reference:</a:t>
            </a:r>
            <a:r>
              <a:rPr lang="en-US" dirty="0"/>
              <a:t> When we “prove” a judgement, we can write all the rule applications in a tree</a:t>
            </a:r>
          </a:p>
          <a:p>
            <a:pPr lvl="1"/>
            <a:r>
              <a:rPr lang="en-US" dirty="0"/>
              <a:t>It is common to use trees for </a:t>
            </a:r>
            <a:r>
              <a:rPr lang="en-US" b="1" dirty="0"/>
              <a:t>type checking</a:t>
            </a:r>
            <a:r>
              <a:rPr lang="en-US" dirty="0"/>
              <a:t> and </a:t>
            </a:r>
            <a:r>
              <a:rPr lang="en-US" b="1" dirty="0"/>
              <a:t>proofs</a:t>
            </a:r>
            <a:endParaRPr lang="en-US" dirty="0"/>
          </a:p>
          <a:p>
            <a:pPr lvl="1"/>
            <a:r>
              <a:rPr lang="en-US" dirty="0"/>
              <a:t>As example will show, tree notation is usually </a:t>
            </a:r>
            <a:r>
              <a:rPr lang="en-US" b="1" dirty="0"/>
              <a:t>too gross</a:t>
            </a:r>
            <a:r>
              <a:rPr lang="en-US" dirty="0"/>
              <a:t> for </a:t>
            </a:r>
            <a:r>
              <a:rPr lang="en-US" b="1" dirty="0"/>
              <a:t>execution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92C4C-9541-45F5-852B-1AA72E98FA22}"/>
              </a:ext>
            </a:extLst>
          </p:cNvPr>
          <p:cNvCxnSpPr>
            <a:cxnSpLocks/>
          </p:cNvCxnSpPr>
          <p:nvPr/>
        </p:nvCxnSpPr>
        <p:spPr>
          <a:xfrm>
            <a:off x="1149037" y="4411340"/>
            <a:ext cx="1673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8CBBC-1820-4DB1-B334-25C84B974DE9}"/>
              </a:ext>
            </a:extLst>
          </p:cNvPr>
          <p:cNvSpPr txBox="1"/>
          <p:nvPr/>
        </p:nvSpPr>
        <p:spPr>
          <a:xfrm>
            <a:off x="1097280" y="3496627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StepsZero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B669-D746-45C3-8F61-71350F9C183C}"/>
              </a:ext>
            </a:extLst>
          </p:cNvPr>
          <p:cNvSpPr txBox="1"/>
          <p:nvPr/>
        </p:nvSpPr>
        <p:spPr>
          <a:xfrm>
            <a:off x="1142282" y="4470450"/>
            <a:ext cx="21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dirty="0" err="1">
                <a:solidFill>
                  <a:srgbClr val="202122"/>
                </a:solidFill>
              </a:rPr>
              <a:t>E,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4278-E1C6-40F9-9F1E-5BDDF6CCCA54}"/>
              </a:ext>
            </a:extLst>
          </p:cNvPr>
          <p:cNvSpPr txBox="1"/>
          <p:nvPr/>
        </p:nvSpPr>
        <p:spPr>
          <a:xfrm>
            <a:off x="1711578" y="3949675"/>
            <a:ext cx="186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29B3-D318-4DB4-A343-32AC46F04802}"/>
              </a:ext>
            </a:extLst>
          </p:cNvPr>
          <p:cNvCxnSpPr>
            <a:cxnSpLocks/>
          </p:cNvCxnSpPr>
          <p:nvPr/>
        </p:nvCxnSpPr>
        <p:spPr>
          <a:xfrm>
            <a:off x="4716054" y="4833040"/>
            <a:ext cx="2414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361756-443D-40AC-BC28-EED49F63FCB1}"/>
              </a:ext>
            </a:extLst>
          </p:cNvPr>
          <p:cNvSpPr txBox="1"/>
          <p:nvPr/>
        </p:nvSpPr>
        <p:spPr>
          <a:xfrm>
            <a:off x="4716054" y="3542943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0483D-1D96-4F36-B297-DC3DAFDB528E}"/>
              </a:ext>
            </a:extLst>
          </p:cNvPr>
          <p:cNvSpPr txBox="1"/>
          <p:nvPr/>
        </p:nvSpPr>
        <p:spPr>
          <a:xfrm>
            <a:off x="4846605" y="4833040"/>
            <a:ext cx="273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’’)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6B96-0B0B-4C59-BC94-575DB9D62D69}"/>
              </a:ext>
            </a:extLst>
          </p:cNvPr>
          <p:cNvSpPr txBox="1"/>
          <p:nvPr/>
        </p:nvSpPr>
        <p:spPr>
          <a:xfrm>
            <a:off x="4716054" y="4002043"/>
            <a:ext cx="329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</a:t>
            </a:r>
            <a:br>
              <a:rPr lang="en-US" sz="2400" b="0" i="0" dirty="0">
                <a:solidFill>
                  <a:srgbClr val="202122"/>
                </a:solidFill>
                <a:effectLst/>
              </a:rPr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 ⟼* (E’’, e’’)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6126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7DF-C4E1-4C1A-BDE8-B2709C89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5F97AB-457B-4B2E-859E-9EA423D5E1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89810" y="3218673"/>
            <a:ext cx="9313570" cy="15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DFD032-881F-4140-A8C9-C71DCAE075FF}"/>
              </a:ext>
            </a:extLst>
          </p:cNvPr>
          <p:cNvSpPr txBox="1"/>
          <p:nvPr/>
        </p:nvSpPr>
        <p:spPr>
          <a:xfrm>
            <a:off x="937260" y="3003613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6F5BB-DB8A-408F-B898-8CAF72E06E1F}"/>
              </a:ext>
            </a:extLst>
          </p:cNvPr>
          <p:cNvSpPr txBox="1"/>
          <p:nvPr/>
        </p:nvSpPr>
        <p:spPr>
          <a:xfrm>
            <a:off x="5238725" y="3261573"/>
            <a:ext cx="288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 + 2)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6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1B339-7535-4346-B82A-C0196B5DB08D}"/>
              </a:ext>
            </a:extLst>
          </p:cNvPr>
          <p:cNvSpPr txBox="1"/>
          <p:nvPr/>
        </p:nvSpPr>
        <p:spPr>
          <a:xfrm>
            <a:off x="2080135" y="2741503"/>
            <a:ext cx="8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(1 + 2)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</a:t>
            </a:r>
            <a:r>
              <a:rPr lang="en-US" sz="2400" dirty="0"/>
              <a:t> 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                                                   </a:t>
            </a:r>
            <a:r>
              <a:rPr lang="en-US" sz="2400" dirty="0"/>
              <a:t>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⟼* 6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96E8BA-64BF-49DF-A55D-500A2A3483D5}"/>
              </a:ext>
            </a:extLst>
          </p:cNvPr>
          <p:cNvCxnSpPr>
            <a:cxnSpLocks/>
          </p:cNvCxnSpPr>
          <p:nvPr/>
        </p:nvCxnSpPr>
        <p:spPr>
          <a:xfrm flipV="1">
            <a:off x="2246750" y="2720058"/>
            <a:ext cx="2427052" cy="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52703B-8ABD-4B1A-8B18-A4FB1CB20687}"/>
              </a:ext>
            </a:extLst>
          </p:cNvPr>
          <p:cNvSpPr txBox="1"/>
          <p:nvPr/>
        </p:nvSpPr>
        <p:spPr>
          <a:xfrm>
            <a:off x="812163" y="2529697"/>
            <a:ext cx="1421190" cy="46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StepOpS1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6CF56-2FFC-4DE5-B3D3-85DD40677198}"/>
              </a:ext>
            </a:extLst>
          </p:cNvPr>
          <p:cNvSpPr txBox="1"/>
          <p:nvPr/>
        </p:nvSpPr>
        <p:spPr>
          <a:xfrm>
            <a:off x="1522758" y="2266400"/>
            <a:ext cx="7654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       1 + 2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3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75418C-7F72-4552-94C6-3BC3014488E3}"/>
              </a:ext>
            </a:extLst>
          </p:cNvPr>
          <p:cNvCxnSpPr>
            <a:cxnSpLocks/>
          </p:cNvCxnSpPr>
          <p:nvPr/>
        </p:nvCxnSpPr>
        <p:spPr>
          <a:xfrm>
            <a:off x="2246750" y="2204949"/>
            <a:ext cx="2299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17837-47F0-4D7B-BB2A-36350E8FDD60}"/>
              </a:ext>
            </a:extLst>
          </p:cNvPr>
          <p:cNvSpPr txBox="1"/>
          <p:nvPr/>
        </p:nvSpPr>
        <p:spPr>
          <a:xfrm>
            <a:off x="3327919" y="1777059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AC6E0-5A51-4565-9879-741E9F10C70D}"/>
              </a:ext>
            </a:extLst>
          </p:cNvPr>
          <p:cNvSpPr txBox="1"/>
          <p:nvPr/>
        </p:nvSpPr>
        <p:spPr>
          <a:xfrm>
            <a:off x="937260" y="1960185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09816-3A30-4E8C-AD35-E5A228EB2F93}"/>
              </a:ext>
            </a:extLst>
          </p:cNvPr>
          <p:cNvCxnSpPr>
            <a:cxnSpLocks/>
          </p:cNvCxnSpPr>
          <p:nvPr/>
        </p:nvCxnSpPr>
        <p:spPr>
          <a:xfrm flipV="1">
            <a:off x="6449278" y="2713868"/>
            <a:ext cx="5247422" cy="8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412736-9573-46B8-AAB0-EEBEDFB82854}"/>
              </a:ext>
            </a:extLst>
          </p:cNvPr>
          <p:cNvSpPr txBox="1"/>
          <p:nvPr/>
        </p:nvSpPr>
        <p:spPr>
          <a:xfrm>
            <a:off x="4943537" y="2454246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09F37-9A13-4CCB-A7B3-0D220E915750}"/>
              </a:ext>
            </a:extLst>
          </p:cNvPr>
          <p:cNvSpPr txBox="1"/>
          <p:nvPr/>
        </p:nvSpPr>
        <p:spPr>
          <a:xfrm>
            <a:off x="6347793" y="2268013"/>
            <a:ext cx="207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6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995F36-E789-4E1E-AE87-64712544111A}"/>
              </a:ext>
            </a:extLst>
          </p:cNvPr>
          <p:cNvCxnSpPr>
            <a:cxnSpLocks/>
          </p:cNvCxnSpPr>
          <p:nvPr/>
        </p:nvCxnSpPr>
        <p:spPr>
          <a:xfrm>
            <a:off x="6359394" y="2283412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C22D1-3B57-46B4-AA5D-68F906054331}"/>
              </a:ext>
            </a:extLst>
          </p:cNvPr>
          <p:cNvSpPr txBox="1"/>
          <p:nvPr/>
        </p:nvSpPr>
        <p:spPr>
          <a:xfrm>
            <a:off x="7083568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A7C0F-683D-40E2-8B92-E6129D0AB3DC}"/>
              </a:ext>
            </a:extLst>
          </p:cNvPr>
          <p:cNvSpPr txBox="1"/>
          <p:nvPr/>
        </p:nvSpPr>
        <p:spPr>
          <a:xfrm>
            <a:off x="5101572" y="201261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09BFE-5BE8-487F-B9FF-2558973ED07B}"/>
              </a:ext>
            </a:extLst>
          </p:cNvPr>
          <p:cNvSpPr txBox="1"/>
          <p:nvPr/>
        </p:nvSpPr>
        <p:spPr>
          <a:xfrm>
            <a:off x="10278811" y="2269453"/>
            <a:ext cx="1235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6 ⟼* 6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63270-D616-4B18-85C7-5AFF4D2210A1}"/>
              </a:ext>
            </a:extLst>
          </p:cNvPr>
          <p:cNvCxnSpPr>
            <a:cxnSpLocks/>
          </p:cNvCxnSpPr>
          <p:nvPr/>
        </p:nvCxnSpPr>
        <p:spPr>
          <a:xfrm>
            <a:off x="10040663" y="2246277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CFEC3-CE73-4BFF-90DF-2A66CDF76B07}"/>
              </a:ext>
            </a:extLst>
          </p:cNvPr>
          <p:cNvSpPr txBox="1"/>
          <p:nvPr/>
        </p:nvSpPr>
        <p:spPr>
          <a:xfrm>
            <a:off x="10836773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5FCC-75AA-4F88-BB10-89582750A16D}"/>
              </a:ext>
            </a:extLst>
          </p:cNvPr>
          <p:cNvSpPr txBox="1"/>
          <p:nvPr/>
        </p:nvSpPr>
        <p:spPr>
          <a:xfrm>
            <a:off x="8583422" y="198534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StepsDone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325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b="1" dirty="0">
                <a:solidFill>
                  <a:srgbClr val="202122"/>
                </a:solidFill>
              </a:rPr>
              <a:t> </a:t>
            </a:r>
          </a:p>
          <a:p>
            <a:endParaRPr lang="en-US" b="1" dirty="0">
              <a:solidFill>
                <a:srgbClr val="202122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00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 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                [By StepOpS1 and </a:t>
            </a:r>
            <a:r>
              <a:rPr lang="en-US" dirty="0" err="1"/>
              <a:t>BetaOp</a:t>
            </a:r>
            <a:r>
              <a:rPr lang="en-US" dirty="0"/>
              <a:t>]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                       [By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BetaOp</a:t>
            </a:r>
            <a:r>
              <a:rPr lang="en-US" b="0" i="0" dirty="0">
                <a:solidFill>
                  <a:srgbClr val="202122"/>
                </a:solidFill>
                <a:effectLst/>
              </a:rPr>
              <a:t>]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dirty="0">
                <a:solidFill>
                  <a:srgbClr val="202122"/>
                </a:solidFill>
              </a:rPr>
              <a:t>If you need to add </a:t>
            </a:r>
            <a:r>
              <a:rPr lang="en-US" b="1" dirty="0">
                <a:solidFill>
                  <a:srgbClr val="202122"/>
                </a:solidFill>
              </a:rPr>
              <a:t>the details</a:t>
            </a:r>
            <a:r>
              <a:rPr lang="en-US" dirty="0">
                <a:solidFill>
                  <a:srgbClr val="202122"/>
                </a:solidFill>
              </a:rPr>
              <a:t>, you can write the rule names too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63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C61-BE67-4968-8784-5CB3A36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Why</a:t>
            </a:r>
            <a:r>
              <a:rPr lang="en-US" dirty="0"/>
              <a:t> All This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8B-7680-44B2-8763-6D0AE225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much more precise than humans</a:t>
            </a:r>
          </a:p>
          <a:p>
            <a:r>
              <a:rPr lang="en-US" dirty="0"/>
              <a:t>Mathematical notation lets PL theory be rigorous enough to precisely describe what we want a program to do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24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50-A718-4E6E-AFB8-B13784D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Previews: Future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AAB-F7E1-431F-A3E9-4BC1F278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D3FC-367B-4E74-A9F8-B33A5E2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19AA-2471-4FE5-873A-C2EF192E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later lectures, we will show cool properties about PLs</a:t>
            </a:r>
          </a:p>
          <a:p>
            <a:r>
              <a:rPr lang="en-US" dirty="0"/>
              <a:t>e.g.  “If it type-checks, it runs”</a:t>
            </a:r>
          </a:p>
          <a:p>
            <a:r>
              <a:rPr lang="en-US" dirty="0"/>
              <a:t>Semantics will be essential because it allows us to state properties about PLs in a precise way</a:t>
            </a:r>
          </a:p>
          <a:p>
            <a:pPr lvl="1"/>
            <a:r>
              <a:rPr lang="en-US" dirty="0"/>
              <a:t>And, if you wanted to, prove them very rigorously</a:t>
            </a:r>
          </a:p>
          <a:p>
            <a:pPr lvl="1"/>
            <a:r>
              <a:rPr lang="en-US" dirty="0"/>
              <a:t>So rigorous that a computer could check your work (</a:t>
            </a:r>
            <a:r>
              <a:rPr lang="en-US" b="1" dirty="0"/>
              <a:t>research topic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248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424-2526-4DE9-B1BC-127EDF0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8C40-D074-4B34-8DB3-9EE6CA9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correct semantics rules requires attention to detail</a:t>
            </a:r>
          </a:p>
          <a:p>
            <a:r>
              <a:rPr lang="en-US" b="1" dirty="0"/>
              <a:t>Possible mistake:</a:t>
            </a:r>
            <a:r>
              <a:rPr lang="en-US" dirty="0"/>
              <a:t> I forgot to write one of the rules!</a:t>
            </a:r>
          </a:p>
          <a:p>
            <a:pPr lvl="1"/>
            <a:r>
              <a:rPr lang="en-US" dirty="0"/>
              <a:t>Then I can’t run my program, but I want to</a:t>
            </a:r>
          </a:p>
          <a:p>
            <a:pPr lvl="1"/>
            <a:r>
              <a:rPr lang="en-US" dirty="0"/>
              <a:t>This property will not be provable because it’s false: “If it type-checks, it runs”</a:t>
            </a:r>
          </a:p>
          <a:p>
            <a:r>
              <a:rPr lang="en-US" dirty="0"/>
              <a:t>Mistakes aside, there are different </a:t>
            </a:r>
            <a:r>
              <a:rPr lang="en-US" b="1" dirty="0"/>
              <a:t>design choices</a:t>
            </a:r>
            <a:r>
              <a:rPr lang="en-US" dirty="0"/>
              <a:t> for semantics:</a:t>
            </a:r>
          </a:p>
          <a:p>
            <a:pPr lvl="1"/>
            <a:r>
              <a:rPr lang="en-US" dirty="0"/>
              <a:t>Do I execute programs left-to-right or right-to-left?</a:t>
            </a:r>
          </a:p>
          <a:p>
            <a:pPr lvl="1"/>
            <a:r>
              <a:rPr lang="en-US" dirty="0"/>
              <a:t>Do I even care what order I execute programs in?</a:t>
            </a:r>
          </a:p>
        </p:txBody>
      </p:sp>
    </p:spTree>
    <p:extLst>
      <p:ext uri="{BB962C8B-B14F-4D97-AF65-F5344CB8AC3E}">
        <p14:creationId xmlns:p14="http://schemas.microsoft.com/office/powerpoint/2010/main" val="1341358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3BF-F4EA-4C1D-AFE6-2589540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AA9-5FB9-4203-BBEA-82C8158A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urce_sans_proregular"/>
              </a:rPr>
              <a:t>Exercise:</a:t>
            </a:r>
            <a:r>
              <a:rPr lang="en-US" b="0" i="0" dirty="0">
                <a:solidFill>
                  <a:srgbClr val="FF0000"/>
                </a:solidFill>
                <a:effectLst/>
                <a:latin typeface="source_sans_proregular"/>
              </a:rPr>
              <a:t> </a:t>
            </a:r>
            <a:r>
              <a:rPr lang="en-US" b="0" i="0" dirty="0">
                <a:effectLst/>
                <a:latin typeface="source_sans_proregular"/>
              </a:rPr>
              <a:t>Can we write a rule that says “All expressions evaluate to a </a:t>
            </a:r>
            <a:r>
              <a:rPr lang="en-US" b="0" i="0" dirty="0" err="1">
                <a:effectLst/>
                <a:latin typeface="source_sans_proregular"/>
              </a:rPr>
              <a:t>value?”If</a:t>
            </a:r>
            <a:r>
              <a:rPr lang="en-US" b="0" i="0" dirty="0">
                <a:effectLst/>
                <a:latin typeface="source_sans_proregular"/>
              </a:rPr>
              <a:t> so, what rule? If not, what’s the challenge?</a:t>
            </a:r>
          </a:p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/>
              <a:t>The following rule INCORRECT is wrong (“is not sound”). Give examples of e1 and e2 that show why the rule does not work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02318F-25F5-443C-BC68-7B34D7AAE6D3}"/>
              </a:ext>
            </a:extLst>
          </p:cNvPr>
          <p:cNvCxnSpPr>
            <a:cxnSpLocks/>
          </p:cNvCxnSpPr>
          <p:nvPr/>
        </p:nvCxnSpPr>
        <p:spPr>
          <a:xfrm>
            <a:off x="2302815" y="3977215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F54F59-CE5C-4756-B89A-DB3ACE6CE39D}"/>
              </a:ext>
            </a:extLst>
          </p:cNvPr>
          <p:cNvSpPr txBox="1"/>
          <p:nvPr/>
        </p:nvSpPr>
        <p:spPr>
          <a:xfrm>
            <a:off x="720443" y="3723503"/>
            <a:ext cx="221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4FC78-D6A6-4882-B6A0-CA07E9B2513E}"/>
              </a:ext>
            </a:extLst>
          </p:cNvPr>
          <p:cNvSpPr txBox="1"/>
          <p:nvPr/>
        </p:nvSpPr>
        <p:spPr>
          <a:xfrm>
            <a:off x="2491127" y="3950673"/>
            <a:ext cx="203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A244-7CC3-421D-8662-7EFA357CAD1E}"/>
              </a:ext>
            </a:extLst>
          </p:cNvPr>
          <p:cNvSpPr txBox="1"/>
          <p:nvPr/>
        </p:nvSpPr>
        <p:spPr>
          <a:xfrm>
            <a:off x="2557519" y="3579328"/>
            <a:ext cx="148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9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 and 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lectures, operational semantics and static types, have deep connections with the humanities, specifically the study of formal logic within analytic philosophy</a:t>
            </a:r>
          </a:p>
          <a:p>
            <a:r>
              <a:rPr lang="en-US" dirty="0"/>
              <a:t>Through an applied context (PLs), operational semantics and types allow us to grapple with fundamental philosophical questions:</a:t>
            </a:r>
            <a:br>
              <a:rPr lang="en-US" dirty="0"/>
            </a:br>
            <a:r>
              <a:rPr lang="en-US" dirty="0"/>
              <a:t>“What is true?” and “How do we know?”</a:t>
            </a:r>
          </a:p>
        </p:txBody>
      </p:sp>
    </p:spTree>
    <p:extLst>
      <p:ext uri="{BB962C8B-B14F-4D97-AF65-F5344CB8AC3E}">
        <p14:creationId xmlns:p14="http://schemas.microsoft.com/office/powerpoint/2010/main" val="3421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 </a:t>
            </a:r>
            <a:br>
              <a:rPr lang="en-US" dirty="0"/>
            </a:br>
            <a:r>
              <a:rPr lang="en-US" dirty="0"/>
              <a:t>= “Evaluator, but </a:t>
            </a:r>
            <a:r>
              <a:rPr lang="en-US" dirty="0" err="1"/>
              <a:t>Mathy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676525"/>
            <a:ext cx="1747728" cy="133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667100" y="3490313"/>
            <a:ext cx="958808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534597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3F68D-81CC-20B0-CF55-1B9D75AE5AF2}"/>
              </a:ext>
            </a:extLst>
          </p:cNvPr>
          <p:cNvSpPr/>
          <p:nvPr/>
        </p:nvSpPr>
        <p:spPr>
          <a:xfrm>
            <a:off x="7417133" y="2123506"/>
            <a:ext cx="183497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769F-783A-4E2E-942E-B59FE96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E19A-D0C1-495D-918D-D0C0AB0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Denotational Semantics: What </a:t>
            </a:r>
            <a:r>
              <a:rPr lang="en-US" b="1" dirty="0"/>
              <a:t>mathematical concept</a:t>
            </a:r>
            <a:r>
              <a:rPr lang="en-US" dirty="0"/>
              <a:t> models code?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research topics</a:t>
            </a:r>
            <a:r>
              <a:rPr lang="en-US" dirty="0"/>
              <a:t>: What structures model concurrency? Physical devices?</a:t>
            </a:r>
          </a:p>
          <a:p>
            <a:r>
              <a:rPr lang="en-US" dirty="0"/>
              <a:t>Equational Semantics: When do two programs mean </a:t>
            </a:r>
            <a:r>
              <a:rPr lang="en-US" b="1" dirty="0"/>
              <a:t>same</a:t>
            </a:r>
            <a:r>
              <a:rPr lang="en-US" dirty="0"/>
              <a:t> thing?</a:t>
            </a:r>
          </a:p>
          <a:p>
            <a:r>
              <a:rPr lang="en-US" dirty="0"/>
              <a:t>Operational Semantics </a:t>
            </a:r>
            <a:r>
              <a:rPr lang="en-US" b="1" dirty="0"/>
              <a:t>(this course)</a:t>
            </a:r>
            <a:r>
              <a:rPr lang="en-US" dirty="0"/>
              <a:t>: How does a program run?</a:t>
            </a:r>
          </a:p>
          <a:p>
            <a:pPr lvl="1"/>
            <a:r>
              <a:rPr lang="en-US" dirty="0"/>
              <a:t>Big-step operational semantics: assume the program terminates. What </a:t>
            </a:r>
            <a:r>
              <a:rPr lang="en-US" b="1" dirty="0"/>
              <a:t>value</a:t>
            </a:r>
            <a:r>
              <a:rPr lang="en-US" dirty="0"/>
              <a:t> does it </a:t>
            </a:r>
            <a:r>
              <a:rPr lang="en-US" b="1" dirty="0"/>
              <a:t>evaluate </a:t>
            </a:r>
            <a:r>
              <a:rPr lang="en-US" dirty="0"/>
              <a:t>to? </a:t>
            </a:r>
            <a:r>
              <a:rPr lang="en-US" b="1" dirty="0"/>
              <a:t>Does not consider programs that loop forever</a:t>
            </a:r>
          </a:p>
          <a:p>
            <a:pPr lvl="1"/>
            <a:r>
              <a:rPr lang="en-US" dirty="0"/>
              <a:t>Small-step operational semantics: Execute the program one </a:t>
            </a:r>
            <a:r>
              <a:rPr lang="en-US" b="1" dirty="0"/>
              <a:t>step</a:t>
            </a:r>
            <a:r>
              <a:rPr lang="en-US" dirty="0"/>
              <a:t> at a time. </a:t>
            </a:r>
            <a:r>
              <a:rPr lang="en-US" b="1" dirty="0"/>
              <a:t>Even if the program loops forever,</a:t>
            </a:r>
            <a:r>
              <a:rPr lang="en-US" dirty="0"/>
              <a:t> we can talk about each program step</a:t>
            </a:r>
          </a:p>
        </p:txBody>
      </p:sp>
    </p:spTree>
    <p:extLst>
      <p:ext uri="{BB962C8B-B14F-4D97-AF65-F5344CB8AC3E}">
        <p14:creationId xmlns:p14="http://schemas.microsoft.com/office/powerpoint/2010/main" val="1780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Semantics: Key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Recall:</a:t>
            </a:r>
            <a:r>
              <a:rPr lang="en-US" dirty="0"/>
              <a:t> When we introduced our arithmetic PL, we called the programs </a:t>
            </a:r>
            <a:r>
              <a:rPr lang="en-US" b="1" dirty="0"/>
              <a:t>arithmetic expressions</a:t>
            </a:r>
            <a:endParaRPr lang="en-US" dirty="0"/>
          </a:p>
          <a:p>
            <a:r>
              <a:rPr lang="en-US" dirty="0"/>
              <a:t>In programming language theory, 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we can try to </a:t>
            </a:r>
            <a:r>
              <a:rPr lang="en-US" b="1" dirty="0"/>
              <a:t>evaluate</a:t>
            </a:r>
            <a:r>
              <a:rPr lang="en-US" dirty="0"/>
              <a:t>: we run it and, if successful, get a </a:t>
            </a:r>
            <a:r>
              <a:rPr lang="en-US" b="1" dirty="0"/>
              <a:t>value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statements</a:t>
            </a:r>
            <a:r>
              <a:rPr lang="en-US" dirty="0"/>
              <a:t>, we say </a:t>
            </a:r>
            <a:r>
              <a:rPr lang="en-US" b="1" dirty="0"/>
              <a:t>run </a:t>
            </a:r>
            <a:r>
              <a:rPr lang="en-US" dirty="0"/>
              <a:t>or </a:t>
            </a:r>
            <a:r>
              <a:rPr lang="en-US" b="1" dirty="0"/>
              <a:t>execute</a:t>
            </a:r>
            <a:r>
              <a:rPr lang="en-US" dirty="0"/>
              <a:t> – no value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i="1" dirty="0"/>
              <a:t>v </a:t>
            </a:r>
            <a:r>
              <a:rPr lang="en-US" dirty="0"/>
              <a:t>is an expression </a:t>
            </a:r>
            <a:r>
              <a:rPr lang="en-US" i="1" dirty="0"/>
              <a:t>e </a:t>
            </a:r>
            <a:r>
              <a:rPr lang="en-US" dirty="0"/>
              <a:t>that is done running</a:t>
            </a:r>
          </a:p>
          <a:p>
            <a:pPr lvl="1"/>
            <a:r>
              <a:rPr lang="en-US" dirty="0"/>
              <a:t>All values are expressions. Some expressions are not values</a:t>
            </a:r>
          </a:p>
          <a:p>
            <a:pPr lvl="1"/>
            <a:r>
              <a:rPr lang="en-US" dirty="0"/>
              <a:t>In our arithmetic language, numerals (e.g. 5) are (the only) values</a:t>
            </a:r>
          </a:p>
          <a:p>
            <a:r>
              <a:rPr lang="en-US" dirty="0"/>
              <a:t>The word </a:t>
            </a:r>
            <a:r>
              <a:rPr lang="en-US" b="1" dirty="0"/>
              <a:t>evaluate</a:t>
            </a:r>
            <a:r>
              <a:rPr lang="en-US" dirty="0"/>
              <a:t> means “run it </a:t>
            </a:r>
            <a:r>
              <a:rPr lang="en-US" b="1" dirty="0"/>
              <a:t>all the way</a:t>
            </a:r>
            <a:r>
              <a:rPr lang="en-US" dirty="0"/>
              <a:t> to a value”.</a:t>
            </a:r>
          </a:p>
          <a:p>
            <a:pPr lvl="1"/>
            <a:r>
              <a:rPr lang="en-US" dirty="0"/>
              <a:t>So we can say “</a:t>
            </a:r>
            <a:r>
              <a:rPr lang="en-US" i="1" dirty="0"/>
              <a:t>e</a:t>
            </a:r>
            <a:r>
              <a:rPr lang="en-US" dirty="0"/>
              <a:t> evaluates to 5” but not “e evaluates to 1 + 2”</a:t>
            </a:r>
          </a:p>
        </p:txBody>
      </p:sp>
    </p:spTree>
    <p:extLst>
      <p:ext uri="{BB962C8B-B14F-4D97-AF65-F5344CB8AC3E}">
        <p14:creationId xmlns:p14="http://schemas.microsoft.com/office/powerpoint/2010/main" val="2194761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3367</Words>
  <Application>Microsoft Office PowerPoint</Application>
  <PresentationFormat>Widescreen</PresentationFormat>
  <Paragraphs>416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source_sans_proregular</vt:lpstr>
      <vt:lpstr>Arial</vt:lpstr>
      <vt:lpstr>Calibri</vt:lpstr>
      <vt:lpstr>Calibri Light</vt:lpstr>
      <vt:lpstr>Consolas</vt:lpstr>
      <vt:lpstr>Courier New</vt:lpstr>
      <vt:lpstr>Noto Serif</vt:lpstr>
      <vt:lpstr>Retrospect</vt:lpstr>
      <vt:lpstr>06 – Operational Semantics</vt:lpstr>
      <vt:lpstr>Outline</vt:lpstr>
      <vt:lpstr>Where We Are in the Course</vt:lpstr>
      <vt:lpstr>Why The Theorist Cares About Semantics</vt:lpstr>
      <vt:lpstr>Why The Implementer Cares About Semantics</vt:lpstr>
      <vt:lpstr>The Theorist and the Humanist</vt:lpstr>
      <vt:lpstr>Operational Semantics  = “Evaluator, but Mathy”</vt:lpstr>
      <vt:lpstr>Approaches to Semantics</vt:lpstr>
      <vt:lpstr>Programs &amp; Semantics: Key Vocabulary</vt:lpstr>
      <vt:lpstr>Brainstorm: How Would You Run Code?</vt:lpstr>
      <vt:lpstr>Brainstorm: How Would You Run Code? Informal</vt:lpstr>
      <vt:lpstr>Activity! (Part 1)</vt:lpstr>
      <vt:lpstr>Formality: Judgements</vt:lpstr>
      <vt:lpstr>Semantics: Important Notation</vt:lpstr>
      <vt:lpstr>This Lecture: What Semantics to Use?</vt:lpstr>
      <vt:lpstr>Section: Inference Rule Notation</vt:lpstr>
      <vt:lpstr>Why Inference Rules Matter</vt:lpstr>
      <vt:lpstr>Inference Rules: Basic Notation</vt:lpstr>
      <vt:lpstr>Inference Rules: Basic Notation</vt:lpstr>
      <vt:lpstr>Inference Rules: Book Notation</vt:lpstr>
      <vt:lpstr>Inference Rules: Names of Parts</vt:lpstr>
      <vt:lpstr>Inference Rules: Zero Premises</vt:lpstr>
      <vt:lpstr>Section: Big-Step Semantics, No Variables</vt:lpstr>
      <vt:lpstr>Big-Step</vt:lpstr>
      <vt:lpstr>The Judgements</vt:lpstr>
      <vt:lpstr>Big-Step Semantics of Toi</vt:lpstr>
      <vt:lpstr>Big-Step Semantics: Operations</vt:lpstr>
      <vt:lpstr>Big-Step Semantics: Operations</vt:lpstr>
      <vt:lpstr>Section: Big-Step Semantics w/ Variables</vt:lpstr>
      <vt:lpstr>Variables</vt:lpstr>
      <vt:lpstr>Substitutions and Environments Have Different Pros + Cons</vt:lpstr>
      <vt:lpstr>Environments: The Same as Before</vt:lpstr>
      <vt:lpstr>Add Environment to Judgements, Rules</vt:lpstr>
      <vt:lpstr>Add Environment to Judgements, Rules</vt:lpstr>
      <vt:lpstr>Variables</vt:lpstr>
      <vt:lpstr>Let</vt:lpstr>
      <vt:lpstr>Function Calls</vt:lpstr>
      <vt:lpstr>Error Judgement</vt:lpstr>
      <vt:lpstr>Section: Small-Step Operational Semantics</vt:lpstr>
      <vt:lpstr>Small-Step Judgements</vt:lpstr>
      <vt:lpstr>Small-Step Semantics: Operations</vt:lpstr>
      <vt:lpstr>Let-definitions</vt:lpstr>
      <vt:lpstr>Using Definitions</vt:lpstr>
      <vt:lpstr>Small-Step Semantics: Structural Rules</vt:lpstr>
      <vt:lpstr>Structural Rules: Let and Fun</vt:lpstr>
      <vt:lpstr>Repeated Stepping</vt:lpstr>
      <vt:lpstr>Section: Putting it All Together</vt:lpstr>
      <vt:lpstr>How Do The Judgements Relate?</vt:lpstr>
      <vt:lpstr>Example Answers</vt:lpstr>
      <vt:lpstr>How Do I “Use” the Rules?</vt:lpstr>
      <vt:lpstr>The Example</vt:lpstr>
      <vt:lpstr>How Do I Really Use The Rules?</vt:lpstr>
      <vt:lpstr>How Do I Really Use The Rules?</vt:lpstr>
      <vt:lpstr>Then Why All This Notation?</vt:lpstr>
      <vt:lpstr>Previews: Future Lectures</vt:lpstr>
      <vt:lpstr>How Can Semantics Go Right?</vt:lpstr>
      <vt:lpstr>How Can Semantics Go Wrong?</vt:lpstr>
      <vt:lpstr>Extra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79</cp:revision>
  <dcterms:created xsi:type="dcterms:W3CDTF">2023-08-13T16:19:48Z</dcterms:created>
  <dcterms:modified xsi:type="dcterms:W3CDTF">2023-09-12T19:58:34Z</dcterms:modified>
</cp:coreProperties>
</file>