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4"/>
  </p:notesMasterIdLst>
  <p:sldIdLst>
    <p:sldId id="256" r:id="rId2"/>
    <p:sldId id="257" r:id="rId3"/>
    <p:sldId id="269" r:id="rId4"/>
    <p:sldId id="258" r:id="rId5"/>
    <p:sldId id="282" r:id="rId6"/>
    <p:sldId id="259" r:id="rId7"/>
    <p:sldId id="260" r:id="rId8"/>
    <p:sldId id="261" r:id="rId9"/>
    <p:sldId id="262" r:id="rId10"/>
    <p:sldId id="285" r:id="rId11"/>
    <p:sldId id="318" r:id="rId12"/>
    <p:sldId id="263" r:id="rId13"/>
    <p:sldId id="286" r:id="rId14"/>
    <p:sldId id="264" r:id="rId15"/>
    <p:sldId id="287" r:id="rId16"/>
    <p:sldId id="313" r:id="rId17"/>
    <p:sldId id="314" r:id="rId18"/>
    <p:sldId id="292" r:id="rId19"/>
    <p:sldId id="312" r:id="rId20"/>
    <p:sldId id="288" r:id="rId21"/>
    <p:sldId id="315" r:id="rId22"/>
    <p:sldId id="265" r:id="rId23"/>
    <p:sldId id="291" r:id="rId24"/>
    <p:sldId id="293" r:id="rId25"/>
    <p:sldId id="316" r:id="rId26"/>
    <p:sldId id="317" r:id="rId27"/>
    <p:sldId id="266" r:id="rId28"/>
    <p:sldId id="294" r:id="rId29"/>
    <p:sldId id="296" r:id="rId30"/>
    <p:sldId id="299" r:id="rId31"/>
    <p:sldId id="297" r:id="rId32"/>
    <p:sldId id="298" r:id="rId33"/>
    <p:sldId id="267" r:id="rId34"/>
    <p:sldId id="295" r:id="rId35"/>
    <p:sldId id="300" r:id="rId36"/>
    <p:sldId id="301" r:id="rId37"/>
    <p:sldId id="303" r:id="rId38"/>
    <p:sldId id="304" r:id="rId39"/>
    <p:sldId id="268" r:id="rId40"/>
    <p:sldId id="270" r:id="rId41"/>
    <p:sldId id="305" r:id="rId42"/>
    <p:sldId id="271" r:id="rId43"/>
    <p:sldId id="306" r:id="rId44"/>
    <p:sldId id="307" r:id="rId45"/>
    <p:sldId id="272" r:id="rId46"/>
    <p:sldId id="273" r:id="rId47"/>
    <p:sldId id="274" r:id="rId48"/>
    <p:sldId id="289" r:id="rId49"/>
    <p:sldId id="308" r:id="rId50"/>
    <p:sldId id="275" r:id="rId51"/>
    <p:sldId id="309" r:id="rId52"/>
    <p:sldId id="310" r:id="rId53"/>
    <p:sldId id="280" r:id="rId54"/>
    <p:sldId id="276" r:id="rId55"/>
    <p:sldId id="277" r:id="rId56"/>
    <p:sldId id="278" r:id="rId57"/>
    <p:sldId id="311" r:id="rId58"/>
    <p:sldId id="279" r:id="rId59"/>
    <p:sldId id="281" r:id="rId60"/>
    <p:sldId id="320" r:id="rId61"/>
    <p:sldId id="283" r:id="rId62"/>
    <p:sldId id="284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5A499-2718-4E21-9189-B225F36281D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8E143-7B91-4E29-B3AC-B46F89C6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D969-CA5A-4E7D-8836-6A861131C5DB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2AF3-6851-4BD6-A66F-DDC658668A9B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A463-958C-4F4B-8E9C-5DBAA4CBA575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17C-61BF-4395-9125-421877C95553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B332-5926-4D67-B0C7-844DF0D44CC6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283A-0129-4F5B-A65A-7EF536522C87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B0A3-576D-48C6-BD4C-0E155D216784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E706-FE72-4D96-9E36-C798828A3102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048-6F10-4768-8FEB-297451A84156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664C85-27CA-4FBF-93CB-D51A4A471E07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8AE-60DD-46B6-88A6-96C02864976B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6C9163-F6B6-4F39-BAFE-DE93E258B06B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Lectures 02,03 - 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©2024 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742C1-7268-BD80-B74E-260CCCF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Core Insight: </a:t>
            </a:r>
            <a:r>
              <a:rPr lang="en-US" dirty="0"/>
              <a:t>Variables are one of the most fundamental ideas in PL theory. The simple question: “What do variables mean?” has profound design implications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8003-1D03-17C8-3D89-CCA0E1AB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Immutable variable </a:t>
            </a:r>
            <a:r>
              <a:rPr lang="en-US" dirty="0"/>
              <a:t>Cannot be changed after it is defined. It stands for a value. Defined: </a:t>
            </a:r>
            <a:r>
              <a:rPr lang="en-US" dirty="0">
                <a:latin typeface="Consolas" panose="020B0609020204030204" pitchFamily="49" charset="0"/>
              </a:rPr>
              <a:t>let x = …;</a:t>
            </a:r>
            <a:r>
              <a:rPr lang="en-US" dirty="0"/>
              <a:t> Read: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Mutable variable </a:t>
            </a:r>
            <a:r>
              <a:rPr lang="en-US" dirty="0"/>
              <a:t>Can be changed after it is defined. It represents state. Defined: </a:t>
            </a:r>
            <a:r>
              <a:rPr lang="en-US" dirty="0">
                <a:latin typeface="Consolas" panose="020B0609020204030204" pitchFamily="49" charset="0"/>
              </a:rPr>
              <a:t>let mut x = …;</a:t>
            </a:r>
            <a:r>
              <a:rPr lang="en-US" dirty="0"/>
              <a:t> Read: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Modified: </a:t>
            </a:r>
            <a:r>
              <a:rPr lang="en-US" dirty="0">
                <a:latin typeface="Consolas" panose="020B0609020204030204" pitchFamily="49" charset="0"/>
              </a:rPr>
              <a:t>x = …;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Math variable* </a:t>
            </a:r>
            <a:r>
              <a:rPr lang="en-US" dirty="0"/>
              <a:t>The book and slides most often say “any value”, “any type”, and so on. We use variables like </a:t>
            </a:r>
            <a:r>
              <a:rPr lang="en-US" i="1" dirty="0"/>
              <a:t>v</a:t>
            </a:r>
            <a:r>
              <a:rPr lang="en-US" dirty="0"/>
              <a:t> or </a:t>
            </a:r>
            <a:r>
              <a:rPr lang="en-US" i="1" dirty="0"/>
              <a:t>t </a:t>
            </a:r>
            <a:r>
              <a:rPr lang="en-US" dirty="0"/>
              <a:t>for this purpose. Like in math, these range over any value, any type, etc. They are not Rust code like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*The technical term is a metavariable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08FD1-1225-50FD-98CF-8882F41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b="1" dirty="0"/>
              <a:t>Indirection </a:t>
            </a:r>
            <a:r>
              <a:rPr lang="en-US" dirty="0"/>
              <a:t>is a fundamental programming concept across PLs</a:t>
            </a:r>
          </a:p>
          <a:p>
            <a:pPr lvl="1"/>
            <a:r>
              <a:rPr lang="en-US" b="1" dirty="0"/>
              <a:t>Pointers </a:t>
            </a:r>
            <a:r>
              <a:rPr lang="en-US" dirty="0"/>
              <a:t>(C,C++,etc.): Indirect access is supported through a numeric location represent an address in memory</a:t>
            </a:r>
          </a:p>
          <a:p>
            <a:pPr lvl="1"/>
            <a:r>
              <a:rPr lang="en-US" b="1" dirty="0"/>
              <a:t>References</a:t>
            </a:r>
            <a:r>
              <a:rPr lang="en-US" dirty="0"/>
              <a:t> (</a:t>
            </a:r>
            <a:r>
              <a:rPr lang="en-US" dirty="0" err="1"/>
              <a:t>Java,Python,etc</a:t>
            </a:r>
            <a:r>
              <a:rPr lang="en-US" dirty="0"/>
              <a:t>.): Indirect access is supported through a location, which is not treated as a number</a:t>
            </a:r>
          </a:p>
          <a:p>
            <a:pPr lvl="1"/>
            <a:r>
              <a:rPr lang="en-US" b="1" dirty="0"/>
              <a:t>References </a:t>
            </a:r>
            <a:r>
              <a:rPr lang="en-US" dirty="0"/>
              <a:t>(Rust): In addition, the type system for references plays an important role in making affine types practical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7038-1173-1E37-B8C6-81F8321F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dirty="0"/>
              <a:t>Usually, the first step to creating a reference is creating a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which stores a value </a:t>
            </a:r>
            <a:r>
              <a:rPr lang="en-US" i="1" dirty="0"/>
              <a:t>v</a:t>
            </a:r>
          </a:p>
          <a:p>
            <a:r>
              <a:rPr lang="en-US" b="1" dirty="0"/>
              <a:t>Create (Immutable): </a:t>
            </a:r>
            <a:r>
              <a:rPr lang="en-US" dirty="0">
                <a:latin typeface="Consolas" panose="020B0609020204030204" pitchFamily="49" charset="0"/>
              </a:rPr>
              <a:t>&amp;x</a:t>
            </a:r>
            <a:r>
              <a:rPr lang="en-US" b="1" dirty="0"/>
              <a:t> </a:t>
            </a:r>
            <a:r>
              <a:rPr lang="en-US" dirty="0"/>
              <a:t> is a reference to x, can be read, not written</a:t>
            </a:r>
            <a:br>
              <a:rPr lang="en-US" dirty="0"/>
            </a:br>
            <a:r>
              <a:rPr lang="en-US" b="1" dirty="0"/>
              <a:t>Create (Mutable): </a:t>
            </a:r>
            <a:r>
              <a:rPr lang="en-US" dirty="0">
                <a:latin typeface="Consolas" panose="020B0609020204030204" pitchFamily="49" charset="0"/>
              </a:rPr>
              <a:t>&amp;mut x</a:t>
            </a:r>
            <a:r>
              <a:rPr lang="en-US" b="1" dirty="0"/>
              <a:t> </a:t>
            </a:r>
            <a:r>
              <a:rPr lang="en-US" dirty="0"/>
              <a:t> is a reference to x, can be read, written</a:t>
            </a:r>
            <a:br>
              <a:rPr lang="en-US" dirty="0"/>
            </a:br>
            <a:r>
              <a:rPr lang="en-US" b="1" dirty="0"/>
              <a:t>Read: </a:t>
            </a:r>
            <a:r>
              <a:rPr lang="en-US" dirty="0">
                <a:latin typeface="Consolas" panose="020B0609020204030204" pitchFamily="49" charset="0"/>
              </a:rPr>
              <a:t>*r</a:t>
            </a:r>
            <a:r>
              <a:rPr lang="en-US" dirty="0"/>
              <a:t> returns the value v stored at reference r</a:t>
            </a:r>
            <a:br>
              <a:rPr lang="en-US" dirty="0"/>
            </a:br>
            <a:r>
              <a:rPr lang="en-US" b="1" dirty="0"/>
              <a:t>Write: </a:t>
            </a:r>
            <a:r>
              <a:rPr lang="en-US" dirty="0"/>
              <a:t>*r = … modifies stores a new value at mutable reference r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482B9-2888-519B-D023-43D518E9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C8BA-1E95-44E0-E5E7-14B26323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8B81-5C60-CBA2-1A67-241D8778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can be </a:t>
            </a:r>
            <a:r>
              <a:rPr lang="en-US" b="1" dirty="0"/>
              <a:t>evaluated</a:t>
            </a:r>
            <a:endParaRPr lang="en-US" dirty="0"/>
          </a:p>
          <a:p>
            <a:r>
              <a:rPr lang="en-US" b="1" dirty="0"/>
              <a:t>Core PL Vocab:</a:t>
            </a:r>
            <a:r>
              <a:rPr lang="en-US" dirty="0"/>
              <a:t> To </a:t>
            </a:r>
            <a:r>
              <a:rPr lang="en-US" b="1" dirty="0"/>
              <a:t>evaluate</a:t>
            </a:r>
            <a:r>
              <a:rPr lang="en-US" dirty="0"/>
              <a:t> an expression is more than just running it. To evaluate an expression is to run it </a:t>
            </a:r>
            <a:r>
              <a:rPr lang="en-US" b="1" dirty="0"/>
              <a:t>and, if it terminates</a:t>
            </a:r>
            <a:r>
              <a:rPr lang="en-US" dirty="0"/>
              <a:t> get a value as the result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do values and expressions relate? Fill in the blanks below:</a:t>
            </a:r>
          </a:p>
          <a:p>
            <a:r>
              <a:rPr lang="en-US" dirty="0"/>
              <a:t>Every  _________  is a ___________</a:t>
            </a:r>
            <a:br>
              <a:rPr lang="en-US" dirty="0"/>
            </a:br>
            <a:r>
              <a:rPr lang="en-US" dirty="0"/>
              <a:t>But not every __________ is a ___________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26F5F-1A50-66F5-5A85-A44670A5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5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and Compound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basic expressions are values. For any expressions e1 and e2, we can write down compound expressions:</a:t>
            </a:r>
          </a:p>
          <a:p>
            <a:r>
              <a:rPr lang="en-US" dirty="0"/>
              <a:t>Arithmetic operations: e1 + e2, e1 – e2, e1*e2 and e1/e2</a:t>
            </a:r>
          </a:p>
          <a:p>
            <a:r>
              <a:rPr lang="en-US" dirty="0"/>
              <a:t>Comparisons: e1 == e2, e1 != e2, e1 &lt; e2, e1 &gt;= e2, ….</a:t>
            </a:r>
          </a:p>
          <a:p>
            <a:r>
              <a:rPr lang="en-US" dirty="0"/>
              <a:t>Short-circuit Boolean operators: e1 &amp;&amp; e2, e1 || e2, and !e1</a:t>
            </a:r>
          </a:p>
          <a:p>
            <a:r>
              <a:rPr lang="en-US" dirty="0"/>
              <a:t>Function calls: f(), f(e1), f(e1,e2)…</a:t>
            </a:r>
          </a:p>
          <a:p>
            <a:r>
              <a:rPr lang="en-US" b="1" dirty="0"/>
              <a:t>Check understanding:</a:t>
            </a:r>
            <a:r>
              <a:rPr lang="en-US" dirty="0"/>
              <a:t> Which of these could be made into functions?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1F093-3B98-B1B5-89CC-7A3A0F47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???</a:t>
            </a:r>
          </a:p>
          <a:p>
            <a:pPr lvl="1"/>
            <a:r>
              <a:rPr lang="en-US" dirty="0"/>
              <a:t>Value of 1 &gt;= 3 is ???</a:t>
            </a:r>
          </a:p>
          <a:p>
            <a:pPr lvl="1"/>
            <a:r>
              <a:rPr lang="en-US" dirty="0"/>
              <a:t>Value of 1 &lt; 2 || 3/0 &gt; 1 is ???</a:t>
            </a:r>
          </a:p>
          <a:p>
            <a:pPr lvl="1"/>
            <a:r>
              <a:rPr lang="en-US" dirty="0"/>
              <a:t>Value of 1 - 2 == 2 – 3 is 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AA405-B7F3-0BBA-8C57-5261FFC3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</a:t>
            </a:r>
            <a:r>
              <a:rPr lang="en-US" dirty="0">
                <a:latin typeface="Consolas" panose="020B0609020204030204" pitchFamily="49" charset="0"/>
              </a:rPr>
              <a:t>14</a:t>
            </a:r>
          </a:p>
          <a:p>
            <a:pPr lvl="1"/>
            <a:r>
              <a:rPr lang="en-US" dirty="0"/>
              <a:t>Value of 1 &gt;= 3 is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dirty="0"/>
              <a:t>Value of 1 &lt; 2 || 3/0 &gt; 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Value of 1 - 2 == 2 - 3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41ACC-FF07-A5FE-84CB-5AEB30AA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Expressions and Tuple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Tuples are compound data. Tuples are called pairs if they contain exactly 2 elements</a:t>
            </a:r>
          </a:p>
          <a:p>
            <a:r>
              <a:rPr lang="en-US" sz="2700" dirty="0"/>
              <a:t>Tuple expression is written </a:t>
            </a:r>
            <a:r>
              <a:rPr lang="en-US" sz="2700" dirty="0">
                <a:latin typeface="Consolas" panose="020B0609020204030204" pitchFamily="49" charset="0"/>
              </a:rPr>
              <a:t>(e1, e2, …, </a:t>
            </a:r>
            <a:r>
              <a:rPr lang="en-US" sz="2700" dirty="0" err="1">
                <a:latin typeface="Consolas" panose="020B0609020204030204" pitchFamily="49" charset="0"/>
              </a:rPr>
              <a:t>eN</a:t>
            </a:r>
            <a:r>
              <a:rPr lang="en-US" sz="2700" dirty="0">
                <a:latin typeface="Consolas" panose="020B0609020204030204" pitchFamily="49" charset="0"/>
              </a:rPr>
              <a:t>)</a:t>
            </a:r>
            <a:r>
              <a:rPr lang="en-US" sz="2700" dirty="0"/>
              <a:t>, evaluates left-to-right</a:t>
            </a:r>
            <a:br>
              <a:rPr lang="en-US" sz="2700" dirty="0"/>
            </a:br>
            <a:r>
              <a:rPr lang="en-US" sz="2700" dirty="0"/>
              <a:t>Tuple value results, written </a:t>
            </a:r>
            <a:r>
              <a:rPr lang="en-US" sz="2700" dirty="0">
                <a:latin typeface="Consolas" panose="020B0609020204030204" pitchFamily="49" charset="0"/>
              </a:rPr>
              <a:t>(v1, v2, …, </a:t>
            </a:r>
            <a:r>
              <a:rPr lang="en-US" sz="2700" dirty="0" err="1">
                <a:latin typeface="Consolas" panose="020B0609020204030204" pitchFamily="49" charset="0"/>
              </a:rPr>
              <a:t>vN</a:t>
            </a:r>
            <a:r>
              <a:rPr lang="en-US" sz="27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700" dirty="0"/>
              <a:t>Example: Value of </a:t>
            </a:r>
            <a:r>
              <a:rPr lang="en-US" sz="2700" dirty="0">
                <a:latin typeface="Consolas" panose="020B0609020204030204" pitchFamily="49" charset="0"/>
              </a:rPr>
              <a:t>(1+2,3*4)</a:t>
            </a:r>
            <a:r>
              <a:rPr lang="en-US" sz="2700" dirty="0"/>
              <a:t> is </a:t>
            </a:r>
            <a:r>
              <a:rPr lang="en-US" sz="2700" dirty="0">
                <a:latin typeface="Consolas" panose="020B0609020204030204" pitchFamily="49" charset="0"/>
              </a:rPr>
              <a:t>(3, 12)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04731-1499-B7F8-B61A-744C8D6E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9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Rust has many kinds of arrays. A true </a:t>
            </a:r>
            <a:r>
              <a:rPr lang="en-US" i="1" dirty="0"/>
              <a:t>array</a:t>
            </a:r>
            <a:r>
              <a:rPr lang="en-US" dirty="0"/>
              <a:t>, written </a:t>
            </a:r>
            <a:r>
              <a:rPr lang="en-US" dirty="0">
                <a:latin typeface="Consolas" panose="020B0609020204030204" pitchFamily="49" charset="0"/>
              </a:rPr>
              <a:t>[e1, …, …, 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, does not store its length; length must be known at compile time.</a:t>
            </a:r>
          </a:p>
          <a:p>
            <a:r>
              <a:rPr lang="en-US" dirty="0"/>
              <a:t>To avoid this restriction, we almost always use </a:t>
            </a:r>
            <a:r>
              <a:rPr lang="en-US" i="1" dirty="0"/>
              <a:t>vectors,</a:t>
            </a:r>
            <a:r>
              <a:rPr lang="en-US" dirty="0"/>
              <a:t> written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![1,2,3,4]</a:t>
            </a:r>
            <a:r>
              <a:rPr lang="en-US" dirty="0"/>
              <a:t>, which store their length and can have any length</a:t>
            </a:r>
          </a:p>
          <a:p>
            <a:pPr lvl="1"/>
            <a:r>
              <a:rPr lang="en-US" dirty="0"/>
              <a:t>The ! Indicates that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 is a </a:t>
            </a:r>
            <a:r>
              <a:rPr lang="en-US" b="1" dirty="0"/>
              <a:t>macro</a:t>
            </a:r>
            <a:r>
              <a:rPr lang="en-US" dirty="0"/>
              <a:t>. Unlike traditional functions, it can process the syntax of its arguments at compile-time, for example, to support custom syntax</a:t>
            </a:r>
          </a:p>
          <a:p>
            <a:r>
              <a:rPr lang="en-US" dirty="0"/>
              <a:t>All array-like types are homogeneous, meaning all their elements have the same type as each other</a:t>
            </a:r>
          </a:p>
          <a:p>
            <a:r>
              <a:rPr lang="en-US" dirty="0"/>
              <a:t>All array-like types support syntax </a:t>
            </a:r>
            <a:r>
              <a:rPr lang="en-US" dirty="0">
                <a:latin typeface="Consolas" panose="020B0609020204030204" pitchFamily="49" charset="0"/>
              </a:rPr>
              <a:t>e[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for reading (or writing) the </a:t>
            </a:r>
            <a:r>
              <a:rPr lang="en-US" dirty="0" err="1"/>
              <a:t>i’th</a:t>
            </a:r>
            <a:r>
              <a:rPr lang="en-US" dirty="0"/>
              <a:t> element of array 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FA1A8-F819-4604-4EB5-CCBF9DC2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1A8C-8D1E-DBAD-F9E1-F3D3AA1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35E6-36CC-052E-1954-1961B045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Fundamentals of programming in Rust</a:t>
            </a:r>
          </a:p>
          <a:p>
            <a:pPr lvl="1"/>
            <a:r>
              <a:rPr lang="en-US" dirty="0"/>
              <a:t>Core vocabulary about programming languages</a:t>
            </a:r>
          </a:p>
          <a:p>
            <a:pPr lvl="2"/>
            <a:r>
              <a:rPr lang="en-US" b="1" dirty="0"/>
              <a:t>Study Tip: </a:t>
            </a:r>
            <a:r>
              <a:rPr lang="en-US" dirty="0"/>
              <a:t>Keep a glossary of PL vocab definitions</a:t>
            </a:r>
          </a:p>
          <a:p>
            <a:pPr lvl="1"/>
            <a:r>
              <a:rPr lang="en-US" b="1" dirty="0"/>
              <a:t>Reflect:</a:t>
            </a:r>
            <a:r>
              <a:rPr lang="en-US" dirty="0"/>
              <a:t> You’re about to learn a programming language. </a:t>
            </a:r>
            <a:br>
              <a:rPr lang="en-US" dirty="0"/>
            </a:br>
            <a:r>
              <a:rPr lang="en-US" dirty="0"/>
              <a:t>What parts are hard? Easy? Fun? Boring?</a:t>
            </a:r>
          </a:p>
          <a:p>
            <a:pPr lvl="2"/>
            <a:r>
              <a:rPr lang="en-US" dirty="0"/>
              <a:t>This experience can help you as a designer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FBC67-9C07-96B4-3426-571AFFCC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F6787-E851-CD2F-B10B-5D3545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3F0D-8EB3-0045-5A3D-C987732C49CA}"/>
              </a:ext>
            </a:extLst>
          </p:cNvPr>
          <p:cNvSpPr txBox="1"/>
          <p:nvPr/>
        </p:nvSpPr>
        <p:spPr>
          <a:xfrm>
            <a:off x="5183205" y="2893681"/>
            <a:ext cx="6160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Example:</a:t>
            </a:r>
            <a:r>
              <a:rPr lang="en-US" sz="2800" dirty="0"/>
              <a:t> The value of the expression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1 &lt; 2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"first string" 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} else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"second string"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  <a:br>
              <a:rPr lang="en-US" sz="2800" dirty="0"/>
            </a:br>
            <a:r>
              <a:rPr lang="en-US" sz="2800" dirty="0"/>
              <a:t>is </a:t>
            </a:r>
            <a:r>
              <a:rPr lang="en-US" sz="2800" dirty="0">
                <a:latin typeface="Consolas" panose="020B0609020204030204" pitchFamily="49" charset="0"/>
              </a:rPr>
              <a:t>"first string"</a:t>
            </a: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35F77-0E56-57CB-9832-D0307ED0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8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we do something more general than if-then-else, to support complex conditional logic?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pattern </a:t>
            </a:r>
            <a:r>
              <a:rPr lang="en-US" dirty="0"/>
              <a:t>is a program that represents a condition</a:t>
            </a:r>
          </a:p>
          <a:p>
            <a:pPr lvl="1"/>
            <a:r>
              <a:rPr lang="en-US" dirty="0"/>
              <a:t>It describes a set of values. We can check whether a value </a:t>
            </a:r>
            <a:r>
              <a:rPr lang="en-US" b="1" dirty="0"/>
              <a:t>matches</a:t>
            </a:r>
            <a:r>
              <a:rPr lang="en-US" dirty="0"/>
              <a:t> the pattern, i.e., whether it belongs to the set</a:t>
            </a:r>
          </a:p>
          <a:p>
            <a:pPr lvl="1"/>
            <a:r>
              <a:rPr lang="en-US" dirty="0"/>
              <a:t>It can </a:t>
            </a:r>
            <a:r>
              <a:rPr lang="en-US" b="1" dirty="0"/>
              <a:t>bind</a:t>
            </a:r>
            <a:r>
              <a:rPr lang="en-US" dirty="0"/>
              <a:t> variables to extract data from values that match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match e0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pat1 =&gt; e1,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pat2 =&gt; e2,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patN</a:t>
            </a:r>
            <a:r>
              <a:rPr lang="en-US" dirty="0">
                <a:latin typeface="Consolas" panose="020B0609020204030204" pitchFamily="49" charset="0"/>
              </a:rPr>
              <a:t> =&gt; 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5E6E3-D843-86AD-D58D-E7F443C29CF8}"/>
              </a:ext>
            </a:extLst>
          </p:cNvPr>
          <p:cNvCxnSpPr>
            <a:cxnSpLocks/>
          </p:cNvCxnSpPr>
          <p:nvPr/>
        </p:nvCxnSpPr>
        <p:spPr>
          <a:xfrm flipH="1">
            <a:off x="3022333" y="3989671"/>
            <a:ext cx="1780674" cy="4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704C3C-9811-490E-E6B3-3CCCD6FF2216}"/>
              </a:ext>
            </a:extLst>
          </p:cNvPr>
          <p:cNvSpPr txBox="1"/>
          <p:nvPr/>
        </p:nvSpPr>
        <p:spPr>
          <a:xfrm>
            <a:off x="4908884" y="3792325"/>
            <a:ext cx="63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e0, compare value v0, find first pattern </a:t>
            </a:r>
            <a:r>
              <a:rPr lang="en-US" dirty="0" err="1"/>
              <a:t>patI</a:t>
            </a:r>
            <a:r>
              <a:rPr lang="en-US" dirty="0"/>
              <a:t> that matches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EBC45-95FC-F299-7775-366472261947}"/>
              </a:ext>
            </a:extLst>
          </p:cNvPr>
          <p:cNvCxnSpPr>
            <a:cxnSpLocks/>
          </p:cNvCxnSpPr>
          <p:nvPr/>
        </p:nvCxnSpPr>
        <p:spPr>
          <a:xfrm flipH="1" flipV="1">
            <a:off x="3521075" y="4322591"/>
            <a:ext cx="1493687" cy="1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83C7E8-F510-88A1-3CD3-463433EE0540}"/>
              </a:ext>
            </a:extLst>
          </p:cNvPr>
          <p:cNvCxnSpPr>
            <a:cxnSpLocks/>
          </p:cNvCxnSpPr>
          <p:nvPr/>
        </p:nvCxnSpPr>
        <p:spPr>
          <a:xfrm flipH="1" flipV="1">
            <a:off x="3476625" y="4657725"/>
            <a:ext cx="1538137" cy="43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3BD063-3F7A-C66C-FF1C-788E942DEEDA}"/>
              </a:ext>
            </a:extLst>
          </p:cNvPr>
          <p:cNvSpPr txBox="1"/>
          <p:nvPr/>
        </p:nvSpPr>
        <p:spPr>
          <a:xfrm>
            <a:off x="5014762" y="4322591"/>
            <a:ext cx="310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v0 matches pat1, evaluate 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9DC3F-6001-3E4B-6848-EBF3DCDA856A}"/>
              </a:ext>
            </a:extLst>
          </p:cNvPr>
          <p:cNvSpPr txBox="1"/>
          <p:nvPr/>
        </p:nvSpPr>
        <p:spPr>
          <a:xfrm>
            <a:off x="5014762" y="4895922"/>
            <a:ext cx="45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 if v0 matches pat2, evaluate e2, and so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DEEA7-DCBB-7D42-C732-399B349D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0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define each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by which values </a:t>
            </a:r>
            <a:r>
              <a:rPr lang="en-US" dirty="0">
                <a:latin typeface="Consolas" panose="020B0609020204030204" pitchFamily="49" charset="0"/>
              </a:rPr>
              <a:t>v0</a:t>
            </a:r>
            <a:r>
              <a:rPr lang="en-US" dirty="0"/>
              <a:t> it matches and which variables it creates</a:t>
            </a:r>
          </a:p>
          <a:p>
            <a:r>
              <a:rPr lang="en-US" dirty="0"/>
              <a:t>Every value </a:t>
            </a:r>
            <a:r>
              <a:rPr lang="en-US" dirty="0">
                <a:latin typeface="Consolas" panose="020B0609020204030204" pitchFamily="49" charset="0"/>
              </a:rPr>
              <a:t>v1</a:t>
            </a:r>
            <a:r>
              <a:rPr lang="en-US" dirty="0"/>
              <a:t> is pattern. It matches only </a:t>
            </a:r>
            <a:r>
              <a:rPr lang="en-US" dirty="0">
                <a:latin typeface="Consolas" panose="020B0609020204030204" pitchFamily="49" charset="0"/>
              </a:rPr>
              <a:t>v0=v1</a:t>
            </a:r>
            <a:r>
              <a:rPr lang="en-US" dirty="0"/>
              <a:t>, binds no variables</a:t>
            </a:r>
          </a:p>
          <a:p>
            <a:r>
              <a:rPr lang="en-US" dirty="0"/>
              <a:t>Every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a pattern. It matches every value, binds it to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r>
              <a:rPr lang="en-US" dirty="0"/>
              <a:t>Underscore 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/>
              <a:t> is the wildcard pattern. It matches every value but binds no variable</a:t>
            </a:r>
          </a:p>
          <a:p>
            <a:r>
              <a:rPr lang="en-US" dirty="0"/>
              <a:t>A tuple pattern </a:t>
            </a:r>
            <a:r>
              <a:rPr lang="en-US" dirty="0">
                <a:latin typeface="Consolas" panose="020B0609020204030204" pitchFamily="49" charset="0"/>
              </a:rPr>
              <a:t>(pat1, …, </a:t>
            </a:r>
            <a:r>
              <a:rPr lang="en-US" dirty="0" err="1">
                <a:latin typeface="Consolas" panose="020B0609020204030204" pitchFamily="49" charset="0"/>
              </a:rPr>
              <a:t>patN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matches a tuple value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(v1, …, </a:t>
            </a:r>
            <a:r>
              <a:rPr lang="en-US" dirty="0" err="1">
                <a:latin typeface="Consolas" panose="020B0609020204030204" pitchFamily="49" charset="0"/>
              </a:rPr>
              <a:t>vN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if each value matches the corresponding pattern. Binds the variables of each sub-pattern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AAC03-E90B-B644-6858-86949CF4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There?: “or-patterns”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Or-pattern </a:t>
            </a:r>
            <a:r>
              <a:rPr lang="en-US" dirty="0">
                <a:latin typeface="Consolas" panose="020B0609020204030204" pitchFamily="49" charset="0"/>
              </a:rPr>
              <a:t>(pat1 | … | </a:t>
            </a:r>
            <a:r>
              <a:rPr lang="en-US" dirty="0" err="1">
                <a:latin typeface="Consolas" panose="020B0609020204030204" pitchFamily="49" charset="0"/>
              </a:rPr>
              <a:t>patN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matches </a:t>
            </a:r>
            <a:r>
              <a:rPr lang="en-US" dirty="0">
                <a:latin typeface="Consolas" panose="020B0609020204030204" pitchFamily="49" charset="0"/>
              </a:rPr>
              <a:t>v0</a:t>
            </a:r>
            <a:r>
              <a:rPr lang="en-US" dirty="0"/>
              <a:t> if it matches some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. The pattern can only introduce variables if each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introduces the same variables with the same types.</a:t>
            </a:r>
          </a:p>
          <a:p>
            <a:r>
              <a:rPr lang="en-US" dirty="0"/>
              <a:t>Let n1, n2 be literal numbers like 0 and 9</a:t>
            </a:r>
          </a:p>
          <a:p>
            <a:r>
              <a:rPr lang="en-US" dirty="0">
                <a:latin typeface="Consolas" panose="020B0609020204030204" pitchFamily="49" charset="0"/>
              </a:rPr>
              <a:t>n1..=n2</a:t>
            </a:r>
            <a:r>
              <a:rPr lang="en-US" dirty="0"/>
              <a:t> is a range pattern matching n where n1 &lt;= n &lt;=  n2</a:t>
            </a:r>
          </a:p>
          <a:p>
            <a:r>
              <a:rPr lang="en-US" dirty="0">
                <a:latin typeface="Consolas" panose="020B0609020204030204" pitchFamily="49" charset="0"/>
              </a:rPr>
              <a:t>n1..n2</a:t>
            </a:r>
            <a:r>
              <a:rPr lang="en-US" dirty="0"/>
              <a:t> is a range pattern matching n where n1 &lt;= n &lt; n2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understanding: What does pattern 1..=9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1C178-5AF5-9D64-9208-174A4D57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8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fn flip_digit2(n : i32) -&gt; i32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match n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1..=9 =&gt; 9 -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_ =&gt;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}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41914-423D-A085-C543-05B35C24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4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+mj-lt"/>
              </a:rPr>
              <a:t>Toy example of tuple syntax</a:t>
            </a:r>
            <a:br>
              <a:rPr lang="pt-BR" dirty="0">
                <a:latin typeface="+mj-lt"/>
              </a:rPr>
            </a:br>
            <a:r>
              <a:rPr lang="pt-BR" dirty="0">
                <a:latin typeface="Consolas" panose="020B0609020204030204" pitchFamily="49" charset="0"/>
              </a:rPr>
              <a:t>match input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(1, _) =&gt; 3,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(_, 3) =&gt; 1,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(x, y) =&gt; 3*x + y/3,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b="1" dirty="0"/>
              <a:t>Check understanding:</a:t>
            </a:r>
            <a:r>
              <a:rPr lang="pt-BR" dirty="0"/>
              <a:t> What does it do for input = (1, 3)? (3,3)? What input would give a result of 4?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B642F-3546-F35A-2AF7-14DD5F7B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12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8B18A-1241-5D93-D3A6-42A3F6E8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5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r>
              <a:rPr lang="en-US" b="1" dirty="0"/>
              <a:t>Answer:</a:t>
            </a:r>
            <a:r>
              <a:rPr lang="en-US" dirty="0"/>
              <a:t> You can argue either way</a:t>
            </a:r>
            <a:br>
              <a:rPr lang="en-US" dirty="0"/>
            </a:br>
            <a:r>
              <a:rPr lang="en-US" dirty="0"/>
              <a:t>In book: Definitions and expressions are separate concepts</a:t>
            </a:r>
            <a:br>
              <a:rPr lang="en-US" dirty="0"/>
            </a:br>
            <a:r>
              <a:rPr lang="en-US" dirty="0"/>
              <a:t>In Rust: A definition is a statement (see next slide) and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FA297-448B-8435-ED09-E5B6CF4F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67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let-definition defines variables for use in following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5;</a:t>
            </a:r>
            <a:r>
              <a:rPr lang="en-US" dirty="0"/>
              <a:t> defines immutable variable x to be 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mut y = x * 2;</a:t>
            </a:r>
            <a:r>
              <a:rPr lang="en-US" dirty="0"/>
              <a:t> defines mutable variable y to store value 10</a:t>
            </a:r>
          </a:p>
          <a:p>
            <a:pPr lvl="1"/>
            <a:r>
              <a:rPr lang="en-US" dirty="0"/>
              <a:t>y = y + 1; modifies y to store value 11</a:t>
            </a:r>
          </a:p>
          <a:p>
            <a:r>
              <a:rPr lang="en-US" dirty="0"/>
              <a:t>Patterns can be used with let-definitions: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(1,2); let (y, z) = x;</a:t>
            </a:r>
            <a:r>
              <a:rPr lang="en-US" dirty="0"/>
              <a:t> defines y=1 and z=2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_ = f(</a:t>
            </a:r>
            <a:r>
              <a:rPr lang="en-US" dirty="0" err="1">
                <a:latin typeface="Consolas" panose="020B0609020204030204" pitchFamily="49" charset="0"/>
              </a:rPr>
              <a:t>x,y,z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/>
              <a:t> ignores the value resulting from f(</a:t>
            </a:r>
            <a:r>
              <a:rPr lang="en-US" dirty="0" err="1"/>
              <a:t>x,y,z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0..=2 = 5;</a:t>
            </a:r>
            <a:r>
              <a:rPr lang="en-US" dirty="0"/>
              <a:t> is an error – pattern does not match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DA373-64C7-6E44-9536-95B553D9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8C4-9F2B-1716-ABF3-58226C8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Check-in: Questions /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309B-8645-C606-B589-0E6EA5C5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Show of hands:</a:t>
            </a:r>
            <a:r>
              <a:rPr lang="en-US" dirty="0"/>
              <a:t> 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Did you get a chance to set up Rust and VS Code?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Would it be useful to do that now?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77422-D93B-780B-29E2-56B7890E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5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b="1" dirty="0"/>
              <a:t>Vocab:</a:t>
            </a:r>
            <a:r>
              <a:rPr lang="en-US" dirty="0"/>
              <a:t> Parameters = input variables used in function body</a:t>
            </a:r>
            <a:br>
              <a:rPr lang="en-US" dirty="0"/>
            </a:br>
            <a:r>
              <a:rPr lang="en-US" b="1" dirty="0"/>
              <a:t>Vocab: </a:t>
            </a:r>
            <a:r>
              <a:rPr lang="en-US" dirty="0"/>
              <a:t>Arguments = the expression you pass when calling function</a:t>
            </a:r>
          </a:p>
          <a:p>
            <a:r>
              <a:rPr lang="en-US" dirty="0"/>
              <a:t>Recall function call syntax: </a:t>
            </a:r>
            <a:r>
              <a:rPr lang="en-US" dirty="0">
                <a:latin typeface="Consolas" panose="020B0609020204030204" pitchFamily="49" charset="0"/>
              </a:rPr>
              <a:t>f(e1, e2)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B6E457-A0E9-CBB0-951D-70CF824BDF5A}"/>
              </a:ext>
            </a:extLst>
          </p:cNvPr>
          <p:cNvCxnSpPr/>
          <p:nvPr/>
        </p:nvCxnSpPr>
        <p:spPr>
          <a:xfrm flipH="1" flipV="1">
            <a:off x="5563035" y="4212235"/>
            <a:ext cx="231006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948A0-D507-1D49-32C7-37197E4257BA}"/>
              </a:ext>
            </a:extLst>
          </p:cNvPr>
          <p:cNvCxnSpPr/>
          <p:nvPr/>
        </p:nvCxnSpPr>
        <p:spPr>
          <a:xfrm flipV="1">
            <a:off x="6545632" y="423511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20586-0F0E-A6BC-E59E-14C07D37ABA0}"/>
              </a:ext>
            </a:extLst>
          </p:cNvPr>
          <p:cNvSpPr txBox="1"/>
          <p:nvPr/>
        </p:nvSpPr>
        <p:spPr>
          <a:xfrm>
            <a:off x="5333269" y="4705619"/>
            <a:ext cx="215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arguments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6FE80-5ADE-D7B8-FD80-A7DFA9D5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9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dirty="0"/>
              <a:t>The following Rust syntax includes types; see Types section of lecture for details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func_name</a:t>
            </a:r>
            <a:r>
              <a:rPr lang="en-US" dirty="0">
                <a:latin typeface="Consolas" panose="020B0609020204030204" pitchFamily="49" charset="0"/>
              </a:rPr>
              <a:t>(arg1:type1,arg2:type2)-&gt;</a:t>
            </a:r>
            <a:r>
              <a:rPr lang="en-US" dirty="0" err="1">
                <a:latin typeface="Consolas" panose="020B0609020204030204" pitchFamily="49" charset="0"/>
              </a:rPr>
              <a:t>return_type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function_body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Naming convention:</a:t>
            </a:r>
            <a:r>
              <a:rPr lang="en-US" dirty="0"/>
              <a:t> Identifiers use lower case and underscores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4921-F497-0E39-755A-E9569952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66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28E1-C196-6F7D-C9FC-01D515E5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394B-6C25-9622-0473-A8B28C2F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dot_product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(x1 : i32, x2 : i32,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y1 : i32, y2 : i32) -&gt; i32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let prod1 = x1 * y1;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let prod2 = x2 * y2;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prod1 + prod2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006CA-6FE4-9723-0B5B-D849BA49FC14}"/>
              </a:ext>
            </a:extLst>
          </p:cNvPr>
          <p:cNvSpPr txBox="1"/>
          <p:nvPr/>
        </p:nvSpPr>
        <p:spPr>
          <a:xfrm>
            <a:off x="1097280" y="1845734"/>
            <a:ext cx="752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</a:t>
            </a:r>
            <a:r>
              <a:rPr lang="en-US" sz="2800" dirty="0"/>
              <a:t> keyword lets you call function from other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51B146-B257-3C22-488A-820C6ACB6876}"/>
              </a:ext>
            </a:extLst>
          </p:cNvPr>
          <p:cNvCxnSpPr>
            <a:cxnSpLocks/>
          </p:cNvCxnSpPr>
          <p:nvPr/>
        </p:nvCxnSpPr>
        <p:spPr>
          <a:xfrm flipH="1">
            <a:off x="1597794" y="2271562"/>
            <a:ext cx="67377" cy="37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B55608-1218-AAF4-7850-B583F01FFADF}"/>
              </a:ext>
            </a:extLst>
          </p:cNvPr>
          <p:cNvSpPr txBox="1"/>
          <p:nvPr/>
        </p:nvSpPr>
        <p:spPr>
          <a:xfrm>
            <a:off x="2366211" y="5223261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last expression is returned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F28FE3-518F-2998-2A8E-E4C8BE03A728}"/>
              </a:ext>
            </a:extLst>
          </p:cNvPr>
          <p:cNvCxnSpPr>
            <a:cxnSpLocks/>
          </p:cNvCxnSpPr>
          <p:nvPr/>
        </p:nvCxnSpPr>
        <p:spPr>
          <a:xfrm flipH="1" flipV="1">
            <a:off x="3386489" y="4723165"/>
            <a:ext cx="155608" cy="52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59118-E972-7A0B-1F9E-3B7EA4E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2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statement</a:t>
            </a:r>
            <a:r>
              <a:rPr lang="en-US" dirty="0"/>
              <a:t> is a program whose main job is to </a:t>
            </a:r>
            <a:r>
              <a:rPr lang="en-US" i="1" dirty="0"/>
              <a:t>do something</a:t>
            </a:r>
            <a:r>
              <a:rPr lang="en-US" dirty="0"/>
              <a:t> when executed, like modify state or perform output</a:t>
            </a:r>
            <a:br>
              <a:rPr lang="en-US" dirty="0"/>
            </a:br>
            <a:r>
              <a:rPr lang="en-US" b="1" dirty="0"/>
              <a:t>Core PL Vocab: </a:t>
            </a:r>
            <a:r>
              <a:rPr lang="en-US" dirty="0"/>
              <a:t>A </a:t>
            </a:r>
            <a:r>
              <a:rPr lang="en-US" b="1" dirty="0"/>
              <a:t>side effect</a:t>
            </a:r>
            <a:r>
              <a:rPr lang="en-US" dirty="0"/>
              <a:t> is something a program does other than evaluate to a value</a:t>
            </a:r>
            <a:endParaRPr lang="en-US" i="1" dirty="0"/>
          </a:p>
          <a:p>
            <a:r>
              <a:rPr lang="en-US" dirty="0"/>
              <a:t>We use separate words “statement” vs. “expression” because modifying state is a different idea from returning a value (the job of an expression)</a:t>
            </a:r>
          </a:p>
          <a:p>
            <a:r>
              <a:rPr lang="en-US" dirty="0"/>
              <a:t>In Rust and many other PLs, however, statements are considered a specific kind of expression.</a:t>
            </a:r>
          </a:p>
          <a:p>
            <a:r>
              <a:rPr lang="en-US" b="1" dirty="0"/>
              <a:t>Justification:</a:t>
            </a:r>
            <a:r>
              <a:rPr lang="en-US" dirty="0"/>
              <a:t> Invent a value, written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meaning “no </a:t>
            </a:r>
            <a:r>
              <a:rPr lang="en-US" u="sng" dirty="0"/>
              <a:t>interesting </a:t>
            </a:r>
            <a:r>
              <a:rPr lang="en-US" dirty="0"/>
              <a:t>return value”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A2098-0C57-6C45-A2B9-42765DFA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into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different simple ways to make a statement </a:t>
            </a:r>
            <a:r>
              <a:rPr lang="en-US" i="1" dirty="0"/>
              <a:t>s</a:t>
            </a:r>
            <a:r>
              <a:rPr lang="en-US" dirty="0"/>
              <a:t> out of any expression </a:t>
            </a:r>
            <a:r>
              <a:rPr lang="en-US" i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a semicolon after an expression (</a:t>
            </a:r>
            <a:r>
              <a:rPr lang="en-US" dirty="0">
                <a:latin typeface="Consolas" panose="020B0609020204030204" pitchFamily="49" charset="0"/>
              </a:rPr>
              <a:t>e;</a:t>
            </a:r>
            <a:r>
              <a:rPr lang="en-US" dirty="0"/>
              <a:t>) makes it a statement</a:t>
            </a:r>
            <a:br>
              <a:rPr lang="en-US" dirty="0"/>
            </a:br>
            <a:r>
              <a:rPr lang="en-US" dirty="0"/>
              <a:t>The statement runs the expression and ignores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a function definition, </a:t>
            </a:r>
            <a:r>
              <a:rPr lang="en-US" dirty="0">
                <a:latin typeface="Consolas" panose="020B0609020204030204" pitchFamily="49" charset="0"/>
              </a:rPr>
              <a:t>return e</a:t>
            </a:r>
            <a:r>
              <a:rPr lang="en-US" dirty="0"/>
              <a:t> is a statement which runs e and immediately returns its value from the function, skipping any further lines of the function body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keyword is implied if you write an expression on the last line of a function body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4BECC-563B-CE69-1EA5-A9F60A64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26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 Vocabulary: </a:t>
            </a:r>
            <a:r>
              <a:rPr lang="en-US" dirty="0"/>
              <a:t>An </a:t>
            </a:r>
            <a:r>
              <a:rPr lang="en-US" b="1" dirty="0" err="1"/>
              <a:t>lvalue</a:t>
            </a:r>
            <a:r>
              <a:rPr lang="en-US" dirty="0"/>
              <a:t> </a:t>
            </a:r>
            <a:r>
              <a:rPr lang="en-US" i="1" dirty="0"/>
              <a:t>lv</a:t>
            </a:r>
            <a:r>
              <a:rPr lang="en-US" dirty="0"/>
              <a:t> is something we can assign to. The name means “something that appears at the left side of an assignment”.</a:t>
            </a:r>
          </a:p>
          <a:p>
            <a:r>
              <a:rPr lang="en-US" dirty="0"/>
              <a:t>The assignment statement </a:t>
            </a:r>
            <a:r>
              <a:rPr lang="en-US" dirty="0">
                <a:latin typeface="Consolas" panose="020B0609020204030204" pitchFamily="49" charset="0"/>
              </a:rPr>
              <a:t>lv = e;</a:t>
            </a:r>
            <a:r>
              <a:rPr lang="en-US" dirty="0"/>
              <a:t> assigns the value of e to </a:t>
            </a:r>
            <a:r>
              <a:rPr lang="en-US" i="1" dirty="0"/>
              <a:t>lv.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3;</a:t>
            </a:r>
            <a:r>
              <a:rPr lang="en-US" dirty="0"/>
              <a:t>  assigns 3 to (presumably mutable) variable 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*r = 3;</a:t>
            </a:r>
            <a:r>
              <a:rPr lang="en-US" dirty="0"/>
              <a:t> assigns 3 to reference r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3; assigns 3 to element </a:t>
            </a:r>
            <a:r>
              <a:rPr lang="en-US" dirty="0" err="1"/>
              <a:t>i</a:t>
            </a:r>
            <a:r>
              <a:rPr lang="en-US" dirty="0"/>
              <a:t> of array 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5AA10-DC42-A29B-FE94-CCC2C43E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9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long as e1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run e2 repeatedly for its side effects, ignoring its return value</a:t>
            </a:r>
          </a:p>
          <a:p>
            <a:r>
              <a:rPr lang="en-US" dirty="0">
                <a:latin typeface="Consolas" panose="020B0609020204030204" pitchFamily="49" charset="0"/>
              </a:rPr>
              <a:t>while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991B9-9668-1CF0-35DE-BC033BF3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71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42A0D-B251-E7AE-EBE9-BE31300B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2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1..=10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!("Number: {}",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51586-4D9A-E8D4-55C2-4D3F91902E6C}"/>
              </a:ext>
            </a:extLst>
          </p:cNvPr>
          <p:cNvCxnSpPr/>
          <p:nvPr/>
        </p:nvCxnSpPr>
        <p:spPr>
          <a:xfrm flipH="1">
            <a:off x="4129238" y="3157086"/>
            <a:ext cx="1405288" cy="4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4E16B2-B5D2-7125-639E-47961DCAA372}"/>
              </a:ext>
            </a:extLst>
          </p:cNvPr>
          <p:cNvCxnSpPr>
            <a:cxnSpLocks/>
          </p:cNvCxnSpPr>
          <p:nvPr/>
        </p:nvCxnSpPr>
        <p:spPr>
          <a:xfrm rot="10800000">
            <a:off x="3012708" y="4523876"/>
            <a:ext cx="1254493" cy="178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6E98-0607-9BB3-4668-2329879E5495}"/>
              </a:ext>
            </a:extLst>
          </p:cNvPr>
          <p:cNvSpPr txBox="1"/>
          <p:nvPr/>
        </p:nvSpPr>
        <p:spPr>
          <a:xfrm>
            <a:off x="5534526" y="2972420"/>
            <a:ext cx="17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10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B24DF-6792-F7A3-8A03-8EF5B3292E06}"/>
              </a:ext>
            </a:extLst>
          </p:cNvPr>
          <p:cNvSpPr txBox="1"/>
          <p:nvPr/>
        </p:nvSpPr>
        <p:spPr>
          <a:xfrm>
            <a:off x="4412510" y="4517279"/>
            <a:ext cx="580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= print is a macro, like functions + compile-time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F2A4D-699A-C414-8DF7-968A63E4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33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C66-33C9-C8FF-D740-BD6C4757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Language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2EB2-40B3-2895-E696-76547426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Values: Results, Data</a:t>
            </a:r>
          </a:p>
          <a:p>
            <a:r>
              <a:rPr lang="en-US" dirty="0"/>
              <a:t>References: Indirection, storage locations</a:t>
            </a:r>
          </a:p>
          <a:p>
            <a:r>
              <a:rPr lang="en-US" dirty="0"/>
              <a:t>Expressions: Computations that can be evaluated for a value</a:t>
            </a:r>
          </a:p>
          <a:p>
            <a:r>
              <a:rPr lang="en-US" dirty="0"/>
              <a:t>Patterns: Used to match values in conditional expressions</a:t>
            </a:r>
          </a:p>
          <a:p>
            <a:r>
              <a:rPr lang="en-US" dirty="0"/>
              <a:t>Definitions: Introduce names (variables, functions)</a:t>
            </a:r>
          </a:p>
          <a:p>
            <a:r>
              <a:rPr lang="en-US" dirty="0"/>
              <a:t>Statements: Run for side-effects, not return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5BC6C-5847-C644-8477-B56AA6DB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7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2CE43-FD57-0AE1-4EA1-48010A30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0607D-153E-2DD8-F55A-58DAF93F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42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 is a statically typed language: types are something we analyze about a program before running it, before compiling it</a:t>
            </a:r>
          </a:p>
          <a:p>
            <a:r>
              <a:rPr lang="en-US" dirty="0"/>
              <a:t>Theoretical perspective: Types are guaranteed predictions about a program. If a program type-checks, it is well-behaved in some way</a:t>
            </a:r>
            <a:r>
              <a:rPr lang="en-US"/>
              <a:t>. </a:t>
            </a:r>
            <a:br>
              <a:rPr lang="en-US"/>
            </a:br>
            <a:r>
              <a:rPr lang="en-US"/>
              <a:t>For </a:t>
            </a:r>
            <a:r>
              <a:rPr lang="en-US" dirty="0"/>
              <a:t>example, </a:t>
            </a:r>
            <a:br>
              <a:rPr lang="en-US" dirty="0"/>
            </a:br>
            <a:r>
              <a:rPr lang="en-US" b="1" dirty="0"/>
              <a:t>Theorem (Many PLs): </a:t>
            </a:r>
            <a:r>
              <a:rPr lang="en-US" dirty="0"/>
              <a:t>If an expression terminates, the value has the same type as the expression</a:t>
            </a:r>
            <a:endParaRPr lang="en-US" b="1" dirty="0"/>
          </a:p>
          <a:p>
            <a:r>
              <a:rPr lang="en-US" b="1" dirty="0"/>
              <a:t>Theorem (Rust): </a:t>
            </a:r>
            <a:r>
              <a:rPr lang="en-US" dirty="0"/>
              <a:t>Well-typed Rust programs are free of memory errors (use-after-free, double-free, memory leak). Rust can be used to guarantee concurrent programs are free of data races and deadlocks as well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6EDD-D4CF-ACDE-98D4-D5A2779E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9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BB24-6F71-E7A2-B2B0-143D4E0A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ABFC-002D-DFC0-629D-E80C3E9B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can be subtle in Rust even for basic values. The simplest first:</a:t>
            </a:r>
          </a:p>
          <a:p>
            <a:r>
              <a:rPr lang="en-US" dirty="0"/>
              <a:t>The Boolean type is written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, i.e.,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true : bool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 : bool</a:t>
            </a:r>
          </a:p>
          <a:p>
            <a:r>
              <a:rPr lang="en-US" dirty="0"/>
              <a:t>Floating-point numbers can be 32-bit (f32) or 64-bit (f64)</a:t>
            </a:r>
          </a:p>
          <a:p>
            <a:r>
              <a:rPr lang="en-US" dirty="0"/>
              <a:t>Integers come 5 sizes, signed and unsigned (unsigned = nonnegative)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8319B-CD6F-BADB-FDFD-0A1968F16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82147"/>
              </p:ext>
            </p:extLst>
          </p:nvPr>
        </p:nvGraphicFramePr>
        <p:xfrm>
          <a:off x="1203157" y="4522923"/>
          <a:ext cx="6497052" cy="134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51">
                  <a:extLst>
                    <a:ext uri="{9D8B030D-6E8A-4147-A177-3AD203B41FA5}">
                      <a16:colId xmlns:a16="http://schemas.microsoft.com/office/drawing/2014/main" val="4009207935"/>
                    </a:ext>
                  </a:extLst>
                </a:gridCol>
                <a:gridCol w="933651">
                  <a:extLst>
                    <a:ext uri="{9D8B030D-6E8A-4147-A177-3AD203B41FA5}">
                      <a16:colId xmlns:a16="http://schemas.microsoft.com/office/drawing/2014/main" val="870429634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1730612150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2545811059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3599911699"/>
                    </a:ext>
                  </a:extLst>
                </a:gridCol>
                <a:gridCol w="1501540">
                  <a:extLst>
                    <a:ext uri="{9D8B030D-6E8A-4147-A177-3AD203B41FA5}">
                      <a16:colId xmlns:a16="http://schemas.microsoft.com/office/drawing/2014/main" val="4195898944"/>
                    </a:ext>
                  </a:extLst>
                </a:gridCol>
              </a:tblGrid>
              <a:tr h="605341">
                <a:tc>
                  <a:txBody>
                    <a:bodyPr/>
                    <a:lstStyle/>
                    <a:p>
                      <a:r>
                        <a:rPr lang="en-US" dirty="0"/>
                        <a:t>Signed?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85751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24312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230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05E811-FC8A-B94F-EBF8-D1F98BAC3A9B}"/>
              </a:ext>
            </a:extLst>
          </p:cNvPr>
          <p:cNvCxnSpPr/>
          <p:nvPr/>
        </p:nvCxnSpPr>
        <p:spPr>
          <a:xfrm flipH="1">
            <a:off x="7767587" y="5669280"/>
            <a:ext cx="77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4C420-A7A8-E4E7-2321-7E141B19FD5C}"/>
              </a:ext>
            </a:extLst>
          </p:cNvPr>
          <p:cNvSpPr txBox="1"/>
          <p:nvPr/>
        </p:nvSpPr>
        <p:spPr>
          <a:xfrm>
            <a:off x="8604986" y="5495366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rarely use unsigned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1A1E9-3910-DE21-AFC9-9243CD46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19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0146-7C0A-B65A-E294-997EA440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CE55-19C0-D9F2-AEB6-C0565872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68905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i="1" dirty="0"/>
              <a:t>many, many</a:t>
            </a:r>
            <a:r>
              <a:rPr lang="en-US" dirty="0"/>
              <a:t> different ways to represent strings in Rust</a:t>
            </a:r>
          </a:p>
          <a:p>
            <a:r>
              <a:rPr lang="en-US" dirty="0"/>
              <a:t>There are 2 that matter in this course</a:t>
            </a:r>
          </a:p>
          <a:p>
            <a:r>
              <a:rPr lang="en-US" dirty="0"/>
              <a:t>String literals have type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and are immutable, e.g., </a:t>
            </a:r>
            <a:r>
              <a:rPr lang="en-US" dirty="0">
                <a:latin typeface="Consolas" panose="020B0609020204030204" pitchFamily="49" charset="0"/>
              </a:rPr>
              <a:t>"hello world" : &amp;str</a:t>
            </a:r>
          </a:p>
          <a:p>
            <a:r>
              <a:rPr lang="en-US" dirty="0"/>
              <a:t>Type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is mutable and is used to compute new strings</a:t>
            </a:r>
          </a:p>
          <a:p>
            <a:r>
              <a:rPr lang="en-US" dirty="0"/>
              <a:t>Call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or other types to produce a mutable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3565D-1942-1144-A4C7-DB10C9297377}"/>
              </a:ext>
            </a:extLst>
          </p:cNvPr>
          <p:cNvSpPr txBox="1"/>
          <p:nvPr/>
        </p:nvSpPr>
        <p:spPr>
          <a:xfrm>
            <a:off x="2107933" y="5977468"/>
            <a:ext cx="44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https://cs.lmu.edu/~ray/notes/introrust/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A00C1-D3EB-9429-8B5A-516E064A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48" y="1845734"/>
            <a:ext cx="3324587" cy="39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45838-0AB7-B16A-6787-73FDCC6B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3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E8E4-E8FF-BB77-9EC3-039CB10B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148C-93F0-AB68-CECE-04E5CDE7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Tuple types use the same syntax as tuple expressions</a:t>
            </a:r>
          </a:p>
          <a:p>
            <a:r>
              <a:rPr lang="en-US" sz="2600" dirty="0"/>
              <a:t>Tuple expression (e1, …, </a:t>
            </a:r>
            <a:r>
              <a:rPr lang="en-US" sz="2600" dirty="0" err="1"/>
              <a:t>eN</a:t>
            </a:r>
            <a:r>
              <a:rPr lang="en-US" sz="2600" dirty="0"/>
              <a:t>) has type (t1, …, </a:t>
            </a:r>
            <a:r>
              <a:rPr lang="en-US" sz="2600" dirty="0" err="1"/>
              <a:t>tN</a:t>
            </a:r>
            <a:r>
              <a:rPr lang="en-US" sz="2600" dirty="0"/>
              <a:t>) if each </a:t>
            </a:r>
            <a:r>
              <a:rPr lang="en-US" sz="2600" dirty="0" err="1">
                <a:latin typeface="Consolas" panose="020B0609020204030204" pitchFamily="49" charset="0"/>
              </a:rPr>
              <a:t>eI</a:t>
            </a:r>
            <a:r>
              <a:rPr lang="en-US" sz="2600" dirty="0"/>
              <a:t> has type </a:t>
            </a:r>
            <a:r>
              <a:rPr lang="en-US" sz="2600" dirty="0" err="1">
                <a:latin typeface="Consolas" panose="020B0609020204030204" pitchFamily="49" charset="0"/>
              </a:rPr>
              <a:t>tI</a:t>
            </a:r>
            <a:endParaRPr lang="en-US" sz="2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F9F81-3049-0133-C271-387F009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Arrays +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Affine typing challenge: How do you ensure each array element has one user at a time? Different elements could have different users</a:t>
            </a:r>
          </a:p>
          <a:p>
            <a:r>
              <a:rPr lang="en-US" dirty="0"/>
              <a:t>Typing challenge: What is an array anyway?</a:t>
            </a:r>
          </a:p>
          <a:p>
            <a:r>
              <a:rPr lang="en-US" dirty="0"/>
              <a:t>Many different array types. We often use: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a dynamic-length array of elements of type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&amp;[t]</a:t>
            </a:r>
            <a:r>
              <a:rPr lang="en-US" dirty="0"/>
              <a:t> a </a:t>
            </a:r>
            <a:r>
              <a:rPr lang="en-US" b="1" i="1" dirty="0"/>
              <a:t>slice</a:t>
            </a:r>
            <a:r>
              <a:rPr lang="en-US" dirty="0"/>
              <a:t> of elements of type t</a:t>
            </a:r>
            <a:endParaRPr lang="en-US" i="1" dirty="0"/>
          </a:p>
          <a:p>
            <a:pPr lvl="2"/>
            <a:r>
              <a:rPr lang="en-US" dirty="0"/>
              <a:t>A slice is less powerful than an array. It just lets us access elements</a:t>
            </a:r>
          </a:p>
          <a:p>
            <a:pPr lvl="2"/>
            <a:r>
              <a:rPr lang="en-US" dirty="0"/>
              <a:t>Idea: An array can be divided into multiple slices with separate users</a:t>
            </a:r>
          </a:p>
          <a:p>
            <a:r>
              <a:rPr lang="en-US" dirty="0"/>
              <a:t>We don’t really use: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t;N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fixed-length array of N elements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34F55-C22B-556C-8A04-F7A991D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6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BAE-76D9-C9BD-0B2F-9CDFA1B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&amp;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390D-1108-C895-3FCF-35D34744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seem much too strict: “Can only use variable once”</a:t>
            </a:r>
          </a:p>
          <a:p>
            <a:pPr marL="0" indent="0">
              <a:buNone/>
            </a:pPr>
            <a:r>
              <a:rPr lang="en-US" dirty="0"/>
              <a:t>What Rust actually does:</a:t>
            </a:r>
          </a:p>
          <a:p>
            <a:pPr lvl="1"/>
            <a:r>
              <a:rPr lang="en-US" dirty="0"/>
              <a:t>Depends on the type – some types support automatic copying</a:t>
            </a:r>
          </a:p>
          <a:p>
            <a:pPr lvl="1"/>
            <a:r>
              <a:rPr lang="en-US" dirty="0"/>
              <a:t>References allow reusing variables</a:t>
            </a:r>
          </a:p>
          <a:p>
            <a:pPr lvl="1"/>
            <a:r>
              <a:rPr lang="en-US" dirty="0"/>
              <a:t>As long as the borrowing rules are followed</a:t>
            </a:r>
          </a:p>
          <a:p>
            <a:pPr lvl="1"/>
            <a:r>
              <a:rPr lang="en-US" dirty="0"/>
              <a:t>The borrow-checker, which implements these rules, is known for being the hardest part of Rust to learn</a:t>
            </a:r>
          </a:p>
          <a:p>
            <a:pPr lvl="1"/>
            <a:r>
              <a:rPr lang="en-US" dirty="0"/>
              <a:t>But there is a simple rule that covers most cases!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70D8D-231E-D709-BA8E-E04DCEFC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AEDE-D0BB-3332-AA41-101525A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WOoRM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811B-83C4-1D8A-E29D-628C3480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Rule:</a:t>
            </a:r>
            <a:r>
              <a:rPr lang="en-US" dirty="0"/>
              <a:t> Write Once, or Read Many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D8B22-F0F6-371F-44FF-C1AD1D641059}"/>
              </a:ext>
            </a:extLst>
          </p:cNvPr>
          <p:cNvSpPr txBox="1"/>
          <p:nvPr/>
        </p:nvSpPr>
        <p:spPr>
          <a:xfrm>
            <a:off x="1097280" y="6456713"/>
            <a:ext cx="947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https://www.vecteezy.com/vector-art/7528312-worm-cartoon-colored-clipart-illustration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68DEF-7DF7-3E9C-EBE7-520EFFAE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762" y="1936955"/>
            <a:ext cx="1885754" cy="1666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B0329-B78D-06FF-65EA-86583EC759C3}"/>
              </a:ext>
            </a:extLst>
          </p:cNvPr>
          <p:cNvSpPr txBox="1"/>
          <p:nvPr/>
        </p:nvSpPr>
        <p:spPr>
          <a:xfrm>
            <a:off x="434851" y="3508440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CBEB0-32E1-7644-A986-0D0286899707}"/>
              </a:ext>
            </a:extLst>
          </p:cNvPr>
          <p:cNvSpPr txBox="1"/>
          <p:nvPr/>
        </p:nvSpPr>
        <p:spPr>
          <a:xfrm>
            <a:off x="3131883" y="3029493"/>
            <a:ext cx="2320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x1 = *r1;</a:t>
            </a:r>
          </a:p>
          <a:p>
            <a:r>
              <a:rPr lang="en-US" dirty="0">
                <a:latin typeface="Consolas" panose="020B0609020204030204" pitchFamily="49" charset="0"/>
              </a:rPr>
              <a:t>*r2 = x + 1;</a:t>
            </a:r>
          </a:p>
          <a:p>
            <a:r>
              <a:rPr lang="en-US" dirty="0">
                <a:latin typeface="Consolas" panose="020B0609020204030204" pitchFamily="49" charset="0"/>
              </a:rPr>
              <a:t>let x2 = *r1;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2E18F-507F-45D9-9CCD-1BE87A97BA37}"/>
              </a:ext>
            </a:extLst>
          </p:cNvPr>
          <p:cNvSpPr txBox="1"/>
          <p:nvPr/>
        </p:nvSpPr>
        <p:spPr>
          <a:xfrm>
            <a:off x="6068902" y="3540333"/>
            <a:ext cx="188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ir1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ir2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f(ir1,ir2);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B04D1-7010-D246-30E5-63935B629304}"/>
              </a:ext>
            </a:extLst>
          </p:cNvPr>
          <p:cNvSpPr txBox="1"/>
          <p:nvPr/>
        </p:nvSpPr>
        <p:spPr>
          <a:xfrm>
            <a:off x="7941807" y="3711897"/>
            <a:ext cx="228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*r1 + 2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79BD5-5EDD-308A-4D7A-BBB3A61D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16" y="4740662"/>
            <a:ext cx="747688" cy="620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1F519D-4CC0-F427-BE1A-1AD5AB57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269" y="4715432"/>
            <a:ext cx="747688" cy="620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5903B-06F9-C786-8675-942EACC4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3" y="4838006"/>
            <a:ext cx="585370" cy="529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4F256-063C-5DE7-8F21-1B4DF942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93" y="4806856"/>
            <a:ext cx="585370" cy="529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FC2EF8-204B-C751-3249-AB79FA8631A0}"/>
              </a:ext>
            </a:extLst>
          </p:cNvPr>
          <p:cNvSpPr txBox="1"/>
          <p:nvPr/>
        </p:nvSpPr>
        <p:spPr>
          <a:xfrm>
            <a:off x="752628" y="4843926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BD837-D505-05A7-7EEA-55A9345EA7A7}"/>
              </a:ext>
            </a:extLst>
          </p:cNvPr>
          <p:cNvSpPr txBox="1"/>
          <p:nvPr/>
        </p:nvSpPr>
        <p:spPr>
          <a:xfrm>
            <a:off x="3394324" y="4838006"/>
            <a:ext cx="190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Write+Read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9645F7-73E9-6777-F8A1-5DF89AD27B0F}"/>
              </a:ext>
            </a:extLst>
          </p:cNvPr>
          <p:cNvSpPr txBox="1"/>
          <p:nvPr/>
        </p:nvSpPr>
        <p:spPr>
          <a:xfrm>
            <a:off x="6073166" y="4838006"/>
            <a:ext cx="181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 Many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884E-51D3-443F-1F1C-CE97DFC50E2A}"/>
              </a:ext>
            </a:extLst>
          </p:cNvPr>
          <p:cNvSpPr txBox="1"/>
          <p:nvPr/>
        </p:nvSpPr>
        <p:spPr>
          <a:xfrm>
            <a:off x="8259557" y="4844975"/>
            <a:ext cx="18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4536E-2A0B-04BD-F659-245B31FD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1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Redundancy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match expression checks redundancy and exhaustiveness</a:t>
            </a:r>
          </a:p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is </a:t>
            </a:r>
            <a:r>
              <a:rPr lang="en-US" i="1" dirty="0"/>
              <a:t>redundant</a:t>
            </a:r>
            <a:r>
              <a:rPr lang="en-US" dirty="0"/>
              <a:t> if for every value v that matches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, there exists a prior pattern </a:t>
            </a:r>
            <a:r>
              <a:rPr lang="en-US" dirty="0" err="1"/>
              <a:t>patJ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dirty="0"/>
              <a:t> &lt;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that matches v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BABB0-DB74-34F0-EB9F-DF14A739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89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Exhaustiveness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is </a:t>
            </a:r>
            <a:r>
              <a:rPr lang="en-US" i="1" dirty="0"/>
              <a:t>exhaustive</a:t>
            </a:r>
            <a:r>
              <a:rPr lang="en-US" dirty="0"/>
              <a:t> if for every well-typed value </a:t>
            </a:r>
            <a:r>
              <a:rPr lang="en-US" i="1" dirty="0"/>
              <a:t>v0</a:t>
            </a:r>
            <a:r>
              <a:rPr lang="en-US" dirty="0"/>
              <a:t> of e0’s type, there exists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that matches v0</a:t>
            </a:r>
            <a:br>
              <a:rPr lang="en-US" dirty="0"/>
            </a:br>
            <a:r>
              <a:rPr lang="en-US" dirty="0"/>
              <a:t>Rust warns the programmer if the patterns are </a:t>
            </a:r>
            <a:r>
              <a:rPr lang="en-US" i="1" dirty="0"/>
              <a:t>not</a:t>
            </a:r>
            <a:r>
              <a:rPr lang="en-US" dirty="0"/>
              <a:t> exhaustive.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658D1-CF9E-12EF-913A-A844098B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2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uckles I'm in danger meme template HD | Ralph In Danger | Know Your Meme">
            <a:extLst>
              <a:ext uri="{FF2B5EF4-FFF2-40B4-BE49-F238E27FC236}">
                <a16:creationId xmlns:a16="http://schemas.microsoft.com/office/drawing/2014/main" id="{50AA2F85-5378-E71A-14AD-AB50420C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4126604"/>
            <a:ext cx="3621686" cy="21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Older fast languages (C, Fortran, Assembly) compromise even bigger objectives, </a:t>
            </a:r>
            <a:r>
              <a:rPr lang="en-US" sz="2800" i="1" dirty="0"/>
              <a:t>correctness &amp; safety</a:t>
            </a:r>
            <a:r>
              <a:rPr lang="en-US" sz="2800" dirty="0"/>
              <a:t>, in pursuit of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 systems are used to get the best of 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Rust’s type system is especially successful</a:t>
            </a:r>
          </a:p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29456-2E22-CA13-5C21-101AFD6B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4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Complete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64930-3E56-75A3-2261-C4F25466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1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organized into modules. For our purposes, modules will correspond to files of code. Module names can have multiple parts separated by double colons ::</a:t>
            </a:r>
          </a:p>
          <a:p>
            <a:r>
              <a:rPr lang="en-US" dirty="0"/>
              <a:t>The use keyword allows you to call functions from a given module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stdhash</a:t>
            </a:r>
            <a:r>
              <a:rPr lang="en-US" dirty="0">
                <a:latin typeface="Consolas" panose="020B0609020204030204" pitchFamily="49" charset="0"/>
              </a:rPr>
              <a:t>::Hash;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HashTrieMap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for example, lets your program use Hash from the </a:t>
            </a:r>
            <a:r>
              <a:rPr lang="en-US" dirty="0" err="1"/>
              <a:t>stdhash</a:t>
            </a:r>
            <a:r>
              <a:rPr lang="en-US" dirty="0"/>
              <a:t> module and </a:t>
            </a:r>
            <a:r>
              <a:rPr lang="en-US" dirty="0" err="1"/>
              <a:t>HashTrieMap</a:t>
            </a:r>
            <a:r>
              <a:rPr lang="en-US" dirty="0"/>
              <a:t> from the non-standard </a:t>
            </a:r>
            <a:r>
              <a:rPr lang="en-US" dirty="0" err="1"/>
              <a:t>rpds</a:t>
            </a:r>
            <a:r>
              <a:rPr lang="en-US" dirty="0"/>
              <a:t> module.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591E-4AC5-3BB7-6682-CD2AAD4E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0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EF7F-F871-EDDA-3B3F-1AF001A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03B7-4E50-597A-F00B-53538362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complete Rust program must have a function named main with no arguments and no return type annotation: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main 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The body expression typically performs input and output, for any non-trivial program.</a:t>
            </a:r>
          </a:p>
          <a:p>
            <a:pPr marL="0" indent="0">
              <a:buNone/>
            </a:pPr>
            <a:r>
              <a:rPr lang="en-US" dirty="0"/>
              <a:t>If you wish to access command-line arguments, you must use a standard library module called </a:t>
            </a:r>
            <a:r>
              <a:rPr lang="en-US" dirty="0" err="1">
                <a:latin typeface="Consolas" panose="020B0609020204030204" pitchFamily="49" charset="0"/>
              </a:rPr>
              <a:t>stdenv</a:t>
            </a:r>
            <a:r>
              <a:rPr lang="en-US" dirty="0"/>
              <a:t>; command-line arguments are not passed to the main function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FCA10-DBC8-BE86-E75F-0A99ACF6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1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FEE-CEA2-CD77-5580-0EF28384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Code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FAFF-9956-647E-A163-4F0F4921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spend a few minutes coding as many of the following textbook exercises as you have time for. Ask questions at any time. We will discuss as a class at the end.</a:t>
            </a:r>
          </a:p>
          <a:p>
            <a:r>
              <a:rPr lang="en-US" dirty="0"/>
              <a:t>Exercise 9a (nor)</a:t>
            </a:r>
            <a:br>
              <a:rPr lang="en-US" dirty="0"/>
            </a:br>
            <a:r>
              <a:rPr lang="en-US" dirty="0"/>
              <a:t>Exercise 9c (reverse)</a:t>
            </a:r>
            <a:br>
              <a:rPr lang="en-US" dirty="0"/>
            </a:br>
            <a:r>
              <a:rPr lang="en-US" dirty="0"/>
              <a:t>Exercise 9d (</a:t>
            </a:r>
            <a:r>
              <a:rPr lang="en-US" dirty="0" err="1"/>
              <a:t>concat_all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9e (</a:t>
            </a:r>
            <a:r>
              <a:rPr lang="en-US" dirty="0" err="1"/>
              <a:t>day_name_string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9g (</a:t>
            </a:r>
            <a:r>
              <a:rPr lang="en-US" dirty="0" err="1"/>
              <a:t>tree_size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99BAC-07A3-29C0-0BC5-F2F5154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92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C7D-E6CA-7CC7-1F89-45EE00C3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Reflecting on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976-92CA-FCE9-54EE-55C1C506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933BD-D958-5E89-5F6A-A57546D9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8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73A7-0D3A-E6C4-EC6B-2490977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4DA9-C5B9-67DE-85D2-82B9519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Human-Centered Programming Languages, the programmer is a computer user and a PL is the user interface</a:t>
            </a:r>
          </a:p>
          <a:p>
            <a:r>
              <a:rPr lang="en-US" dirty="0"/>
              <a:t>If syntax is the input of the interface, compiler errors are output</a:t>
            </a:r>
            <a:br>
              <a:rPr lang="en-US" dirty="0"/>
            </a:br>
            <a:r>
              <a:rPr lang="en-US" dirty="0"/>
              <a:t>To achieve programmers’ goals, error messages should be intentionally designed, e.g., to be:</a:t>
            </a:r>
          </a:p>
          <a:p>
            <a:pPr lvl="1"/>
            <a:r>
              <a:rPr lang="en-US" dirty="0"/>
              <a:t>Actionable: Tell the programmer what to try next to resolve error</a:t>
            </a:r>
          </a:p>
          <a:p>
            <a:pPr lvl="1"/>
            <a:r>
              <a:rPr lang="en-US" dirty="0"/>
              <a:t>Justified: If the error did not exist, something bad might happen</a:t>
            </a:r>
          </a:p>
          <a:p>
            <a:pPr lvl="1"/>
            <a:r>
              <a:rPr lang="en-US" dirty="0"/>
              <a:t>Specific: The nature and location of the error should be provided with as much precision as is practical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25746-C0FA-4140-F623-713FCAE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6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7299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error messages is part of learning a programming language. The textbook explains some of the most common error messages, e.g.,</a:t>
            </a:r>
          </a:p>
          <a:p>
            <a:r>
              <a:rPr lang="en-US" dirty="0"/>
              <a:t>Borrows which violate the </a:t>
            </a:r>
            <a:r>
              <a:rPr lang="en-US" dirty="0" err="1"/>
              <a:t>WOoRM</a:t>
            </a:r>
            <a:r>
              <a:rPr lang="en-US" dirty="0"/>
              <a:t> rule result in error messages. The example on the right gives:</a:t>
            </a:r>
          </a:p>
          <a:p>
            <a:r>
              <a:rPr lang="en-US" dirty="0"/>
              <a:t>" cannot borrow `x` as mutable more than once at a time, second mutable borrow occurs here“</a:t>
            </a:r>
          </a:p>
          <a:p>
            <a:r>
              <a:rPr lang="en-US" dirty="0"/>
              <a:t>This message is specific and justified but not actionable. Recommended actions: make both references immutable if possible, else </a:t>
            </a:r>
            <a:r>
              <a:rPr lang="en-US" dirty="0">
                <a:latin typeface="Consolas" panose="020B0609020204030204" pitchFamily="49" charset="0"/>
              </a:rPr>
              <a:t>.clone()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8784139" y="2453363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51" y="3782929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9101916" y="3788849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E8CFE-68E3-1D82-6EE2-8CEDC813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72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845734"/>
            <a:ext cx="6984112" cy="4006426"/>
          </a:xfrm>
        </p:spPr>
        <p:txBody>
          <a:bodyPr>
            <a:normAutofit/>
          </a:bodyPr>
          <a:lstStyle/>
          <a:p>
            <a:r>
              <a:rPr lang="en-US" dirty="0"/>
              <a:t>Many errors have the form “I expected one type but got another.” The messages for these errors are usually actionable, but there is a fundamental limitation: the compiler cannot tell whether you </a:t>
            </a:r>
            <a:r>
              <a:rPr lang="en-US" i="1" dirty="0"/>
              <a:t>provided</a:t>
            </a:r>
            <a:r>
              <a:rPr lang="en-US" dirty="0"/>
              <a:t> the wrong type vs. </a:t>
            </a:r>
            <a:r>
              <a:rPr lang="en-US" i="1" dirty="0"/>
              <a:t>expected</a:t>
            </a:r>
            <a:r>
              <a:rPr lang="en-US" dirty="0"/>
              <a:t> the wrong type.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mismatched types, expected struct Box&lt;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r>
              <a:rPr lang="en-US" sz="2200" dirty="0">
                <a:latin typeface="Consolas" panose="020B0609020204030204" pitchFamily="49" charset="0"/>
              </a:rPr>
              <a:t>&gt;, found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consider dereferencing the boxed value: *L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7623209" y="2453363"/>
            <a:ext cx="4446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(L: Box&lt;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&gt;)-&gt;i32 {</a:t>
            </a:r>
          </a:p>
          <a:p>
            <a:r>
              <a:rPr lang="en-US" dirty="0">
                <a:latin typeface="Consolas" panose="020B0609020204030204" pitchFamily="49" charset="0"/>
              </a:rPr>
              <a:t>  match L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::Empty =&gt; 0,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::Cons(x,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 =&gt;</a:t>
            </a:r>
          </a:p>
          <a:p>
            <a:r>
              <a:rPr lang="en-US" dirty="0">
                <a:latin typeface="Consolas" panose="020B0609020204030204" pitchFamily="49" charset="0"/>
              </a:rPr>
              <a:t>     1 +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09" y="4851334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8476274" y="4857254"/>
            <a:ext cx="239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Mismatch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A21CB-34F6-4044-8FC2-F6C9F120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4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21B0-CA8E-E295-6564-53BB6C93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and Why It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0F42-4A4A-90AA-BAD9-CEAEF709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Cargo is Rust’s tool for managing compilation and packages (crates)</a:t>
            </a:r>
          </a:p>
          <a:p>
            <a:r>
              <a:rPr lang="en-US" dirty="0"/>
              <a:t>Every Rust project has a file </a:t>
            </a:r>
            <a:r>
              <a:rPr lang="en-US" dirty="0" err="1"/>
              <a:t>Cargo.toml</a:t>
            </a:r>
            <a:r>
              <a:rPr lang="en-US" dirty="0"/>
              <a:t> explaining which packages are required. We provide it for homework; for your own projects, you would have to write it</a:t>
            </a:r>
          </a:p>
          <a:p>
            <a:r>
              <a:rPr lang="en-US" b="1" dirty="0"/>
              <a:t>Pro:</a:t>
            </a:r>
            <a:r>
              <a:rPr lang="en-US" dirty="0"/>
              <a:t> Cargo files have a reputation for being very short, e.g.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[package]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name = "asgn3“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version = "0.1.0“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edition = "2023“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[dependencies]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 = "0.13.0"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B6817-D64A-F01C-684A-333D7570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9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33E7-9DE7-16B7-AEC4-E7A39E7E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AF76-4F12-B74D-C83E-0652128B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learned a lot of PL vocabulary today.</a:t>
            </a:r>
          </a:p>
          <a:p>
            <a:pPr lvl="1"/>
            <a:r>
              <a:rPr lang="en-US" b="1" dirty="0"/>
              <a:t>Tip: </a:t>
            </a:r>
            <a:r>
              <a:rPr lang="en-US" dirty="0"/>
              <a:t>Vocabulary is a common struggle. Try keeping a glossary of definitions</a:t>
            </a:r>
          </a:p>
          <a:p>
            <a:r>
              <a:rPr lang="en-US" dirty="0"/>
              <a:t>We learned how to write basic Rust programs</a:t>
            </a:r>
          </a:p>
          <a:p>
            <a:pPr lvl="1"/>
            <a:r>
              <a:rPr lang="en-US" dirty="0"/>
              <a:t>The basic values in Rust are similar to most other languages</a:t>
            </a:r>
          </a:p>
          <a:p>
            <a:pPr lvl="1"/>
            <a:r>
              <a:rPr lang="en-US" dirty="0"/>
              <a:t>Affine types are the biggest novel feature in Rust. This has substantial implications on how references, arrays, and slices are handled</a:t>
            </a:r>
          </a:p>
          <a:p>
            <a:pPr lvl="1"/>
            <a:r>
              <a:rPr lang="en-US" dirty="0"/>
              <a:t>The borrow-checking rules (</a:t>
            </a:r>
            <a:r>
              <a:rPr lang="en-US" dirty="0" err="1"/>
              <a:t>WOoRM</a:t>
            </a:r>
            <a:r>
              <a:rPr lang="en-US" dirty="0"/>
              <a:t>) explain how to use references</a:t>
            </a:r>
          </a:p>
          <a:p>
            <a:pPr lvl="1"/>
            <a:r>
              <a:rPr lang="en-US" dirty="0"/>
              <a:t>Rust has pattern-matching, which is common for functional languages but not all imperative languages</a:t>
            </a:r>
          </a:p>
          <a:p>
            <a:r>
              <a:rPr lang="en-US" dirty="0"/>
              <a:t>We learned how to read common error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E393D-D82B-6356-07EC-671E076F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A93E-555A-116C-079A-94DDDC47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Academia -&gt;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9D-7FD6-F03E-A2D2-B7534438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Fact:</a:t>
            </a:r>
            <a:r>
              <a:rPr lang="en-US" dirty="0"/>
              <a:t> This is an academic course. It’s normal for courses to be a bit different from working in industry</a:t>
            </a:r>
          </a:p>
          <a:p>
            <a:r>
              <a:rPr lang="en-US" b="1" dirty="0"/>
              <a:t>Normal Question:</a:t>
            </a:r>
            <a:r>
              <a:rPr lang="en-US" dirty="0"/>
              <a:t> “Will courses help me in my career?” We should try to provide an honest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is currently rising in popularity. I cannot guarantee you will use it in your job. But it will show you keep up with the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could not exist without decades of academic research. Rust is proof that even when we explore pure academic ideas, they are preparing you for potential changes throughout your career.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3F2D-FCFC-A856-B323-AF7F734D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77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5A38-E573-63A3-05D3-71124E9C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DEA1-B07C-C25C-5966-D99D678D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447CA-F05C-B3CA-BAC1-B55B092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85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DA5-2DAA-2AE3-DC4C-106E56FC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BB31-66C6-B476-CD28-0DBDCBAD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type systems have the follow basic properties, called the structural properties:</a:t>
            </a:r>
          </a:p>
          <a:p>
            <a:pPr lvl="1"/>
            <a:r>
              <a:rPr lang="en-US" b="1" dirty="0"/>
              <a:t>Contraction: </a:t>
            </a:r>
            <a:r>
              <a:rPr lang="en-US" dirty="0"/>
              <a:t>Variables can be reused as much as you want</a:t>
            </a:r>
            <a:endParaRPr lang="en-US" b="1" dirty="0"/>
          </a:p>
          <a:p>
            <a:pPr lvl="1"/>
            <a:r>
              <a:rPr lang="en-US" b="1" dirty="0"/>
              <a:t>Weakening: </a:t>
            </a:r>
            <a:r>
              <a:rPr lang="en-US" dirty="0"/>
              <a:t>Unused variables are acceptable</a:t>
            </a:r>
            <a:endParaRPr lang="en-US" b="1" dirty="0"/>
          </a:p>
          <a:p>
            <a:pPr lvl="1"/>
            <a:r>
              <a:rPr lang="en-US" b="1" dirty="0"/>
              <a:t>Exchange: </a:t>
            </a:r>
            <a:r>
              <a:rPr lang="en-US" dirty="0"/>
              <a:t>If your program uses multiple variables, it does not matter what order you use them in, as long as they are in scope</a:t>
            </a:r>
          </a:p>
          <a:p>
            <a:pPr marL="201168" lvl="1" indent="0">
              <a:buNone/>
            </a:pPr>
            <a:r>
              <a:rPr lang="en-US" b="1" dirty="0"/>
              <a:t>Rust / Affine types:</a:t>
            </a:r>
            <a:r>
              <a:rPr lang="en-US" dirty="0"/>
              <a:t> Remove </a:t>
            </a:r>
            <a:r>
              <a:rPr lang="en-US" b="1" dirty="0"/>
              <a:t>just contraction</a:t>
            </a:r>
            <a:r>
              <a:rPr lang="en-US" dirty="0"/>
              <a:t>, keep </a:t>
            </a:r>
            <a:r>
              <a:rPr lang="en-US" b="1" dirty="0"/>
              <a:t>weakening</a:t>
            </a:r>
            <a:r>
              <a:rPr lang="en-US" dirty="0"/>
              <a:t> and </a:t>
            </a:r>
            <a:r>
              <a:rPr lang="en-US" b="1" dirty="0"/>
              <a:t>exchange</a:t>
            </a:r>
          </a:p>
          <a:p>
            <a:pPr marL="201168" lvl="1" indent="0">
              <a:buNone/>
            </a:pPr>
            <a:r>
              <a:rPr lang="en-US" b="1" dirty="0"/>
              <a:t>Restriction (in theory):</a:t>
            </a:r>
            <a:r>
              <a:rPr lang="en-US" dirty="0"/>
              <a:t> “Only use variables once”</a:t>
            </a:r>
          </a:p>
          <a:p>
            <a:pPr marL="201168" lvl="1" indent="0">
              <a:buNone/>
            </a:pPr>
            <a:r>
              <a:rPr lang="en-US" b="1" dirty="0"/>
              <a:t>Restriction (in practice): </a:t>
            </a:r>
            <a:r>
              <a:rPr lang="en-US" dirty="0"/>
              <a:t>“Only one user (“owner”) at time, else copy explicitly”</a:t>
            </a:r>
          </a:p>
          <a:p>
            <a:pPr marL="201168" lvl="1" indent="0">
              <a:buNone/>
            </a:pPr>
            <a:r>
              <a:rPr lang="en-US" b="1" dirty="0"/>
              <a:t>Insight:</a:t>
            </a:r>
            <a:r>
              <a:rPr lang="en-US" dirty="0"/>
              <a:t> This provides fast, correct, automatic memory management and more!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8E45D-4FE1-9C6B-5617-422BE1F0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37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B470-5410-1388-BBA4-44AA0D3D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the Tip of the Iceberg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D12-87A2-37C6-C21B-0DF61525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also support safe concurrency</a:t>
            </a:r>
          </a:p>
          <a:p>
            <a:r>
              <a:rPr lang="en-US" dirty="0"/>
              <a:t>And can be used to manage other resources</a:t>
            </a:r>
          </a:p>
          <a:p>
            <a:r>
              <a:rPr lang="en-US" dirty="0"/>
              <a:t>What about the other 6 substructural type systems?</a:t>
            </a:r>
          </a:p>
          <a:p>
            <a:r>
              <a:rPr lang="en-US" b="1" dirty="0"/>
              <a:t>Linear logic:</a:t>
            </a:r>
            <a:r>
              <a:rPr lang="en-US" dirty="0"/>
              <a:t> Widely studied for stateful reasoning</a:t>
            </a:r>
          </a:p>
          <a:p>
            <a:pPr lvl="1"/>
            <a:r>
              <a:rPr lang="en-US" dirty="0"/>
              <a:t>Social simulation software</a:t>
            </a:r>
          </a:p>
          <a:p>
            <a:pPr lvl="1"/>
            <a:r>
              <a:rPr lang="en-US" dirty="0"/>
              <a:t>Correctness of election protocols</a:t>
            </a:r>
          </a:p>
          <a:p>
            <a:pPr lvl="1"/>
            <a:r>
              <a:rPr lang="en-US" dirty="0"/>
              <a:t>Session types = Type systems for distributed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AC97-7EF0-FC5F-73D3-0683F9F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824-E247-F44A-B5CB-6048E31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Matter: “Affine Types”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6D45-6A00-9D4D-D32D-178E05AC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systems are a huge part of studying PLs</a:t>
            </a:r>
          </a:p>
          <a:p>
            <a:r>
              <a:rPr lang="en-US" dirty="0"/>
              <a:t>Rust’s “affine”* type system is key to combining speed with safety.</a:t>
            </a:r>
          </a:p>
          <a:p>
            <a:r>
              <a:rPr lang="en-US" dirty="0"/>
              <a:t>Affine types are one kind of “substructural type system”*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*Details in “Extra Slides.” You do not need to understand all the technical jargon on Day 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1D727-D955-2888-48D4-24B39724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7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ED99-EB00-8274-7679-E6F6C97D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Basic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F90F-03F2-3499-6AD7-D745DE6A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54F3B-61B2-2334-97CD-14E45C64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A06-55F0-0F47-6C42-E2402C6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74F6-A776-1980-DE54-A3BC556A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value is a program that represents a result and cannot be executed further. It is pure data.</a:t>
            </a:r>
          </a:p>
          <a:p>
            <a:r>
              <a:rPr lang="en-US" dirty="0"/>
              <a:t>Strings:  enclose in double quotes, e.g., </a:t>
            </a:r>
            <a:r>
              <a:rPr lang="en-US" dirty="0">
                <a:latin typeface="Consolas" panose="020B0609020204030204" pitchFamily="49" charset="0"/>
              </a:rPr>
              <a:t>"my string"</a:t>
            </a:r>
          </a:p>
          <a:p>
            <a:r>
              <a:rPr lang="en-US" dirty="0"/>
              <a:t>Booleans: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Integers: e.g.: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3000</a:t>
            </a:r>
          </a:p>
          <a:p>
            <a:r>
              <a:rPr lang="en-US" dirty="0"/>
              <a:t>Floats: e.g.: </a:t>
            </a:r>
            <a:r>
              <a:rPr lang="en-US" dirty="0">
                <a:latin typeface="Consolas" panose="020B0609020204030204" pitchFamily="49" charset="0"/>
              </a:rPr>
              <a:t>0.03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303.12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-101.0</a:t>
            </a:r>
            <a:r>
              <a:rPr lang="en-US" dirty="0"/>
              <a:t> (zero optional)</a:t>
            </a:r>
          </a:p>
          <a:p>
            <a:r>
              <a:rPr lang="en-US" dirty="0"/>
              <a:t>(more to come…)</a:t>
            </a:r>
          </a:p>
          <a:p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FB2CE-5BA1-C705-BE14-038CD26F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94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4660</Words>
  <Application>Microsoft Office PowerPoint</Application>
  <PresentationFormat>Widescreen</PresentationFormat>
  <Paragraphs>423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Aptos</vt:lpstr>
      <vt:lpstr>Arial</vt:lpstr>
      <vt:lpstr>Calibri</vt:lpstr>
      <vt:lpstr>Calibri Light</vt:lpstr>
      <vt:lpstr>Consolas</vt:lpstr>
      <vt:lpstr>Courier New</vt:lpstr>
      <vt:lpstr>Retrospect</vt:lpstr>
      <vt:lpstr>Lectures 02,03 - Rust</vt:lpstr>
      <vt:lpstr>Outline</vt:lpstr>
      <vt:lpstr>Check-in: Questions / Issues?</vt:lpstr>
      <vt:lpstr>Motivation: Speed + Safety</vt:lpstr>
      <vt:lpstr>Motivation: Speed + Safety</vt:lpstr>
      <vt:lpstr>Motivation: Academia -&gt; Practice</vt:lpstr>
      <vt:lpstr>Types Matter: “Affine Types”</vt:lpstr>
      <vt:lpstr>Section: Basic Programs</vt:lpstr>
      <vt:lpstr>Values</vt:lpstr>
      <vt:lpstr>Variables</vt:lpstr>
      <vt:lpstr>Variables</vt:lpstr>
      <vt:lpstr>References</vt:lpstr>
      <vt:lpstr>References</vt:lpstr>
      <vt:lpstr>Expressions</vt:lpstr>
      <vt:lpstr>Basic and Compound Expressions</vt:lpstr>
      <vt:lpstr>Compound Expression Examples</vt:lpstr>
      <vt:lpstr>Compound Expression Examples</vt:lpstr>
      <vt:lpstr>Tuple Expressions and Tuple Values</vt:lpstr>
      <vt:lpstr>Array Expressions</vt:lpstr>
      <vt:lpstr>If-Then-Else Conditional Expressions</vt:lpstr>
      <vt:lpstr>If-Then-Else Conditional Expressions</vt:lpstr>
      <vt:lpstr>Patterns</vt:lpstr>
      <vt:lpstr>What Patterns are There?</vt:lpstr>
      <vt:lpstr>What Patterns are There?: “or-patterns”</vt:lpstr>
      <vt:lpstr>Pattern-Match Examples</vt:lpstr>
      <vt:lpstr>Pattern-Match Examples</vt:lpstr>
      <vt:lpstr>Definitions</vt:lpstr>
      <vt:lpstr>Definitions</vt:lpstr>
      <vt:lpstr>Let-definitions</vt:lpstr>
      <vt:lpstr>Function Definitions</vt:lpstr>
      <vt:lpstr>Function Definitions</vt:lpstr>
      <vt:lpstr>Example Function Definition</vt:lpstr>
      <vt:lpstr>Statements</vt:lpstr>
      <vt:lpstr>Expressions into Statements</vt:lpstr>
      <vt:lpstr>Assignment Statements</vt:lpstr>
      <vt:lpstr>While Loop Statements</vt:lpstr>
      <vt:lpstr>For Loop Statements</vt:lpstr>
      <vt:lpstr>For Loop Statements</vt:lpstr>
      <vt:lpstr>Summary of Language Concepts</vt:lpstr>
      <vt:lpstr>Section: Types</vt:lpstr>
      <vt:lpstr>Why Care About Types</vt:lpstr>
      <vt:lpstr>Basic Types</vt:lpstr>
      <vt:lpstr>String Types</vt:lpstr>
      <vt:lpstr>Compound Types: Tuples</vt:lpstr>
      <vt:lpstr>Compound Types: Arrays + Slices</vt:lpstr>
      <vt:lpstr>Reference Types &amp; Borrowing</vt:lpstr>
      <vt:lpstr>The WOoRM Rule</vt:lpstr>
      <vt:lpstr>Match: Redundancy Checking</vt:lpstr>
      <vt:lpstr>Match: Exhaustiveness Checking</vt:lpstr>
      <vt:lpstr>Section: Complete Programs</vt:lpstr>
      <vt:lpstr>Using Libraries</vt:lpstr>
      <vt:lpstr>Main Function</vt:lpstr>
      <vt:lpstr>Exercise: Code in Class</vt:lpstr>
      <vt:lpstr>Section: Reflecting on User Experience</vt:lpstr>
      <vt:lpstr>Error Messages Matter</vt:lpstr>
      <vt:lpstr>Understanding Error Messages</vt:lpstr>
      <vt:lpstr>Understanding Error Messages</vt:lpstr>
      <vt:lpstr>Cargo and Why It Is Popular</vt:lpstr>
      <vt:lpstr>Summary</vt:lpstr>
      <vt:lpstr>Extra Slides</vt:lpstr>
      <vt:lpstr>The Structural Properties</vt:lpstr>
      <vt:lpstr>Rust is the Tip of the Iceberg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105</cp:revision>
  <dcterms:created xsi:type="dcterms:W3CDTF">2023-08-13T16:19:48Z</dcterms:created>
  <dcterms:modified xsi:type="dcterms:W3CDTF">2024-12-20T20:00:17Z</dcterms:modified>
</cp:coreProperties>
</file>