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5"/>
  </p:notesMasterIdLst>
  <p:sldIdLst>
    <p:sldId id="256" r:id="rId2"/>
    <p:sldId id="257" r:id="rId3"/>
    <p:sldId id="258" r:id="rId4"/>
    <p:sldId id="272" r:id="rId5"/>
    <p:sldId id="273" r:id="rId6"/>
    <p:sldId id="260" r:id="rId7"/>
    <p:sldId id="275" r:id="rId8"/>
    <p:sldId id="288" r:id="rId9"/>
    <p:sldId id="287" r:id="rId10"/>
    <p:sldId id="274" r:id="rId11"/>
    <p:sldId id="276" r:id="rId12"/>
    <p:sldId id="278" r:id="rId13"/>
    <p:sldId id="279" r:id="rId14"/>
    <p:sldId id="263" r:id="rId15"/>
    <p:sldId id="264" r:id="rId16"/>
    <p:sldId id="269" r:id="rId17"/>
    <p:sldId id="282" r:id="rId18"/>
    <p:sldId id="265" r:id="rId19"/>
    <p:sldId id="277" r:id="rId20"/>
    <p:sldId id="283" r:id="rId21"/>
    <p:sldId id="266" r:id="rId22"/>
    <p:sldId id="290" r:id="rId23"/>
    <p:sldId id="292" r:id="rId24"/>
    <p:sldId id="293" r:id="rId25"/>
    <p:sldId id="259" r:id="rId26"/>
    <p:sldId id="285" r:id="rId27"/>
    <p:sldId id="286" r:id="rId28"/>
    <p:sldId id="280" r:id="rId29"/>
    <p:sldId id="281" r:id="rId30"/>
    <p:sldId id="284" r:id="rId31"/>
    <p:sldId id="289" r:id="rId32"/>
    <p:sldId id="291" r:id="rId33"/>
    <p:sldId id="27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98" autoAdjust="0"/>
    <p:restoredTop sz="92736" autoAdjust="0"/>
  </p:normalViewPr>
  <p:slideViewPr>
    <p:cSldViewPr snapToGrid="0">
      <p:cViewPr varScale="1">
        <p:scale>
          <a:sx n="111" d="100"/>
          <a:sy n="111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D0A7A-BF7B-4933-BC76-BDA42138980F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393AC-6D52-438D-AA5D-F2511F9E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2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exponentiation examples are perhaps not something you would really use in production but I picked them because you only need numbers and not data structures</a:t>
            </a:r>
          </a:p>
          <a:p>
            <a:r>
              <a:rPr lang="en-US" dirty="0"/>
              <a:t>In particular,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393AC-6D52-438D-AA5D-F2511F9ECB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08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exponentiation examples are perhaps not something you would really use in production but I picked them because you only need numbers and not data structures</a:t>
            </a:r>
          </a:p>
          <a:p>
            <a:r>
              <a:rPr lang="en-US" dirty="0"/>
              <a:t>In particular,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393AC-6D52-438D-AA5D-F2511F9ECB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935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exponentiation examples are perhaps not something you would really use in production but I picked them because you only need numbers and not data structures</a:t>
            </a:r>
          </a:p>
          <a:p>
            <a:r>
              <a:rPr lang="en-US" dirty="0"/>
              <a:t>In particular,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393AC-6D52-438D-AA5D-F2511F9ECB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11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if-then-else 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393AC-6D52-438D-AA5D-F2511F9ECB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2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6BED-35C5-4BD2-9D2D-ECCF2F81720F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E155-A30B-41F1-A2F3-CDE04B4313E9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DAD8-7E3E-4786-AA65-17E9DB850792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18BB-8AB2-43B8-800A-76963ED6ADC7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DDFF-431C-4A6F-A14B-FF1AF97FE7A8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664A-C304-4EA2-B1CE-DE58D7C72CC5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FA34-5866-4EB2-B72C-93750A2CE3AB}" type="datetime1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5D5B-1BDC-4DBC-8936-9F3D5B1A256B}" type="datetime1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B6BD-6366-4EE7-8295-6D14276CF656}" type="datetime1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489596-7034-4658-8407-37926A24657A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BEFA-FF7A-4B7F-9896-DE5DF32F32E2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FCBB43-7E26-4C0D-888E-934844182D3A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ml.co/interface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15 – Cost Semantics and Parallelism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1EA28-7EF0-9735-90CD-E0770F09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F7-8CED-9023-E497-3F45CD2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PL: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28C-C78A-503D-A479-8E0DA285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 → x | n | (e, e) | fun f(x) is e | e op e | </a:t>
            </a:r>
            <a:r>
              <a:rPr lang="en-US" dirty="0" err="1"/>
              <a:t>fst</a:t>
            </a:r>
            <a:r>
              <a:rPr lang="en-US" dirty="0"/>
              <a:t>(e) | </a:t>
            </a:r>
            <a:r>
              <a:rPr lang="en-US" dirty="0" err="1"/>
              <a:t>snd</a:t>
            </a:r>
            <a:r>
              <a:rPr lang="en-US" dirty="0"/>
              <a:t>(e) | e(e)</a:t>
            </a:r>
          </a:p>
          <a:p>
            <a:r>
              <a:rPr lang="en-US" dirty="0"/>
              <a:t>Description of syntax:</a:t>
            </a:r>
          </a:p>
          <a:p>
            <a:pPr lvl="1"/>
            <a:r>
              <a:rPr lang="en-US" dirty="0"/>
              <a:t>x is a variable</a:t>
            </a:r>
          </a:p>
          <a:p>
            <a:pPr lvl="1"/>
            <a:r>
              <a:rPr lang="en-US" dirty="0"/>
              <a:t>n is a number</a:t>
            </a:r>
          </a:p>
          <a:p>
            <a:pPr lvl="1"/>
            <a:r>
              <a:rPr lang="en-US" dirty="0"/>
              <a:t>(e1, e2) is a pair, containing e1 and e2</a:t>
            </a:r>
          </a:p>
          <a:p>
            <a:pPr lvl="1"/>
            <a:r>
              <a:rPr lang="en-US" dirty="0"/>
              <a:t>(fun f(x) is e) is a function with argument x and body e. The body can make a recursive call by calling f.</a:t>
            </a:r>
          </a:p>
          <a:p>
            <a:pPr lvl="1"/>
            <a:r>
              <a:rPr lang="en-US" dirty="0"/>
              <a:t>e1 op e2 is a binary (e.g. arithmetic) operation on e1 and e2</a:t>
            </a:r>
          </a:p>
          <a:p>
            <a:pPr lvl="1"/>
            <a:r>
              <a:rPr lang="en-US" dirty="0" err="1"/>
              <a:t>fst</a:t>
            </a:r>
            <a:r>
              <a:rPr lang="en-US" dirty="0"/>
              <a:t>(e) and </a:t>
            </a:r>
            <a:r>
              <a:rPr lang="en-US" dirty="0" err="1"/>
              <a:t>snd</a:t>
            </a:r>
            <a:r>
              <a:rPr lang="en-US" dirty="0"/>
              <a:t>(e) respectively return the first or second element of pair e</a:t>
            </a:r>
          </a:p>
          <a:p>
            <a:pPr lvl="1"/>
            <a:r>
              <a:rPr lang="en-US" dirty="0"/>
              <a:t>e1(e2) calls function e1 on argument e2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0E3D-F937-4B35-99E6-9377ECB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09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F7-8CED-9023-E497-3F45CD2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28C-C78A-503D-A479-8E0DA285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1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t → num | (t, t) | (t → t)</a:t>
            </a:r>
          </a:p>
          <a:p>
            <a:r>
              <a:rPr lang="en-US" dirty="0">
                <a:solidFill>
                  <a:srgbClr val="000000"/>
                </a:solidFill>
              </a:rPr>
              <a:t>A type </a:t>
            </a:r>
            <a:r>
              <a:rPr lang="en-US" b="1" dirty="0">
                <a:solidFill>
                  <a:srgbClr val="000000"/>
                </a:solidFill>
              </a:rPr>
              <a:t>t </a:t>
            </a:r>
            <a:r>
              <a:rPr lang="en-US" dirty="0">
                <a:solidFill>
                  <a:srgbClr val="000000"/>
                </a:solidFill>
              </a:rPr>
              <a:t>can be any of:</a:t>
            </a:r>
          </a:p>
          <a:p>
            <a:pPr lvl="1"/>
            <a:r>
              <a:rPr lang="en-US" dirty="0"/>
              <a:t>The numeric type </a:t>
            </a:r>
            <a:r>
              <a:rPr lang="en-US" b="1" dirty="0"/>
              <a:t>num</a:t>
            </a:r>
            <a:endParaRPr lang="en-US" dirty="0"/>
          </a:p>
          <a:p>
            <a:pPr lvl="1"/>
            <a:r>
              <a:rPr lang="en-US" dirty="0"/>
              <a:t>A pair type </a:t>
            </a:r>
            <a:r>
              <a:rPr lang="en-US" b="1" dirty="0"/>
              <a:t>(t1, t2)</a:t>
            </a:r>
            <a:endParaRPr lang="en-US" dirty="0"/>
          </a:p>
          <a:p>
            <a:pPr lvl="1"/>
            <a:r>
              <a:rPr lang="en-US" dirty="0"/>
              <a:t>A function type </a:t>
            </a:r>
            <a:r>
              <a:rPr lang="en-US" b="1" dirty="0"/>
              <a:t>t1 -&gt; t2</a:t>
            </a:r>
          </a:p>
          <a:p>
            <a:r>
              <a:rPr lang="en-US" dirty="0"/>
              <a:t>e.g. </a:t>
            </a:r>
            <a:r>
              <a:rPr lang="en-US" dirty="0">
                <a:latin typeface="Consolas" panose="020B0609020204030204" pitchFamily="49" charset="0"/>
              </a:rPr>
              <a:t>num -&gt; (num, num)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0E3D-F937-4B35-99E6-9377ECB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5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Step Semantics,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023616" cy="1836250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OpVar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/>
              <a:t>E  ⊢ x ↪ v</a:t>
            </a:r>
            <a:br>
              <a:rPr lang="en-US" dirty="0"/>
            </a:br>
            <a:r>
              <a:rPr lang="en-US" dirty="0"/>
              <a:t>(where E(x)=v)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C02C67-CC11-B264-DFC9-0A2BD2F625BC}"/>
              </a:ext>
            </a:extLst>
          </p:cNvPr>
          <p:cNvCxnSpPr>
            <a:cxnSpLocks/>
          </p:cNvCxnSpPr>
          <p:nvPr/>
        </p:nvCxnSpPr>
        <p:spPr>
          <a:xfrm>
            <a:off x="1097280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D35D9-0BF5-BE57-C626-92A9B37ADCDF}"/>
              </a:ext>
            </a:extLst>
          </p:cNvPr>
          <p:cNvSpPr txBox="1">
            <a:spLocks/>
          </p:cNvSpPr>
          <p:nvPr/>
        </p:nvSpPr>
        <p:spPr>
          <a:xfrm>
            <a:off x="7004304" y="1845734"/>
            <a:ext cx="2310384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OpNum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/>
              <a:t>E  ⊢ n ↪ 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171BD8-D7F9-E375-8D78-EFA0A7C587AD}"/>
              </a:ext>
            </a:extLst>
          </p:cNvPr>
          <p:cNvCxnSpPr>
            <a:cxnSpLocks/>
          </p:cNvCxnSpPr>
          <p:nvPr/>
        </p:nvCxnSpPr>
        <p:spPr>
          <a:xfrm>
            <a:off x="7004304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7F3C2-F3B4-B64D-113D-FDBE2652B9FB}"/>
              </a:ext>
            </a:extLst>
          </p:cNvPr>
          <p:cNvSpPr txBox="1">
            <a:spLocks/>
          </p:cNvSpPr>
          <p:nvPr/>
        </p:nvSpPr>
        <p:spPr>
          <a:xfrm>
            <a:off x="755904" y="4297004"/>
            <a:ext cx="3169920" cy="164727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OpFun</a:t>
            </a:r>
            <a:br>
              <a:rPr lang="en-US" dirty="0"/>
            </a:br>
            <a:r>
              <a:rPr lang="en-US" dirty="0"/>
              <a:t>                    *</a:t>
            </a:r>
          </a:p>
          <a:p>
            <a:r>
              <a:rPr lang="en-US" dirty="0"/>
              <a:t>E  ⊢ (fun f(x) is e) </a:t>
            </a:r>
            <a:br>
              <a:rPr lang="en-US" dirty="0"/>
            </a:br>
            <a:r>
              <a:rPr lang="en-US" dirty="0"/>
              <a:t>    ↪ (fun f(x) is e)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0A2B5-6045-D6DE-08ED-7835E187E222}"/>
              </a:ext>
            </a:extLst>
          </p:cNvPr>
          <p:cNvCxnSpPr>
            <a:cxnSpLocks/>
          </p:cNvCxnSpPr>
          <p:nvPr/>
        </p:nvCxnSpPr>
        <p:spPr>
          <a:xfrm>
            <a:off x="755904" y="5010912"/>
            <a:ext cx="306019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60309A-2B3B-D670-2691-0E7928AE54A4}"/>
              </a:ext>
            </a:extLst>
          </p:cNvPr>
          <p:cNvSpPr txBox="1">
            <a:spLocks/>
          </p:cNvSpPr>
          <p:nvPr/>
        </p:nvSpPr>
        <p:spPr>
          <a:xfrm>
            <a:off x="6480048" y="4208274"/>
            <a:ext cx="5132832" cy="18247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OpPair</a:t>
            </a:r>
            <a:br>
              <a:rPr lang="en-US" dirty="0"/>
            </a:br>
            <a:r>
              <a:rPr lang="pt-BR" dirty="0"/>
              <a:t>E  ⊢ e1 ↪ v1 </a:t>
            </a:r>
            <a:br>
              <a:rPr lang="pt-BR" dirty="0"/>
            </a:br>
            <a:r>
              <a:rPr lang="pt-BR" dirty="0"/>
              <a:t>E  ⊢ e2 ↪ v2</a:t>
            </a:r>
            <a:endParaRPr lang="en-US" dirty="0"/>
          </a:p>
          <a:p>
            <a:r>
              <a:rPr lang="pt-BR" dirty="0"/>
              <a:t>E  ⊢ (e1, e2) ↪ (v1, v2)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3202B-BDA7-2506-12A9-B0D84244E999}"/>
              </a:ext>
            </a:extLst>
          </p:cNvPr>
          <p:cNvCxnSpPr>
            <a:cxnSpLocks/>
          </p:cNvCxnSpPr>
          <p:nvPr/>
        </p:nvCxnSpPr>
        <p:spPr>
          <a:xfrm>
            <a:off x="6480048" y="5466081"/>
            <a:ext cx="51328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412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Step Semantics,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133344" cy="1450757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OpFst</a:t>
            </a:r>
            <a:br>
              <a:rPr lang="en-US" dirty="0"/>
            </a:br>
            <a:r>
              <a:rPr lang="pt-BR" dirty="0"/>
              <a:t>E  ⊢ e ↪ (v1, v2)</a:t>
            </a:r>
            <a:endParaRPr lang="en-US" dirty="0"/>
          </a:p>
          <a:p>
            <a:r>
              <a:rPr lang="pt-BR" dirty="0"/>
              <a:t>E  ⊢ fst(e) ↪ v1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C02C67-CC11-B264-DFC9-0A2BD2F625BC}"/>
              </a:ext>
            </a:extLst>
          </p:cNvPr>
          <p:cNvCxnSpPr>
            <a:cxnSpLocks/>
          </p:cNvCxnSpPr>
          <p:nvPr/>
        </p:nvCxnSpPr>
        <p:spPr>
          <a:xfrm>
            <a:off x="1097280" y="2755392"/>
            <a:ext cx="3048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D35D9-0BF5-BE57-C626-92A9B37ADCDF}"/>
              </a:ext>
            </a:extLst>
          </p:cNvPr>
          <p:cNvSpPr txBox="1">
            <a:spLocks/>
          </p:cNvSpPr>
          <p:nvPr/>
        </p:nvSpPr>
        <p:spPr>
          <a:xfrm>
            <a:off x="7004304" y="1845734"/>
            <a:ext cx="3133344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OpSnd</a:t>
            </a:r>
            <a:br>
              <a:rPr lang="en-US" dirty="0"/>
            </a:br>
            <a:r>
              <a:rPr lang="pt-BR" dirty="0"/>
              <a:t>E  ⊢ e ↪ (v1, v2)</a:t>
            </a:r>
            <a:endParaRPr lang="en-US" dirty="0"/>
          </a:p>
          <a:p>
            <a:r>
              <a:rPr lang="pt-BR" dirty="0"/>
              <a:t>E  ⊢ snd(e) ↪ v2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171BD8-D7F9-E375-8D78-EFA0A7C587AD}"/>
              </a:ext>
            </a:extLst>
          </p:cNvPr>
          <p:cNvCxnSpPr>
            <a:cxnSpLocks/>
          </p:cNvCxnSpPr>
          <p:nvPr/>
        </p:nvCxnSpPr>
        <p:spPr>
          <a:xfrm>
            <a:off x="7004304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7F3C2-F3B4-B64D-113D-FDBE2652B9FB}"/>
              </a:ext>
            </a:extLst>
          </p:cNvPr>
          <p:cNvSpPr txBox="1">
            <a:spLocks/>
          </p:cNvSpPr>
          <p:nvPr/>
        </p:nvSpPr>
        <p:spPr>
          <a:xfrm>
            <a:off x="1097278" y="4119541"/>
            <a:ext cx="4242817" cy="20739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OpOp</a:t>
            </a:r>
            <a:br>
              <a:rPr lang="en-US" dirty="0"/>
            </a:br>
            <a:r>
              <a:rPr lang="en-US" dirty="0"/>
              <a:t>E  ⊢ e1 ↪ v1</a:t>
            </a:r>
            <a:br>
              <a:rPr lang="en-US" dirty="0"/>
            </a:br>
            <a:r>
              <a:rPr lang="en-US" dirty="0"/>
              <a:t>E  ⊢ e2 ↪ v2</a:t>
            </a:r>
          </a:p>
          <a:p>
            <a:r>
              <a:rPr lang="pt-BR" dirty="0"/>
              <a:t>E  ⊢  e1 op e2 ↪ v1 </a:t>
            </a:r>
            <a:r>
              <a:rPr lang="pt-BR" b="1" dirty="0"/>
              <a:t>op</a:t>
            </a:r>
            <a:r>
              <a:rPr lang="pt-BR" dirty="0"/>
              <a:t> v2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0A2B5-6045-D6DE-08ED-7835E187E222}"/>
              </a:ext>
            </a:extLst>
          </p:cNvPr>
          <p:cNvCxnSpPr>
            <a:cxnSpLocks/>
          </p:cNvCxnSpPr>
          <p:nvPr/>
        </p:nvCxnSpPr>
        <p:spPr>
          <a:xfrm>
            <a:off x="1097278" y="5425440"/>
            <a:ext cx="374294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60309A-2B3B-D670-2691-0E7928AE54A4}"/>
              </a:ext>
            </a:extLst>
          </p:cNvPr>
          <p:cNvSpPr txBox="1">
            <a:spLocks/>
          </p:cNvSpPr>
          <p:nvPr/>
        </p:nvSpPr>
        <p:spPr>
          <a:xfrm>
            <a:off x="6096000" y="4119540"/>
            <a:ext cx="5632704" cy="207399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OpCall</a:t>
            </a:r>
            <a:br>
              <a:rPr lang="en-US" dirty="0"/>
            </a:br>
            <a:r>
              <a:rPr lang="pt-BR" dirty="0"/>
              <a:t>E ⊢ e1 ↪ (fun f(x) is e)</a:t>
            </a:r>
            <a:br>
              <a:rPr lang="pt-BR" dirty="0"/>
            </a:br>
            <a:r>
              <a:rPr lang="pt-BR" dirty="0"/>
              <a:t>E ⊢ e2 ↪ v2</a:t>
            </a:r>
            <a:br>
              <a:rPr lang="pt-BR" dirty="0"/>
            </a:br>
            <a:r>
              <a:rPr lang="pt-BR" dirty="0"/>
              <a:t>(x ↦ v2, f(x) ↦ e) ⊢ e ↪ v3</a:t>
            </a:r>
            <a:endParaRPr lang="en-US" dirty="0"/>
          </a:p>
          <a:p>
            <a:r>
              <a:rPr lang="pt-BR" dirty="0"/>
              <a:t>E  ⊢ e1(e2) ↪ v3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3202B-BDA7-2506-12A9-B0D84244E999}"/>
              </a:ext>
            </a:extLst>
          </p:cNvPr>
          <p:cNvCxnSpPr>
            <a:cxnSpLocks/>
          </p:cNvCxnSpPr>
          <p:nvPr/>
        </p:nvCxnSpPr>
        <p:spPr>
          <a:xfrm>
            <a:off x="6114288" y="5606875"/>
            <a:ext cx="339547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581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D4AB6-23E4-AF57-BBC8-E831DCE1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Cost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9D5AC-90B7-E470-7673-9526CDF97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F8728-891D-7042-FBB7-590FB65C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5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4CCF-305D-F472-1FCC-3D2D56770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57F56-FB49-70F3-3222-8B74B60AA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semantics is similar to typical big-step semantics, plus </a:t>
            </a:r>
            <a:br>
              <a:rPr lang="en-US" dirty="0"/>
            </a:br>
            <a:r>
              <a:rPr lang="en-US" dirty="0"/>
              <a:t>“some extra bookkeeping to calculate the running time”</a:t>
            </a:r>
          </a:p>
          <a:p>
            <a:r>
              <a:rPr lang="en-US" b="1" dirty="0"/>
              <a:t>Big-step sem.:</a:t>
            </a:r>
            <a:r>
              <a:rPr lang="en-US" dirty="0"/>
              <a:t> </a:t>
            </a:r>
            <a:r>
              <a:rPr lang="pt-BR" dirty="0"/>
              <a:t>E ⊢ e ↪ v is “under E, e evaluates to v”</a:t>
            </a:r>
          </a:p>
          <a:p>
            <a:r>
              <a:rPr lang="en-US" b="1" dirty="0"/>
              <a:t>Cost sem.:</a:t>
            </a:r>
            <a:r>
              <a:rPr lang="en-US" dirty="0"/>
              <a:t> </a:t>
            </a:r>
            <a:r>
              <a:rPr lang="pt-BR" dirty="0"/>
              <a:t>E ⊢ e ↪ v </a:t>
            </a:r>
            <a:r>
              <a:rPr lang="en-US" dirty="0"/>
              <a:t>∈ k </a:t>
            </a:r>
            <a:r>
              <a:rPr lang="pt-BR" dirty="0"/>
              <a:t>is “under E, e evaluates to v in k cost”</a:t>
            </a:r>
          </a:p>
          <a:p>
            <a:r>
              <a:rPr lang="en-US" dirty="0"/>
              <a:t>The cost can be any resource, but we will first consider running time of a program without any parallelism, called its </a:t>
            </a:r>
            <a:r>
              <a:rPr lang="en-US" b="1" dirty="0"/>
              <a:t>work</a:t>
            </a:r>
            <a:endParaRPr lang="en-US" dirty="0"/>
          </a:p>
          <a:p>
            <a:r>
              <a:rPr lang="en-US" dirty="0"/>
              <a:t>For simplicity, every operation will have cost 1. In realistic uses, different costs can be assigned to each operation.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B9A93-316B-6E83-6A73-5F289A68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35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9ED7-AD27-7AD0-3006-44C438F0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DA7D-F623-0D5A-86DA-6F52D40BE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work </a:t>
            </a:r>
            <a:r>
              <a:rPr lang="en-US" dirty="0"/>
              <a:t>of an expression </a:t>
            </a:r>
            <a:r>
              <a:rPr lang="en-US" i="1" dirty="0"/>
              <a:t>e, </a:t>
            </a:r>
            <a:r>
              <a:rPr lang="en-US" dirty="0"/>
              <a:t>written W(e) is the number of execution steps it takes to evaluate </a:t>
            </a:r>
            <a:r>
              <a:rPr lang="en-US" i="1" dirty="0"/>
              <a:t>e</a:t>
            </a:r>
            <a:r>
              <a:rPr lang="en-US" dirty="0"/>
              <a:t> to a value. If </a:t>
            </a:r>
            <a:r>
              <a:rPr lang="en-US" i="1" dirty="0"/>
              <a:t>e</a:t>
            </a:r>
            <a:r>
              <a:rPr lang="en-US" dirty="0"/>
              <a:t> loops forever, work is infinite. We write “W(e1) is O(e2)” to mean the work of e1 is on the order of e2.</a:t>
            </a:r>
          </a:p>
          <a:p>
            <a:r>
              <a:rPr lang="en-US" dirty="0"/>
              <a:t>When we talk about the running time of a program, we usually mean its work. Examples for basic algorithms on arrays: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ReverseArray</a:t>
            </a:r>
            <a:r>
              <a:rPr lang="en-US" dirty="0"/>
              <a:t>(n)) is O(n)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BubbleSort</a:t>
            </a:r>
            <a:r>
              <a:rPr lang="en-US" dirty="0"/>
              <a:t>(n)) is O(n^2)</a:t>
            </a:r>
          </a:p>
          <a:p>
            <a:pPr lvl="1"/>
            <a:r>
              <a:rPr lang="en-US" dirty="0"/>
              <a:t>W(</a:t>
            </a:r>
            <a:r>
              <a:rPr lang="en-US" dirty="0" err="1"/>
              <a:t>QuickSort</a:t>
            </a:r>
            <a:r>
              <a:rPr lang="en-US" dirty="0"/>
              <a:t>(n)) is O(n log(n))</a:t>
            </a:r>
          </a:p>
          <a:p>
            <a:r>
              <a:rPr lang="en-US" b="1" dirty="0"/>
              <a:t>Note:</a:t>
            </a:r>
            <a:r>
              <a:rPr lang="en-US" dirty="0"/>
              <a:t> In the above, n is the size of the input, but in today’s class we consider the value of the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47BA5-66DB-6AD0-2047-F6C77D8D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0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9ED7-AD27-7AD0-3006-44C438F0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Work – Main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DA7D-F623-0D5A-86DA-6F52D40BE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 W(e) of an expression is always the number of steps</a:t>
            </a:r>
          </a:p>
          <a:p>
            <a:pPr lvl="1"/>
            <a:r>
              <a:rPr lang="en-US" dirty="0"/>
              <a:t>For values </a:t>
            </a:r>
            <a:r>
              <a:rPr lang="en-US" i="1" dirty="0"/>
              <a:t>v,</a:t>
            </a:r>
            <a:r>
              <a:rPr lang="en-US" dirty="0"/>
              <a:t> we consider the work to be 1, e.g., W(num) = 1</a:t>
            </a:r>
          </a:p>
          <a:p>
            <a:pPr lvl="1"/>
            <a:r>
              <a:rPr lang="en-US" dirty="0"/>
              <a:t>Let op(e1, …, </a:t>
            </a:r>
            <a:r>
              <a:rPr lang="en-US" dirty="0" err="1"/>
              <a:t>eN</a:t>
            </a:r>
            <a:r>
              <a:rPr lang="en-US" dirty="0"/>
              <a:t>) stand for any compound expression (not just operators)</a:t>
            </a:r>
          </a:p>
          <a:p>
            <a:pPr lvl="2"/>
            <a:r>
              <a:rPr lang="en-US" dirty="0"/>
              <a:t>Then W(</a:t>
            </a:r>
            <a:r>
              <a:rPr lang="en-US" dirty="0" err="1"/>
              <a:t>eK</a:t>
            </a:r>
            <a:r>
              <a:rPr lang="en-US" dirty="0"/>
              <a:t>) is the work of the </a:t>
            </a:r>
            <a:r>
              <a:rPr lang="en-US" dirty="0" err="1"/>
              <a:t>k’th</a:t>
            </a:r>
            <a:r>
              <a:rPr lang="en-US" dirty="0"/>
              <a:t> operand</a:t>
            </a:r>
          </a:p>
          <a:p>
            <a:pPr lvl="2"/>
            <a:r>
              <a:rPr lang="en-US" dirty="0"/>
              <a:t>And W(op(e1,…,</a:t>
            </a:r>
            <a:r>
              <a:rPr lang="en-US" dirty="0" err="1"/>
              <a:t>eN</a:t>
            </a:r>
            <a:r>
              <a:rPr lang="en-US" dirty="0"/>
              <a:t>)) = 1 + W(e1) + … + W(</a:t>
            </a:r>
            <a:r>
              <a:rPr lang="en-US" dirty="0" err="1"/>
              <a:t>eN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47BA5-66DB-6AD0-2047-F6C77D8D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86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Cost Semantics,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023616" cy="1836250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SeqVar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/>
              <a:t>E  ⊢ x ↪ v ∈ 1</a:t>
            </a:r>
            <a:br>
              <a:rPr lang="en-US" dirty="0"/>
            </a:br>
            <a:r>
              <a:rPr lang="en-US" dirty="0"/>
              <a:t>(where E(x)=v)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C02C67-CC11-B264-DFC9-0A2BD2F625BC}"/>
              </a:ext>
            </a:extLst>
          </p:cNvPr>
          <p:cNvCxnSpPr>
            <a:cxnSpLocks/>
          </p:cNvCxnSpPr>
          <p:nvPr/>
        </p:nvCxnSpPr>
        <p:spPr>
          <a:xfrm>
            <a:off x="1097280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D35D9-0BF5-BE57-C626-92A9B37ADCDF}"/>
              </a:ext>
            </a:extLst>
          </p:cNvPr>
          <p:cNvSpPr txBox="1">
            <a:spLocks/>
          </p:cNvSpPr>
          <p:nvPr/>
        </p:nvSpPr>
        <p:spPr>
          <a:xfrm>
            <a:off x="7004304" y="1845734"/>
            <a:ext cx="2310384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SeqNum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/>
              <a:t>E  ⊢ n ↪ n ∈ 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171BD8-D7F9-E375-8D78-EFA0A7C587AD}"/>
              </a:ext>
            </a:extLst>
          </p:cNvPr>
          <p:cNvCxnSpPr>
            <a:cxnSpLocks/>
          </p:cNvCxnSpPr>
          <p:nvPr/>
        </p:nvCxnSpPr>
        <p:spPr>
          <a:xfrm>
            <a:off x="7004304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7F3C2-F3B4-B64D-113D-FDBE2652B9FB}"/>
              </a:ext>
            </a:extLst>
          </p:cNvPr>
          <p:cNvSpPr txBox="1">
            <a:spLocks/>
          </p:cNvSpPr>
          <p:nvPr/>
        </p:nvSpPr>
        <p:spPr>
          <a:xfrm>
            <a:off x="755904" y="4297004"/>
            <a:ext cx="3169920" cy="164727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SeqFun</a:t>
            </a:r>
            <a:br>
              <a:rPr lang="en-US" dirty="0"/>
            </a:br>
            <a:r>
              <a:rPr lang="en-US" dirty="0"/>
              <a:t>                    *</a:t>
            </a:r>
          </a:p>
          <a:p>
            <a:r>
              <a:rPr lang="en-US" dirty="0"/>
              <a:t>E  ⊢ (fun f(x) is e) </a:t>
            </a:r>
            <a:br>
              <a:rPr lang="en-US" dirty="0"/>
            </a:br>
            <a:r>
              <a:rPr lang="en-US" dirty="0"/>
              <a:t>    ↪ (fun f(x) is e) ∈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0A2B5-6045-D6DE-08ED-7835E187E222}"/>
              </a:ext>
            </a:extLst>
          </p:cNvPr>
          <p:cNvCxnSpPr>
            <a:cxnSpLocks/>
          </p:cNvCxnSpPr>
          <p:nvPr/>
        </p:nvCxnSpPr>
        <p:spPr>
          <a:xfrm>
            <a:off x="755904" y="5010912"/>
            <a:ext cx="306019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60309A-2B3B-D670-2691-0E7928AE54A4}"/>
              </a:ext>
            </a:extLst>
          </p:cNvPr>
          <p:cNvSpPr txBox="1">
            <a:spLocks/>
          </p:cNvSpPr>
          <p:nvPr/>
        </p:nvSpPr>
        <p:spPr>
          <a:xfrm>
            <a:off x="6480048" y="4208274"/>
            <a:ext cx="5132832" cy="18247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SeqPair</a:t>
            </a:r>
            <a:br>
              <a:rPr lang="en-US" dirty="0"/>
            </a:br>
            <a:r>
              <a:rPr lang="pt-BR" dirty="0"/>
              <a:t>E  ⊢ e1 ↪ v1 ∈ n1</a:t>
            </a:r>
            <a:br>
              <a:rPr lang="pt-BR" dirty="0"/>
            </a:br>
            <a:r>
              <a:rPr lang="pt-BR" dirty="0"/>
              <a:t>E  ⊢ e2 ↪ v2 ∈ n2</a:t>
            </a:r>
            <a:endParaRPr lang="en-US" dirty="0"/>
          </a:p>
          <a:p>
            <a:r>
              <a:rPr lang="pt-BR" dirty="0"/>
              <a:t>E  ⊢ (e1, e2) ↪ (v1, v2)  ∈ 1+n1+n2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3202B-BDA7-2506-12A9-B0D84244E999}"/>
              </a:ext>
            </a:extLst>
          </p:cNvPr>
          <p:cNvCxnSpPr>
            <a:cxnSpLocks/>
          </p:cNvCxnSpPr>
          <p:nvPr/>
        </p:nvCxnSpPr>
        <p:spPr>
          <a:xfrm>
            <a:off x="6480048" y="5466081"/>
            <a:ext cx="51328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857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Cost Semantics,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645408" cy="1450757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SeqFst</a:t>
            </a:r>
            <a:br>
              <a:rPr lang="en-US" dirty="0"/>
            </a:br>
            <a:r>
              <a:rPr lang="pt-BR" dirty="0"/>
              <a:t>E  ⊢ e ↪ (v1, v2) ∈ n</a:t>
            </a:r>
            <a:endParaRPr lang="en-US" dirty="0"/>
          </a:p>
          <a:p>
            <a:r>
              <a:rPr lang="pt-BR" dirty="0"/>
              <a:t>E  ⊢ fst(e) ↪ v1 ∈ 1 + 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C02C67-CC11-B264-DFC9-0A2BD2F625BC}"/>
              </a:ext>
            </a:extLst>
          </p:cNvPr>
          <p:cNvCxnSpPr>
            <a:cxnSpLocks/>
          </p:cNvCxnSpPr>
          <p:nvPr/>
        </p:nvCxnSpPr>
        <p:spPr>
          <a:xfrm>
            <a:off x="1097280" y="2755392"/>
            <a:ext cx="3048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D35D9-0BF5-BE57-C626-92A9B37ADCDF}"/>
              </a:ext>
            </a:extLst>
          </p:cNvPr>
          <p:cNvSpPr txBox="1">
            <a:spLocks/>
          </p:cNvSpPr>
          <p:nvPr/>
        </p:nvSpPr>
        <p:spPr>
          <a:xfrm>
            <a:off x="7004304" y="1845734"/>
            <a:ext cx="3645408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SeqSnd</a:t>
            </a:r>
            <a:br>
              <a:rPr lang="en-US" dirty="0"/>
            </a:br>
            <a:r>
              <a:rPr lang="pt-BR" dirty="0"/>
              <a:t>E  ⊢ e ↪ (v1, v2) ∈ n</a:t>
            </a:r>
            <a:endParaRPr lang="en-US" dirty="0"/>
          </a:p>
          <a:p>
            <a:r>
              <a:rPr lang="pt-BR" dirty="0"/>
              <a:t>E  ⊢ snd(e) ↪ v2 ∈ 1 + n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171BD8-D7F9-E375-8D78-EFA0A7C587AD}"/>
              </a:ext>
            </a:extLst>
          </p:cNvPr>
          <p:cNvCxnSpPr>
            <a:cxnSpLocks/>
          </p:cNvCxnSpPr>
          <p:nvPr/>
        </p:nvCxnSpPr>
        <p:spPr>
          <a:xfrm>
            <a:off x="7004304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7F3C2-F3B4-B64D-113D-FDBE2652B9FB}"/>
              </a:ext>
            </a:extLst>
          </p:cNvPr>
          <p:cNvSpPr txBox="1">
            <a:spLocks/>
          </p:cNvSpPr>
          <p:nvPr/>
        </p:nvSpPr>
        <p:spPr>
          <a:xfrm>
            <a:off x="1097278" y="4119541"/>
            <a:ext cx="4242817" cy="207399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SeqOp</a:t>
            </a:r>
            <a:br>
              <a:rPr lang="en-US" dirty="0"/>
            </a:br>
            <a:r>
              <a:rPr lang="en-US" dirty="0"/>
              <a:t>E  ⊢ e1 ↪ v1 ∈ n1</a:t>
            </a:r>
            <a:br>
              <a:rPr lang="en-US" dirty="0"/>
            </a:br>
            <a:r>
              <a:rPr lang="en-US" dirty="0"/>
              <a:t>E  ⊢ e2 ↪ v2 ∈ n2</a:t>
            </a:r>
          </a:p>
          <a:p>
            <a:r>
              <a:rPr lang="pt-BR" dirty="0"/>
              <a:t>E  ⊢  e1 op e2 </a:t>
            </a:r>
            <a:br>
              <a:rPr lang="pt-BR" dirty="0"/>
            </a:br>
            <a:r>
              <a:rPr lang="pt-BR" dirty="0"/>
              <a:t>    ↪ v1 </a:t>
            </a:r>
            <a:r>
              <a:rPr lang="pt-BR" b="1" dirty="0"/>
              <a:t>op</a:t>
            </a:r>
            <a:r>
              <a:rPr lang="pt-BR" dirty="0"/>
              <a:t> v2 ∈ 1+n1+n2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0A2B5-6045-D6DE-08ED-7835E187E222}"/>
              </a:ext>
            </a:extLst>
          </p:cNvPr>
          <p:cNvCxnSpPr>
            <a:cxnSpLocks/>
          </p:cNvCxnSpPr>
          <p:nvPr/>
        </p:nvCxnSpPr>
        <p:spPr>
          <a:xfrm>
            <a:off x="1097278" y="5303520"/>
            <a:ext cx="374294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60309A-2B3B-D670-2691-0E7928AE54A4}"/>
              </a:ext>
            </a:extLst>
          </p:cNvPr>
          <p:cNvSpPr txBox="1">
            <a:spLocks/>
          </p:cNvSpPr>
          <p:nvPr/>
        </p:nvSpPr>
        <p:spPr>
          <a:xfrm>
            <a:off x="6096000" y="4119540"/>
            <a:ext cx="5632704" cy="2073991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SeqCall</a:t>
            </a:r>
            <a:br>
              <a:rPr lang="en-US" dirty="0"/>
            </a:br>
            <a:r>
              <a:rPr lang="pt-BR" dirty="0"/>
              <a:t>E ⊢ e1 ↪ (fun f(x) is e) ∈ n1</a:t>
            </a:r>
            <a:br>
              <a:rPr lang="pt-BR" dirty="0"/>
            </a:br>
            <a:r>
              <a:rPr lang="pt-BR" dirty="0"/>
              <a:t>E ⊢ e2 ↪ v2 ∈ n2</a:t>
            </a:r>
            <a:br>
              <a:rPr lang="pt-BR" dirty="0"/>
            </a:br>
            <a:r>
              <a:rPr lang="pt-BR" dirty="0"/>
              <a:t>(x ↦ v2, f(x) ↦ e) ⊢ e ↪ v3 ∈ n3</a:t>
            </a:r>
            <a:endParaRPr lang="en-US" dirty="0"/>
          </a:p>
          <a:p>
            <a:r>
              <a:rPr lang="pt-BR" dirty="0"/>
              <a:t>E  ⊢ e1(e2) ↪ v3 ∈ 1 + n1 + n2 + n3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3202B-BDA7-2506-12A9-B0D84244E999}"/>
              </a:ext>
            </a:extLst>
          </p:cNvPr>
          <p:cNvCxnSpPr>
            <a:cxnSpLocks/>
          </p:cNvCxnSpPr>
          <p:nvPr/>
        </p:nvCxnSpPr>
        <p:spPr>
          <a:xfrm>
            <a:off x="6114288" y="5606875"/>
            <a:ext cx="526084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27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9155-7263-DA0A-A4A1-0FB3194C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53CB-0C10-5BD9-BF10-B2912775C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Goals</a:t>
            </a:r>
          </a:p>
          <a:p>
            <a:pPr lvl="1"/>
            <a:r>
              <a:rPr lang="en-US" dirty="0"/>
              <a:t>Insight</a:t>
            </a:r>
          </a:p>
          <a:p>
            <a:pPr lvl="1"/>
            <a:r>
              <a:rPr lang="en-US" dirty="0"/>
              <a:t>Language</a:t>
            </a:r>
          </a:p>
          <a:p>
            <a:pPr lvl="2"/>
            <a:r>
              <a:rPr lang="en-US" dirty="0"/>
              <a:t>Syntax</a:t>
            </a:r>
          </a:p>
          <a:p>
            <a:pPr lvl="2"/>
            <a:r>
              <a:rPr lang="en-US" dirty="0"/>
              <a:t>Semantics</a:t>
            </a:r>
          </a:p>
          <a:p>
            <a:pPr lvl="1"/>
            <a:r>
              <a:rPr lang="en-US" dirty="0"/>
              <a:t>Cost Semantics</a:t>
            </a:r>
          </a:p>
          <a:p>
            <a:pPr lvl="2"/>
            <a:r>
              <a:rPr lang="en-US" dirty="0"/>
              <a:t>Sequential</a:t>
            </a:r>
          </a:p>
          <a:p>
            <a:pPr lvl="1"/>
            <a:r>
              <a:rPr lang="en-US" dirty="0"/>
              <a:t>Work analysis</a:t>
            </a:r>
          </a:p>
          <a:p>
            <a:pPr lvl="1"/>
            <a:r>
              <a:rPr lang="en-US" dirty="0"/>
              <a:t>Parallelism</a:t>
            </a:r>
          </a:p>
          <a:p>
            <a:pPr lvl="2"/>
            <a:r>
              <a:rPr lang="en-US" dirty="0"/>
              <a:t>Semantics</a:t>
            </a:r>
          </a:p>
          <a:p>
            <a:pPr lvl="2"/>
            <a:r>
              <a:rPr lang="en-US" dirty="0"/>
              <a:t>Cost semantics</a:t>
            </a:r>
          </a:p>
          <a:p>
            <a:pPr lvl="1"/>
            <a:r>
              <a:rPr lang="en-US" dirty="0"/>
              <a:t>Demo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57918-3D7D-3F47-C855-17E9CB67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90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Cost Semantics: Theorems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994234"/>
          </a:xfrm>
        </p:spPr>
        <p:txBody>
          <a:bodyPr>
            <a:normAutofit/>
          </a:bodyPr>
          <a:lstStyle/>
          <a:p>
            <a:r>
              <a:rPr lang="en-US" b="1" dirty="0"/>
              <a:t>Theorem:</a:t>
            </a:r>
            <a:r>
              <a:rPr lang="en-US" dirty="0"/>
              <a:t> Let D be the formal derivation of judgement E  ⊢ e ↪ v ∈ n, then the number of nodes (rule applications) in derivation D is exactly n.</a:t>
            </a:r>
          </a:p>
          <a:p>
            <a:r>
              <a:rPr lang="en-US" b="1" dirty="0"/>
              <a:t>Theorem:</a:t>
            </a:r>
            <a:r>
              <a:rPr lang="en-US" dirty="0"/>
              <a:t> Let E  ⊢ e ↦ₙ e’ denote that in environment E, program e steps to program e’ in exactly n steps of small-step semantics. The theorem states that whenever E  ⊢ e ↪ v ∈ m holds, then E  ⊢ e ↦ₙ e’ holds for some </a:t>
            </a:r>
            <a:r>
              <a:rPr lang="en-US" dirty="0" err="1"/>
              <a:t>n≤m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95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5675-C503-CE37-D981-4A7DB11F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E653-8F94-6DCA-CC15-BC1714F9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78880" cy="402336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pow(n,0)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k ↪ 0 ∈ 1</a:t>
            </a:r>
            <a:br>
              <a:rPr lang="pt-BR" dirty="0"/>
            </a:br>
            <a:r>
              <a:rPr lang="pt-BR" dirty="0"/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0 ↪ 0 ∈ 1</a:t>
            </a:r>
            <a:br>
              <a:rPr lang="pt-BR" dirty="0"/>
            </a:br>
            <a:r>
              <a:rPr lang="pt-BR" dirty="0"/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k = 0 ↪ true ∈ 3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1 ↪ 1 ∈ 1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(if ...) ↪ 1 ∈ </a:t>
            </a:r>
            <a:r>
              <a:rPr lang="en-US" dirty="0"/>
              <a:t>5 (since 5 = 1+3+1)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6D2C5-0125-7085-684F-3E58529B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C3B5F5-68E1-510F-EFDF-50B90C0B78E0}"/>
              </a:ext>
            </a:extLst>
          </p:cNvPr>
          <p:cNvSpPr txBox="1">
            <a:spLocks/>
          </p:cNvSpPr>
          <p:nvPr/>
        </p:nvSpPr>
        <p:spPr>
          <a:xfrm>
            <a:off x="7462058" y="2050318"/>
            <a:ext cx="4108150" cy="13786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fun pow(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n*pow(n,k-1)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43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5675-C503-CE37-D981-4A7DB11F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E653-8F94-6DCA-CC15-BC1714F9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78880" cy="4023360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pow(</a:t>
            </a:r>
            <a:r>
              <a:rPr lang="en-US" b="0" i="0" dirty="0" err="1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n,k</a:t>
            </a: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) for k&gt;0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k ↪ 0 ∈ 1</a:t>
            </a:r>
            <a:br>
              <a:rPr lang="pt-BR" dirty="0"/>
            </a:br>
            <a:r>
              <a:rPr lang="pt-BR" dirty="0"/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0 ↪ 0 ∈ 1</a:t>
            </a:r>
            <a:br>
              <a:rPr lang="pt-BR" dirty="0"/>
            </a:br>
            <a:r>
              <a:rPr lang="pt-BR" dirty="0"/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k = 0 ↪ false ∈ 3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n↪ vn ∈ 1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n↪ vn ∈ 1</a:t>
            </a:r>
            <a:br>
              <a:rPr lang="pt-BR" dirty="0"/>
            </a:br>
            <a:r>
              <a:rPr lang="pt-BR" dirty="0"/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k↪ vk ∈ 1</a:t>
            </a:r>
            <a:br>
              <a:rPr lang="pt-BR" dirty="0"/>
            </a:b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</a:rPr>
              <a:t>E </a:t>
            </a:r>
            <a:r>
              <a:rPr lang="pt-BR" dirty="0"/>
              <a:t>⊢ 1↪ 1 ∈ 1</a:t>
            </a:r>
            <a:br>
              <a:rPr lang="pt-BR" dirty="0"/>
            </a:b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k-1↪vk-1 ∈ 3</a:t>
            </a:r>
            <a:br>
              <a:rPr lang="pt-BR" dirty="0"/>
            </a:b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pow(n,k-1) ↪ v ∈ 4 + O(k)</a:t>
            </a:r>
          </a:p>
          <a:p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</a:rPr>
              <a:t>E</a:t>
            </a:r>
            <a:r>
              <a:rPr lang="pt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pt-BR" dirty="0"/>
              <a:t>⊢ pow(n,k) ↪ vn*v ∈ 6 + O(k)</a:t>
            </a:r>
          </a:p>
          <a:p>
            <a:r>
              <a:rPr lang="pt-BR" dirty="0"/>
              <a:t>pow(n,k) is O(k)</a:t>
            </a:r>
          </a:p>
          <a:p>
            <a:endParaRPr lang="pt-BR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6D2C5-0125-7085-684F-3E58529B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C3B5F5-68E1-510F-EFDF-50B90C0B78E0}"/>
              </a:ext>
            </a:extLst>
          </p:cNvPr>
          <p:cNvSpPr txBox="1">
            <a:spLocks/>
          </p:cNvSpPr>
          <p:nvPr/>
        </p:nvSpPr>
        <p:spPr>
          <a:xfrm>
            <a:off x="7462058" y="2050318"/>
            <a:ext cx="4108150" cy="137868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onsolas" panose="020B0609020204030204" pitchFamily="49" charset="0"/>
              </a:rPr>
              <a:t>fun pow(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n*pow(n,k-1)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203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3328-2BAE-D914-A527-AC12E404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Parallel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0FAC-EFCB-CABE-FA83-CADB298BD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6BE24-71E5-F7DA-9DC5-0C09BFF0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00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F3328-2BAE-D914-A527-AC12E4040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Functional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40FAC-EFCB-CABE-FA83-CADB298BD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Recall that </a:t>
            </a:r>
            <a:r>
              <a:rPr lang="en-US" b="1" dirty="0"/>
              <a:t>side effects</a:t>
            </a:r>
            <a:r>
              <a:rPr lang="en-US" dirty="0"/>
              <a:t> are observable behaviors other than returning a value, such as modifying memory, looping forever, and performing input/output</a:t>
            </a:r>
          </a:p>
          <a:p>
            <a:r>
              <a:rPr lang="en-US" dirty="0"/>
              <a:t>Side effects complicate reasoning about program behavior. For example, global shared variables require global reasoning</a:t>
            </a:r>
          </a:p>
          <a:p>
            <a:r>
              <a:rPr lang="en-US" b="1" dirty="0"/>
              <a:t>Pure functional programs</a:t>
            </a:r>
            <a:r>
              <a:rPr lang="en-US" dirty="0"/>
              <a:t> are programs with “no side effects”*</a:t>
            </a:r>
            <a:br>
              <a:rPr lang="en-US" dirty="0"/>
            </a:br>
            <a:r>
              <a:rPr lang="en-US" dirty="0"/>
              <a:t>These programs are popular for use cases that need easy reasoning about </a:t>
            </a:r>
            <a:r>
              <a:rPr lang="en-US"/>
              <a:t>program behavior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*Some side effects, like looping forever, are still supported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6BE24-71E5-F7DA-9DC5-0C09BFF0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5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83CAC-2B0D-422F-D292-F539B05C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56AEA-1A82-3D41-6B69-328300079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Pure functional programs make parallelism easy because: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hard part</a:t>
            </a:r>
            <a:r>
              <a:rPr lang="en-US" dirty="0"/>
              <a:t> of parallelism is understanding dependencies, and</a:t>
            </a:r>
          </a:p>
          <a:p>
            <a:pPr lvl="1"/>
            <a:r>
              <a:rPr lang="en-US" dirty="0"/>
              <a:t>Pure functional programs make all dependencies </a:t>
            </a:r>
            <a:r>
              <a:rPr lang="en-US" b="1" dirty="0"/>
              <a:t>explicit</a:t>
            </a:r>
            <a:endParaRPr lang="en-US" dirty="0"/>
          </a:p>
          <a:p>
            <a:r>
              <a:rPr lang="en-US" dirty="0"/>
              <a:t>We will use fork-join parallelism, where we assume independent expressions are executed at the same time. Execution joins back together before proceeding to expressions that depend on both.</a:t>
            </a:r>
          </a:p>
          <a:p>
            <a:r>
              <a:rPr lang="en-US" dirty="0"/>
              <a:t>Is there a limit on how fast code runs if we have all the processors we could ask for? Yes, this limit is called its </a:t>
            </a:r>
            <a:r>
              <a:rPr lang="en-US" b="1" dirty="0"/>
              <a:t>depth</a:t>
            </a:r>
            <a:r>
              <a:rPr lang="en-US" dirty="0"/>
              <a:t> 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B7C379-3825-8FB9-17C2-02353C37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68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9ED7-AD27-7AD0-3006-44C438F0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DA7D-F623-0D5A-86DA-6F52D40BE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depth </a:t>
            </a:r>
            <a:r>
              <a:rPr lang="en-US" dirty="0"/>
              <a:t>of an expression </a:t>
            </a:r>
            <a:r>
              <a:rPr lang="en-US" i="1" dirty="0"/>
              <a:t>e, </a:t>
            </a:r>
            <a:r>
              <a:rPr lang="en-US" dirty="0"/>
              <a:t>written D(e) is the time it would take to run </a:t>
            </a:r>
            <a:r>
              <a:rPr lang="en-US" i="1" dirty="0"/>
              <a:t>e</a:t>
            </a:r>
            <a:r>
              <a:rPr lang="en-US" dirty="0"/>
              <a:t> if you have as many processors as you can ask for. If </a:t>
            </a:r>
            <a:r>
              <a:rPr lang="en-US" i="1" dirty="0"/>
              <a:t>e</a:t>
            </a:r>
            <a:r>
              <a:rPr lang="en-US" dirty="0"/>
              <a:t> loops forever, depth is infinite. We write “D(e1) is O(e2)” to mean the depth of e1 is on the order of e2.</a:t>
            </a:r>
          </a:p>
          <a:p>
            <a:r>
              <a:rPr lang="en-US" dirty="0"/>
              <a:t>If an expression </a:t>
            </a:r>
            <a:r>
              <a:rPr lang="en-US" i="1" dirty="0"/>
              <a:t>e</a:t>
            </a:r>
            <a:r>
              <a:rPr lang="en-US" dirty="0"/>
              <a:t> is completely sequential,</a:t>
            </a:r>
            <a:r>
              <a:rPr lang="en-US" i="1" dirty="0"/>
              <a:t> </a:t>
            </a:r>
            <a:r>
              <a:rPr lang="en-US" dirty="0"/>
              <a:t>then W(e) = D(e)</a:t>
            </a:r>
            <a:br>
              <a:rPr lang="en-US" dirty="0"/>
            </a:br>
            <a:r>
              <a:rPr lang="en-US" dirty="0"/>
              <a:t>But many problems can be solved in much lower depth than work:</a:t>
            </a:r>
          </a:p>
          <a:p>
            <a:pPr lvl="1"/>
            <a:r>
              <a:rPr lang="en-US" dirty="0"/>
              <a:t>e.g. W(Sort(n)) is O(n log n), D(Sort(n)) is O(log(n)^2), using trees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47BA5-66DB-6AD0-2047-F6C77D8D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0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9ED7-AD27-7AD0-3006-44C438F0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Depth – Main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4DA7D-F623-0D5A-86DA-6F52D40BE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work D(e) of an expression is parallel running time</a:t>
            </a:r>
          </a:p>
          <a:p>
            <a:pPr lvl="1"/>
            <a:r>
              <a:rPr lang="en-US" dirty="0"/>
              <a:t>For values </a:t>
            </a:r>
            <a:r>
              <a:rPr lang="en-US" i="1" dirty="0"/>
              <a:t>v,</a:t>
            </a:r>
            <a:r>
              <a:rPr lang="en-US" dirty="0"/>
              <a:t> we consider the depth to be 1, e.g., D(num) = 1</a:t>
            </a:r>
          </a:p>
          <a:p>
            <a:pPr lvl="1"/>
            <a:r>
              <a:rPr lang="en-US" dirty="0"/>
              <a:t>Let op(e1, …, </a:t>
            </a:r>
            <a:r>
              <a:rPr lang="en-US" dirty="0" err="1"/>
              <a:t>eN</a:t>
            </a:r>
            <a:r>
              <a:rPr lang="en-US" dirty="0"/>
              <a:t>) stand for an operator</a:t>
            </a:r>
          </a:p>
          <a:p>
            <a:pPr lvl="2"/>
            <a:r>
              <a:rPr lang="en-US" dirty="0"/>
              <a:t>Then D(</a:t>
            </a:r>
            <a:r>
              <a:rPr lang="en-US" dirty="0" err="1"/>
              <a:t>eK</a:t>
            </a:r>
            <a:r>
              <a:rPr lang="en-US" dirty="0"/>
              <a:t>) is the depth of the </a:t>
            </a:r>
            <a:r>
              <a:rPr lang="en-US" dirty="0" err="1"/>
              <a:t>k’th</a:t>
            </a:r>
            <a:r>
              <a:rPr lang="en-US" dirty="0"/>
              <a:t> operand</a:t>
            </a:r>
          </a:p>
          <a:p>
            <a:pPr lvl="2"/>
            <a:r>
              <a:rPr lang="en-US" dirty="0"/>
              <a:t>And D(op(e1,…,</a:t>
            </a:r>
            <a:r>
              <a:rPr lang="en-US" dirty="0" err="1"/>
              <a:t>eN</a:t>
            </a:r>
            <a:r>
              <a:rPr lang="en-US" dirty="0"/>
              <a:t>)) = 1 + max(D(e1), …, D(</a:t>
            </a:r>
            <a:r>
              <a:rPr lang="en-US" dirty="0" err="1"/>
              <a:t>eN</a:t>
            </a:r>
            <a:r>
              <a:rPr lang="en-US" dirty="0"/>
              <a:t>))</a:t>
            </a:r>
          </a:p>
          <a:p>
            <a:pPr lvl="1"/>
            <a:r>
              <a:rPr lang="en-US" dirty="0"/>
              <a:t>What about e1(e2), i.e., expression e1 depends on e2?</a:t>
            </a:r>
          </a:p>
          <a:p>
            <a:pPr lvl="2"/>
            <a:r>
              <a:rPr lang="en-US" dirty="0"/>
              <a:t>D(e1(e2)) = D(e1) + D(e2), must do e2 before e1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47BA5-66DB-6AD0-2047-F6C77D8D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75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Cost Semantics,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023616" cy="1836250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WDVar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/>
              <a:t>E  ⊢ x ↪ v ∈ (1,1)</a:t>
            </a:r>
            <a:br>
              <a:rPr lang="en-US" dirty="0"/>
            </a:br>
            <a:r>
              <a:rPr lang="en-US" dirty="0"/>
              <a:t>(where E(x)=v)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C02C67-CC11-B264-DFC9-0A2BD2F625BC}"/>
              </a:ext>
            </a:extLst>
          </p:cNvPr>
          <p:cNvCxnSpPr>
            <a:cxnSpLocks/>
          </p:cNvCxnSpPr>
          <p:nvPr/>
        </p:nvCxnSpPr>
        <p:spPr>
          <a:xfrm>
            <a:off x="1097280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D35D9-0BF5-BE57-C626-92A9B37ADCDF}"/>
              </a:ext>
            </a:extLst>
          </p:cNvPr>
          <p:cNvSpPr txBox="1">
            <a:spLocks/>
          </p:cNvSpPr>
          <p:nvPr/>
        </p:nvSpPr>
        <p:spPr>
          <a:xfrm>
            <a:off x="7004304" y="1845734"/>
            <a:ext cx="3023616" cy="158326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WDNum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/>
              <a:t>E  ⊢ n ↪ n ∈ (1,1)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171BD8-D7F9-E375-8D78-EFA0A7C587AD}"/>
              </a:ext>
            </a:extLst>
          </p:cNvPr>
          <p:cNvCxnSpPr>
            <a:cxnSpLocks/>
          </p:cNvCxnSpPr>
          <p:nvPr/>
        </p:nvCxnSpPr>
        <p:spPr>
          <a:xfrm>
            <a:off x="7004304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7F3C2-F3B4-B64D-113D-FDBE2652B9FB}"/>
              </a:ext>
            </a:extLst>
          </p:cNvPr>
          <p:cNvSpPr txBox="1">
            <a:spLocks/>
          </p:cNvSpPr>
          <p:nvPr/>
        </p:nvSpPr>
        <p:spPr>
          <a:xfrm>
            <a:off x="755904" y="4297004"/>
            <a:ext cx="3462528" cy="1647273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WDFun</a:t>
            </a:r>
            <a:br>
              <a:rPr lang="en-US" dirty="0"/>
            </a:br>
            <a:r>
              <a:rPr lang="en-US" dirty="0"/>
              <a:t>                    *</a:t>
            </a:r>
          </a:p>
          <a:p>
            <a:r>
              <a:rPr lang="en-US" dirty="0"/>
              <a:t>E  ⊢ (fun f(x) is e) </a:t>
            </a:r>
            <a:br>
              <a:rPr lang="en-US" dirty="0"/>
            </a:br>
            <a:r>
              <a:rPr lang="en-US" dirty="0"/>
              <a:t>    ↪ (fun f(x) is e) ∈ (1,1)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0A2B5-6045-D6DE-08ED-7835E187E222}"/>
              </a:ext>
            </a:extLst>
          </p:cNvPr>
          <p:cNvCxnSpPr>
            <a:cxnSpLocks/>
          </p:cNvCxnSpPr>
          <p:nvPr/>
        </p:nvCxnSpPr>
        <p:spPr>
          <a:xfrm>
            <a:off x="755904" y="5010912"/>
            <a:ext cx="306019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60309A-2B3B-D670-2691-0E7928AE54A4}"/>
              </a:ext>
            </a:extLst>
          </p:cNvPr>
          <p:cNvSpPr txBox="1">
            <a:spLocks/>
          </p:cNvSpPr>
          <p:nvPr/>
        </p:nvSpPr>
        <p:spPr>
          <a:xfrm>
            <a:off x="6480048" y="4102609"/>
            <a:ext cx="5419344" cy="235717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WDPair</a:t>
            </a:r>
            <a:br>
              <a:rPr lang="en-US" dirty="0"/>
            </a:br>
            <a:r>
              <a:rPr lang="pt-BR" dirty="0"/>
              <a:t>E  ⊢ e1 ↪ v1 ∈ (w1,d1)</a:t>
            </a:r>
            <a:br>
              <a:rPr lang="pt-BR" dirty="0"/>
            </a:br>
            <a:r>
              <a:rPr lang="pt-BR" dirty="0"/>
              <a:t>E  ⊢ e2 ↪ v2 ∈ (w2,d2)</a:t>
            </a:r>
            <a:endParaRPr lang="en-US" dirty="0"/>
          </a:p>
          <a:p>
            <a:r>
              <a:rPr lang="pt-BR" dirty="0"/>
              <a:t>E  ⊢ (e1, e2) </a:t>
            </a:r>
            <a:br>
              <a:rPr lang="pt-BR" dirty="0"/>
            </a:br>
            <a:r>
              <a:rPr lang="pt-BR" dirty="0"/>
              <a:t>↪ (v1, v2)  ∈ (1+w1+w2,1+max(d1,d2))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3202B-BDA7-2506-12A9-B0D84244E999}"/>
              </a:ext>
            </a:extLst>
          </p:cNvPr>
          <p:cNvCxnSpPr>
            <a:cxnSpLocks/>
          </p:cNvCxnSpPr>
          <p:nvPr/>
        </p:nvCxnSpPr>
        <p:spPr>
          <a:xfrm>
            <a:off x="6480048" y="5258817"/>
            <a:ext cx="51328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72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25E26-EA7E-BD4A-79A2-D1CEDD79F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Cost Semantics,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73AD-B36D-B57D-7AF7-EF78262CB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328160" cy="1450757"/>
          </a:xfrm>
        </p:spPr>
        <p:txBody>
          <a:bodyPr>
            <a:normAutofit/>
          </a:bodyPr>
          <a:lstStyle/>
          <a:p>
            <a:r>
              <a:rPr lang="en-US" dirty="0"/>
              <a:t>Rule </a:t>
            </a:r>
            <a:r>
              <a:rPr lang="en-US" dirty="0" err="1"/>
              <a:t>WDFst</a:t>
            </a:r>
            <a:br>
              <a:rPr lang="en-US" dirty="0"/>
            </a:br>
            <a:r>
              <a:rPr lang="pt-BR" dirty="0"/>
              <a:t>E  ⊢ e ↪ (v1, v2) ∈ (w,d)</a:t>
            </a:r>
            <a:endParaRPr lang="en-US" dirty="0"/>
          </a:p>
          <a:p>
            <a:r>
              <a:rPr lang="pt-BR" dirty="0"/>
              <a:t>E  ⊢ fst(e) ↪ v1 ∈ (1+w, 1+d)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844D5-81A2-376B-A173-89BCEBCB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C02C67-CC11-B264-DFC9-0A2BD2F625BC}"/>
              </a:ext>
            </a:extLst>
          </p:cNvPr>
          <p:cNvCxnSpPr>
            <a:cxnSpLocks/>
          </p:cNvCxnSpPr>
          <p:nvPr/>
        </p:nvCxnSpPr>
        <p:spPr>
          <a:xfrm>
            <a:off x="1097280" y="2755392"/>
            <a:ext cx="3048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2D35D9-0BF5-BE57-C626-92A9B37ADCDF}"/>
              </a:ext>
            </a:extLst>
          </p:cNvPr>
          <p:cNvSpPr txBox="1">
            <a:spLocks/>
          </p:cNvSpPr>
          <p:nvPr/>
        </p:nvSpPr>
        <p:spPr>
          <a:xfrm>
            <a:off x="7004304" y="1845734"/>
            <a:ext cx="4553712" cy="14507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WDSnd</a:t>
            </a:r>
            <a:br>
              <a:rPr lang="en-US" dirty="0"/>
            </a:br>
            <a:r>
              <a:rPr lang="pt-BR" dirty="0"/>
              <a:t>E  ⊢ e ↪ (v1, v2) ∈ (w,d)</a:t>
            </a:r>
            <a:endParaRPr lang="en-US" dirty="0"/>
          </a:p>
          <a:p>
            <a:r>
              <a:rPr lang="pt-BR" dirty="0"/>
              <a:t>E  ⊢ snd(e) ↪ v2 ∈ (1+w, 1+d)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171BD8-D7F9-E375-8D78-EFA0A7C587AD}"/>
              </a:ext>
            </a:extLst>
          </p:cNvPr>
          <p:cNvCxnSpPr>
            <a:cxnSpLocks/>
          </p:cNvCxnSpPr>
          <p:nvPr/>
        </p:nvCxnSpPr>
        <p:spPr>
          <a:xfrm>
            <a:off x="7004304" y="2755392"/>
            <a:ext cx="178003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8B7F3C2-F3B4-B64D-113D-FDBE2652B9FB}"/>
              </a:ext>
            </a:extLst>
          </p:cNvPr>
          <p:cNvSpPr txBox="1">
            <a:spLocks/>
          </p:cNvSpPr>
          <p:nvPr/>
        </p:nvSpPr>
        <p:spPr>
          <a:xfrm>
            <a:off x="1097278" y="4119541"/>
            <a:ext cx="4242817" cy="2073991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WDOp</a:t>
            </a:r>
            <a:br>
              <a:rPr lang="en-US" dirty="0"/>
            </a:br>
            <a:r>
              <a:rPr lang="en-US" dirty="0"/>
              <a:t>E  ⊢ e1 ↪ v1 ∈ (w1,d1)</a:t>
            </a:r>
            <a:br>
              <a:rPr lang="en-US" dirty="0"/>
            </a:br>
            <a:r>
              <a:rPr lang="en-US" dirty="0"/>
              <a:t>E  ⊢ e2 ↪ v2 ∈ (w2,d2)</a:t>
            </a:r>
          </a:p>
          <a:p>
            <a:r>
              <a:rPr lang="pt-BR" dirty="0"/>
              <a:t>E  ⊢  e1 op e2 ↪ v1 </a:t>
            </a:r>
            <a:r>
              <a:rPr lang="pt-BR" b="1" dirty="0"/>
              <a:t>op</a:t>
            </a:r>
            <a:r>
              <a:rPr lang="pt-BR" dirty="0"/>
              <a:t> v2 </a:t>
            </a:r>
            <a:br>
              <a:rPr lang="pt-BR" dirty="0"/>
            </a:br>
            <a:r>
              <a:rPr lang="pt-BR" dirty="0"/>
              <a:t>   ∈ (1+w1+w2,1+max(d1,d2))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D0A2B5-6045-D6DE-08ED-7835E187E222}"/>
              </a:ext>
            </a:extLst>
          </p:cNvPr>
          <p:cNvCxnSpPr>
            <a:cxnSpLocks/>
          </p:cNvCxnSpPr>
          <p:nvPr/>
        </p:nvCxnSpPr>
        <p:spPr>
          <a:xfrm>
            <a:off x="1097278" y="5303520"/>
            <a:ext cx="3742946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460309A-2B3B-D670-2691-0E7928AE54A4}"/>
              </a:ext>
            </a:extLst>
          </p:cNvPr>
          <p:cNvSpPr txBox="1">
            <a:spLocks/>
          </p:cNvSpPr>
          <p:nvPr/>
        </p:nvSpPr>
        <p:spPr>
          <a:xfrm>
            <a:off x="5681472" y="3828290"/>
            <a:ext cx="6047232" cy="2365242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WDCall</a:t>
            </a:r>
            <a:br>
              <a:rPr lang="en-US" dirty="0"/>
            </a:br>
            <a:r>
              <a:rPr lang="pt-BR" dirty="0"/>
              <a:t>E  ⊢ e1 ↪ (fun f(x) is e) ∈ (w1,d1)</a:t>
            </a:r>
            <a:br>
              <a:rPr lang="pt-BR" dirty="0"/>
            </a:br>
            <a:r>
              <a:rPr lang="pt-BR" dirty="0"/>
              <a:t>E ⊢ e2 ↪ v2 ∈ (w2,d2)</a:t>
            </a:r>
            <a:br>
              <a:rPr lang="pt-BR" dirty="0"/>
            </a:br>
            <a:r>
              <a:rPr lang="pt-BR" dirty="0"/>
              <a:t>(x ↦ v2, f(x) ↦ e) ⊢ e ↪ v3 ∈ (w3,d3)</a:t>
            </a:r>
            <a:endParaRPr lang="en-US" dirty="0"/>
          </a:p>
          <a:p>
            <a:r>
              <a:rPr lang="pt-BR" dirty="0"/>
              <a:t>E  ⊢ e1(e2) ↪ v3</a:t>
            </a:r>
            <a:br>
              <a:rPr lang="pt-BR" dirty="0"/>
            </a:br>
            <a:r>
              <a:rPr lang="pt-BR" dirty="0"/>
              <a:t>    ∈ (1+w1+w2+w3, 1+max(d1,d2)+d3)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63202B-BDA7-2506-12A9-B0D84244E999}"/>
              </a:ext>
            </a:extLst>
          </p:cNvPr>
          <p:cNvCxnSpPr>
            <a:cxnSpLocks/>
          </p:cNvCxnSpPr>
          <p:nvPr/>
        </p:nvCxnSpPr>
        <p:spPr>
          <a:xfrm>
            <a:off x="5681472" y="5192347"/>
            <a:ext cx="5260848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68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998DA-D310-F386-86B6-4B986BE15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The Need for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9DF30-691F-AC38-8D11-2D1B5C9A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time goes on, the global demand for compute power grows, e.g.:</a:t>
            </a:r>
          </a:p>
          <a:p>
            <a:pPr lvl="1"/>
            <a:r>
              <a:rPr lang="en-US" dirty="0"/>
              <a:t>Machine learning alone demands more electricity than many small countries and enough silicon to disrupt global supply chains</a:t>
            </a:r>
          </a:p>
          <a:p>
            <a:pPr lvl="1"/>
            <a:r>
              <a:rPr lang="en-US" dirty="0"/>
              <a:t>Scientists must interpret ever-larger datasets, in domains ranging from particle physics to climate science</a:t>
            </a:r>
          </a:p>
          <a:p>
            <a:pPr lvl="1"/>
            <a:r>
              <a:rPr lang="en-US" dirty="0"/>
              <a:t>End-user software innovations push limits, from productivity applications to video games</a:t>
            </a:r>
          </a:p>
          <a:p>
            <a:r>
              <a:rPr lang="en-US" dirty="0"/>
              <a:t>Exponential growth in CPU complexity has long helped with growing demand, but the </a:t>
            </a:r>
            <a:r>
              <a:rPr lang="en-US" b="1" dirty="0"/>
              <a:t>boundaries of physics</a:t>
            </a:r>
            <a:r>
              <a:rPr lang="en-US" dirty="0"/>
              <a:t> mean growth has slowed</a:t>
            </a:r>
          </a:p>
          <a:p>
            <a:r>
              <a:rPr lang="en-US" dirty="0"/>
              <a:t>What to do? We explore 2 solutions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07C8E-63B6-6A91-533C-CA5E64C37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0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B864-AB66-67B5-034B-AF56B350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Cost Semantics: Theorems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D9990-BAF0-9877-3B69-9E568EA22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Theorem:</a:t>
            </a:r>
            <a:r>
              <a:rPr lang="en-US" dirty="0"/>
              <a:t> Let D be the formal derivation of judgement E  ⊢ e ↪ v ∈ (</a:t>
            </a:r>
            <a:r>
              <a:rPr lang="en-US" dirty="0" err="1"/>
              <a:t>w,d</a:t>
            </a:r>
            <a:r>
              <a:rPr lang="en-US" dirty="0"/>
              <a:t>), then the number of nodes (rule applications) in derivation D is exactly w and the height of D (number of rule applications on longest path from root to leaf) is exactly d. </a:t>
            </a:r>
          </a:p>
          <a:p>
            <a:r>
              <a:rPr lang="en-US" b="1" dirty="0"/>
              <a:t>Theorem:</a:t>
            </a:r>
            <a:r>
              <a:rPr lang="en-US" dirty="0"/>
              <a:t>  Let  E  ⊢ e ↦ₙ e’  denote that in environment E, program e steps to program e’ in exactly n steps of small-step sequential semantics. The theorem states that whenever  E  ⊢ e ↪ v ∈ (m, d)  holds, then  E  ⊢ e ↦ₙ e’  holds for some  </a:t>
            </a:r>
            <a:r>
              <a:rPr lang="en-US" dirty="0" err="1"/>
              <a:t>n≤m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18195-2C81-6B36-98AD-0E2D4666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07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5675-C503-CE37-D981-4A7DB11F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E653-8F94-6DCA-CC15-BC1714F9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78880" cy="402336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W(pow2(0)) = 5</a:t>
            </a:r>
            <a:b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W(pow2(k)) &lt;= 23 + 2* pow2(k/2)</a:t>
            </a:r>
            <a:b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W(pow2(n)) is O(n)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6D2C5-0125-7085-684F-3E58529B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31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C3B5F5-68E1-510F-EFDF-50B90C0B78E0}"/>
              </a:ext>
            </a:extLst>
          </p:cNvPr>
          <p:cNvSpPr txBox="1">
            <a:spLocks/>
          </p:cNvSpPr>
          <p:nvPr/>
        </p:nvSpPr>
        <p:spPr>
          <a:xfrm>
            <a:off x="6778752" y="2050318"/>
            <a:ext cx="556010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 pow2(k)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if k % 2 = 0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pow2(k/2) * pow2(k/2)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2*pow2((k-1)/2)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*pow2((k-1)/2)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451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5675-C503-CE37-D981-4A7DB11F9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E653-8F94-6DCA-CC15-BC1714F95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278880" cy="402336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W(pow2(0)) = 5</a:t>
            </a:r>
            <a:b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W(pow2(k)) &lt;= 23 + 2* pow2(k/2)</a:t>
            </a:r>
            <a:b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W(pow2(n)) is O(n)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Source Sans Pro" panose="020B0503030403020204" pitchFamily="34" charset="0"/>
              </a:rPr>
              <a:t>D</a:t>
            </a: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(pow2(0)) = 4</a:t>
            </a:r>
            <a:b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D(pow2(k)) &lt;= 12 + pow2(k/2)</a:t>
            </a:r>
            <a:b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D(pow2(n)) is O(log(n))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6D2C5-0125-7085-684F-3E58529B8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32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C3B5F5-68E1-510F-EFDF-50B90C0B78E0}"/>
              </a:ext>
            </a:extLst>
          </p:cNvPr>
          <p:cNvSpPr txBox="1">
            <a:spLocks/>
          </p:cNvSpPr>
          <p:nvPr/>
        </p:nvSpPr>
        <p:spPr>
          <a:xfrm>
            <a:off x="6778752" y="2050318"/>
            <a:ext cx="556010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 pow2(k)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if k % 2 = 0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pow2(k/2) * pow2(k/2)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2*pow2((k-1)/2)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*pow2((k-1)/2)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345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D7F5-90FD-D443-0F42-F8A343EAE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RAML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87F32-8353-C83E-4CFA-5731C0C6D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Resource-Aware ML is a static analysis tool that automatically computes running-time bounds for functional programs written in the PL </a:t>
            </a:r>
            <a:r>
              <a:rPr lang="en-US" dirty="0" err="1"/>
              <a:t>OCaml</a:t>
            </a:r>
            <a:r>
              <a:rPr lang="en-US" dirty="0"/>
              <a:t>, backed by formal cost semantics</a:t>
            </a:r>
          </a:p>
          <a:p>
            <a:r>
              <a:rPr lang="en-US" dirty="0"/>
              <a:t>Web interface: </a:t>
            </a:r>
            <a:r>
              <a:rPr lang="en-US" dirty="0">
                <a:hlinkClick r:id="rId2"/>
              </a:rPr>
              <a:t>https://www.raml.co/interface/</a:t>
            </a:r>
            <a:endParaRPr lang="en-US" dirty="0"/>
          </a:p>
          <a:p>
            <a:r>
              <a:rPr lang="en-US" dirty="0"/>
              <a:t>In-class demo: </a:t>
            </a:r>
          </a:p>
          <a:p>
            <a:pPr lvl="1"/>
            <a:r>
              <a:rPr lang="en-US" dirty="0"/>
              <a:t>“99 Problems in </a:t>
            </a:r>
            <a:r>
              <a:rPr lang="en-US" dirty="0" err="1"/>
              <a:t>OCaml</a:t>
            </a:r>
            <a:r>
              <a:rPr lang="en-US" dirty="0"/>
              <a:t>: Lists”</a:t>
            </a:r>
          </a:p>
          <a:p>
            <a:pPr lvl="1"/>
            <a:r>
              <a:rPr lang="en-US" dirty="0"/>
              <a:t>Specifically: length, rev, and </a:t>
            </a:r>
            <a:r>
              <a:rPr lang="en-US" dirty="0" err="1"/>
              <a:t>concat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30B08-6E31-7B6B-001D-07A295D1D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7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E047-EB61-A64D-BB44-F7AAEA02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1: Understand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9AE3-10D5-67C4-DB2A-A5577211B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programmers, we often write the cleanest correct code (good!) but do not pay close attention to performance until needed (bad)</a:t>
            </a:r>
          </a:p>
          <a:p>
            <a:r>
              <a:rPr lang="en-US" dirty="0"/>
              <a:t>The Theorist says: if we want to write faster code, we should start by developing a formal model of how much time (and other resources) each computation takes. Then apply model to programs.</a:t>
            </a:r>
          </a:p>
          <a:p>
            <a:r>
              <a:rPr lang="en-US" b="1" dirty="0"/>
              <a:t>Cost semantics</a:t>
            </a:r>
            <a:r>
              <a:rPr lang="en-US" dirty="0"/>
              <a:t> is this formal model. It is a version of operational semantics which tracks the cost (e.g., in running time) of running any given computation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EEF92-252C-5103-732D-1C2D86B2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40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FE047-EB61-A64D-BB44-F7AAEA02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19AE3-10D5-67C4-DB2A-A5577211B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Parallelism means running code on multiple processors (core) at the same time. Parallelism is a well-established strategy for continuing to increase computing performance as complexity grows</a:t>
            </a:r>
          </a:p>
          <a:p>
            <a:r>
              <a:rPr lang="en-US" dirty="0"/>
              <a:t>Parallelism introduces a new challenge for correctness: coordinating execution between multiple processors. There are many programming paradigms for parallelism, and some make this much easier than others</a:t>
            </a:r>
          </a:p>
          <a:p>
            <a:r>
              <a:rPr lang="en-US" dirty="0"/>
              <a:t>We explore </a:t>
            </a:r>
            <a:r>
              <a:rPr lang="en-US" b="1" dirty="0"/>
              <a:t>pure functional parallelism</a:t>
            </a:r>
            <a:r>
              <a:rPr lang="en-US" dirty="0"/>
              <a:t>, one version of parallelism with strong correctness properties. We present its </a:t>
            </a:r>
            <a:r>
              <a:rPr lang="en-US" b="1" dirty="0"/>
              <a:t>cost semantics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EEF92-252C-5103-732D-1C2D86B2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7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F7-8CED-9023-E497-3F45CD2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(Sequential) Cost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28C-C78A-503D-A479-8E0DA285B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0E3D-F937-4B35-99E6-9377ECB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1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F7-8CED-9023-E497-3F45CD2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Examples: Exponentiation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28C-C78A-503D-A479-8E0DA285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76800" cy="108034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fun pow(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n*pow(n,k-1)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0E3D-F937-4B35-99E6-9377ECB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5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F7-8CED-9023-E497-3F45CD2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Examples: Exponentiation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28C-C78A-503D-A479-8E0DA285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7680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fun pow(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n*pow(n,k-1)</a:t>
            </a:r>
          </a:p>
          <a:p>
            <a:r>
              <a:rPr lang="en-US" dirty="0">
                <a:latin typeface="Consolas" panose="020B0609020204030204" pitchFamily="49" charset="0"/>
              </a:rPr>
              <a:t>fun pow2(k)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if k % 2 = 0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pow2(k/2) * pow2(k/2)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2*pow2((k-1)/2)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*pow2((k-1)/2)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0E3D-F937-4B35-99E6-9377ECB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23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A3F7-8CED-9023-E497-3F45CD2E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Examples: Exponentiation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128C-C78A-503D-A479-8E0DA285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876800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fun pow(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n*pow(n,k-1)</a:t>
            </a:r>
          </a:p>
          <a:p>
            <a:r>
              <a:rPr lang="en-US" dirty="0">
                <a:latin typeface="Consolas" panose="020B0609020204030204" pitchFamily="49" charset="0"/>
              </a:rPr>
              <a:t>fun pow2(k)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if k = 0 { 1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if k % 2 = 0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pow2(k/2) * pow2(k/2)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else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2*pow2((k-1)/2)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 *pow2((k-1)/2)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90E3D-F937-4B35-99E6-9377ECB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2EE96F5-8649-EB30-344F-CECCEC7203AC}"/>
              </a:ext>
            </a:extLst>
          </p:cNvPr>
          <p:cNvSpPr txBox="1">
            <a:spLocks/>
          </p:cNvSpPr>
          <p:nvPr/>
        </p:nvSpPr>
        <p:spPr>
          <a:xfrm>
            <a:off x="5974080" y="1856572"/>
            <a:ext cx="48768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fun </a:t>
            </a:r>
            <a:r>
              <a:rPr lang="en-US" dirty="0" err="1">
                <a:latin typeface="Consolas" panose="020B0609020204030204" pitchFamily="49" charset="0"/>
              </a:rPr>
              <a:t>powK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 =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if k&lt;=n pow(</a:t>
            </a:r>
            <a:r>
              <a:rPr lang="en-US" dirty="0" err="1">
                <a:latin typeface="Consolas" panose="020B0609020204030204" pitchFamily="49" charset="0"/>
              </a:rPr>
              <a:t>n,k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else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let (</a:t>
            </a:r>
            <a:r>
              <a:rPr lang="en-US" dirty="0" err="1">
                <a:latin typeface="Consolas" panose="020B0609020204030204" pitchFamily="49" charset="0"/>
              </a:rPr>
              <a:t>a,b</a:t>
            </a:r>
            <a:r>
              <a:rPr lang="en-US" dirty="0">
                <a:latin typeface="Consolas" panose="020B0609020204030204" pitchFamily="49" charset="0"/>
              </a:rPr>
              <a:t>)=(</a:t>
            </a:r>
            <a:r>
              <a:rPr lang="en-US" dirty="0" err="1">
                <a:latin typeface="Consolas" panose="020B0609020204030204" pitchFamily="49" charset="0"/>
              </a:rPr>
              <a:t>k%n,k</a:t>
            </a:r>
            <a:r>
              <a:rPr lang="en-US" dirty="0">
                <a:latin typeface="Consolas" panose="020B0609020204030204" pitchFamily="49" charset="0"/>
              </a:rPr>
              <a:t>/n)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powK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n,a</a:t>
            </a:r>
            <a:r>
              <a:rPr lang="en-US" dirty="0">
                <a:latin typeface="Consolas" panose="020B0609020204030204" pitchFamily="49" charset="0"/>
              </a:rPr>
              <a:t>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*</a:t>
            </a:r>
            <a:r>
              <a:rPr lang="en-US" dirty="0" err="1">
                <a:latin typeface="Consolas" panose="020B0609020204030204" pitchFamily="49" charset="0"/>
              </a:rPr>
              <a:t>powK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powK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n,b</a:t>
            </a:r>
            <a:r>
              <a:rPr lang="en-US" dirty="0">
                <a:latin typeface="Consolas" panose="020B0609020204030204" pitchFamily="49" charset="0"/>
              </a:rPr>
              <a:t>),n)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04155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3308</Words>
  <Application>Microsoft Office PowerPoint</Application>
  <PresentationFormat>Widescreen</PresentationFormat>
  <Paragraphs>242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Calibri</vt:lpstr>
      <vt:lpstr>Calibri Light</vt:lpstr>
      <vt:lpstr>Consolas</vt:lpstr>
      <vt:lpstr>Noto Serif</vt:lpstr>
      <vt:lpstr>Source Sans Pro</vt:lpstr>
      <vt:lpstr>Retrospect</vt:lpstr>
      <vt:lpstr>15 – Cost Semantics and Parallelism</vt:lpstr>
      <vt:lpstr>Outline</vt:lpstr>
      <vt:lpstr>Motivation: The Need for Speed</vt:lpstr>
      <vt:lpstr>Solution 1: Understand Performance</vt:lpstr>
      <vt:lpstr>Solution 2: Parallelism</vt:lpstr>
      <vt:lpstr>Section: (Sequential) Cost Semantics</vt:lpstr>
      <vt:lpstr>Code Examples: Exponentiation</vt:lpstr>
      <vt:lpstr>Code Examples: Exponentiation</vt:lpstr>
      <vt:lpstr>Code Examples: Exponentiation</vt:lpstr>
      <vt:lpstr>Today’s PL: Syntax</vt:lpstr>
      <vt:lpstr>Today’s PL: Types</vt:lpstr>
      <vt:lpstr>Big Step Semantics, Part 1</vt:lpstr>
      <vt:lpstr>Big Step Semantics, Part 2</vt:lpstr>
      <vt:lpstr>Section: Cost Semantics</vt:lpstr>
      <vt:lpstr>Idea</vt:lpstr>
      <vt:lpstr>Work</vt:lpstr>
      <vt:lpstr>Computing Work – Main Ideas</vt:lpstr>
      <vt:lpstr>Sequential Cost Semantics, Part 1</vt:lpstr>
      <vt:lpstr>Sequential Cost Semantics, Part 2</vt:lpstr>
      <vt:lpstr>Sequential Cost Semantics: Theorems</vt:lpstr>
      <vt:lpstr>Example</vt:lpstr>
      <vt:lpstr>Example</vt:lpstr>
      <vt:lpstr>Section: Parallel Computation</vt:lpstr>
      <vt:lpstr>Pure Functional Programs</vt:lpstr>
      <vt:lpstr>Insight</vt:lpstr>
      <vt:lpstr>Depth</vt:lpstr>
      <vt:lpstr>Computing Depth – Main Ideas</vt:lpstr>
      <vt:lpstr>Parallel Cost Semantics, Part 1</vt:lpstr>
      <vt:lpstr>Parallel Cost Semantics, Part 2</vt:lpstr>
      <vt:lpstr>Parallel Cost Semantics: Theorems</vt:lpstr>
      <vt:lpstr>Example</vt:lpstr>
      <vt:lpstr>Example</vt:lpstr>
      <vt:lpstr>RAML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167</cp:revision>
  <dcterms:created xsi:type="dcterms:W3CDTF">2023-08-13T16:19:48Z</dcterms:created>
  <dcterms:modified xsi:type="dcterms:W3CDTF">2024-12-20T20:22:26Z</dcterms:modified>
</cp:coreProperties>
</file>