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3"/>
  </p:notesMasterIdLst>
  <p:sldIdLst>
    <p:sldId id="256" r:id="rId2"/>
    <p:sldId id="257" r:id="rId3"/>
    <p:sldId id="258" r:id="rId4"/>
    <p:sldId id="342" r:id="rId5"/>
    <p:sldId id="378" r:id="rId6"/>
    <p:sldId id="379" r:id="rId7"/>
    <p:sldId id="380" r:id="rId8"/>
    <p:sldId id="381" r:id="rId9"/>
    <p:sldId id="382" r:id="rId10"/>
    <p:sldId id="267" r:id="rId11"/>
    <p:sldId id="268" r:id="rId12"/>
    <p:sldId id="269" r:id="rId13"/>
    <p:sldId id="383" r:id="rId14"/>
    <p:sldId id="259" r:id="rId15"/>
    <p:sldId id="260" r:id="rId16"/>
    <p:sldId id="270" r:id="rId17"/>
    <p:sldId id="356" r:id="rId18"/>
    <p:sldId id="274" r:id="rId19"/>
    <p:sldId id="271" r:id="rId20"/>
    <p:sldId id="272" r:id="rId21"/>
    <p:sldId id="275" r:id="rId22"/>
    <p:sldId id="273" r:id="rId23"/>
    <p:sldId id="384" r:id="rId24"/>
    <p:sldId id="362" r:id="rId25"/>
    <p:sldId id="263" r:id="rId26"/>
    <p:sldId id="261" r:id="rId27"/>
    <p:sldId id="277" r:id="rId28"/>
    <p:sldId id="262" r:id="rId29"/>
    <p:sldId id="333" r:id="rId30"/>
    <p:sldId id="334" r:id="rId31"/>
    <p:sldId id="264" r:id="rId32"/>
    <p:sldId id="335" r:id="rId33"/>
    <p:sldId id="336" r:id="rId34"/>
    <p:sldId id="337" r:id="rId35"/>
    <p:sldId id="338" r:id="rId36"/>
    <p:sldId id="340" r:id="rId37"/>
    <p:sldId id="344" r:id="rId38"/>
    <p:sldId id="364" r:id="rId39"/>
    <p:sldId id="365" r:id="rId40"/>
    <p:sldId id="366" r:id="rId41"/>
    <p:sldId id="395" r:id="rId42"/>
    <p:sldId id="394" r:id="rId43"/>
    <p:sldId id="393" r:id="rId44"/>
    <p:sldId id="392" r:id="rId45"/>
    <p:sldId id="391" r:id="rId46"/>
    <p:sldId id="390" r:id="rId47"/>
    <p:sldId id="389" r:id="rId48"/>
    <p:sldId id="388" r:id="rId49"/>
    <p:sldId id="386" r:id="rId50"/>
    <p:sldId id="387" r:id="rId51"/>
    <p:sldId id="339" r:id="rId52"/>
    <p:sldId id="266" r:id="rId53"/>
    <p:sldId id="341" r:id="rId54"/>
    <p:sldId id="26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63" r:id="rId65"/>
    <p:sldId id="355" r:id="rId66"/>
    <p:sldId id="345" r:id="rId67"/>
    <p:sldId id="357" r:id="rId68"/>
    <p:sldId id="358" r:id="rId69"/>
    <p:sldId id="359" r:id="rId70"/>
    <p:sldId id="360" r:id="rId71"/>
    <p:sldId id="361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0" autoAdjust="0"/>
    <p:restoredTop sz="95969" autoAdjust="0"/>
  </p:normalViewPr>
  <p:slideViewPr>
    <p:cSldViewPr snapToGrid="0">
      <p:cViewPr varScale="1">
        <p:scale>
          <a:sx n="95" d="100"/>
          <a:sy n="95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0C295-4F4E-4F17-B79C-A6E846A3C0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9F883-2C92-42F7-A78E-ADC4F076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two, have students explain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9F883-2C92-42F7-A78E-ADC4F07645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4981-DA21-4258-9E25-29AFCBA2ECE8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7C0-AF1B-47E7-A148-622252BCB03F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81FB-4C1B-4061-8573-098BFA359ECF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E18-FD18-447C-B4DF-636843A33BCD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8375-B8FA-453A-ADE8-FF1533E07FA0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3A2-6634-42B5-8EF5-1376E415A0A1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FE25-8F38-4FC4-A6C5-D9B9462B4E9D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01B-D4D6-4531-A34C-4D146F969731}" type="datetime1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EFC7-7699-4F01-BDAC-9FC8216DB306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4C2AB6-5F63-4B85-AC77-92075E192BD8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3035-831F-4C93-84EC-04B78170B91B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4CEB06-3B53-45C6-AE79-33D91B432143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07 -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10A71-2C94-66C8-4BB6-4F955CDA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7CEFF-4A10-9A7F-EA6A-2A1B3DBBD3D6}"/>
              </a:ext>
            </a:extLst>
          </p:cNvPr>
          <p:cNvSpPr/>
          <p:nvPr/>
        </p:nvSpPr>
        <p:spPr>
          <a:xfrm>
            <a:off x="4874922" y="3371917"/>
            <a:ext cx="2212906" cy="20968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61195-20A8-61CC-074E-23633B1AC9B2}"/>
              </a:ext>
            </a:extLst>
          </p:cNvPr>
          <p:cNvSpPr txBox="1"/>
          <p:nvPr/>
        </p:nvSpPr>
        <p:spPr>
          <a:xfrm>
            <a:off x="4874922" y="1791750"/>
            <a:ext cx="234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Types Today:</a:t>
            </a:r>
            <a:br>
              <a:rPr lang="en-US" b="1" dirty="0"/>
            </a:br>
            <a:r>
              <a:rPr lang="en-US" dirty="0"/>
              <a:t>- Lots of Theory</a:t>
            </a:r>
          </a:p>
          <a:p>
            <a:r>
              <a:rPr lang="en-US" dirty="0"/>
              <a:t>- Informs the (shorter) implementation</a:t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CE0BBC-61E1-ABB2-9B79-F3A0E41ED36A}"/>
              </a:ext>
            </a:extLst>
          </p:cNvPr>
          <p:cNvCxnSpPr/>
          <p:nvPr/>
        </p:nvCxnSpPr>
        <p:spPr>
          <a:xfrm>
            <a:off x="5823284" y="2935705"/>
            <a:ext cx="0" cy="43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4BD796-6AF2-C0AE-EA55-7A38AB9B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6BE0-A35B-13BD-0ADD-28EB479F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Theorist Thinks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6F7-A1E0-05AE-542F-AF1EB445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Goal:  </a:t>
            </a:r>
            <a:r>
              <a:rPr lang="en-US" dirty="0"/>
              <a:t>Rigorously prove mathematical guarantees that apply to every program in a language</a:t>
            </a:r>
          </a:p>
          <a:p>
            <a:r>
              <a:rPr lang="en-US" b="1" dirty="0"/>
              <a:t>Approach: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Inductively define the meaning of programs</a:t>
            </a:r>
            <a:br>
              <a:rPr lang="en-US" dirty="0"/>
            </a:br>
            <a:r>
              <a:rPr lang="en-US" dirty="0"/>
              <a:t>(DONE! See operational semantics lecture)</a:t>
            </a:r>
          </a:p>
          <a:p>
            <a:pPr lvl="1"/>
            <a:r>
              <a:rPr lang="en-US" dirty="0"/>
              <a:t>Develop static type systems which rule out undesirable programs</a:t>
            </a:r>
            <a:br>
              <a:rPr lang="en-US" dirty="0"/>
            </a:br>
            <a:r>
              <a:rPr lang="en-US" dirty="0"/>
              <a:t>(TODAY!)</a:t>
            </a:r>
          </a:p>
          <a:p>
            <a:pPr lvl="1"/>
            <a:r>
              <a:rPr lang="en-US" dirty="0"/>
              <a:t>Inductively prove that all well-typed programs have the desired property</a:t>
            </a:r>
            <a:br>
              <a:rPr lang="en-US" dirty="0"/>
            </a:br>
            <a:r>
              <a:rPr lang="en-US" dirty="0"/>
              <a:t>(out-of-scope for this course. If interested, see instructor for resources)</a:t>
            </a:r>
            <a:endParaRPr lang="en-US" b="1" dirty="0"/>
          </a:p>
          <a:p>
            <a:r>
              <a:rPr lang="en-US" b="1" dirty="0"/>
              <a:t>Outcome:</a:t>
            </a:r>
            <a:r>
              <a:rPr lang="en-US" dirty="0"/>
              <a:t> “If the compiler says yes, the program is a success”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37DE7-EF8E-73A2-A021-036D3CD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7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C3A-14BF-CD77-9108-A837F8A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E40-1904-8581-3C19-0A998D76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mathematicians are often motivated by aesthetics and curiosity</a:t>
            </a:r>
          </a:p>
          <a:p>
            <a:r>
              <a:rPr lang="en-US" dirty="0"/>
              <a:t>The Theorist:</a:t>
            </a:r>
          </a:p>
          <a:p>
            <a:pPr lvl="1"/>
            <a:r>
              <a:rPr lang="en-US" dirty="0"/>
              <a:t>Is often partially motivated by aesthetics and curiosity</a:t>
            </a:r>
          </a:p>
          <a:p>
            <a:pPr lvl="1"/>
            <a:r>
              <a:rPr lang="en-US" dirty="0"/>
              <a:t>Is often partially motivated by providing some “automatic” guarantee, to remove a burden from programmers</a:t>
            </a:r>
          </a:p>
          <a:p>
            <a:pPr lvl="1"/>
            <a:r>
              <a:rPr lang="en-US" dirty="0"/>
              <a:t>Often limits consideration of programmers to the motivational stage</a:t>
            </a:r>
          </a:p>
          <a:p>
            <a:pPr lvl="1"/>
            <a:r>
              <a:rPr lang="en-US" dirty="0"/>
              <a:t>Uses mathematical methodologies which do not engage programmers directly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E2F2-5E58-5291-C4A7-05763C53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C3A-14BF-CD77-9108-A837F8A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E40-1904-8581-3C19-0A998D76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mathematicians are often motivated by aesthetics and curiosity</a:t>
            </a:r>
          </a:p>
          <a:p>
            <a:r>
              <a:rPr lang="en-US" dirty="0"/>
              <a:t>The Theorist:</a:t>
            </a:r>
          </a:p>
          <a:p>
            <a:pPr lvl="1"/>
            <a:r>
              <a:rPr lang="en-US" dirty="0"/>
              <a:t>Is often partially motivated by providing some “automatic” guarantee, to remove a burden from programmers</a:t>
            </a:r>
          </a:p>
          <a:p>
            <a:r>
              <a:rPr lang="en-US" dirty="0"/>
              <a:t>Importance grows with impact of code in society:</a:t>
            </a:r>
          </a:p>
          <a:p>
            <a:pPr lvl="1"/>
            <a:r>
              <a:rPr lang="en-US" dirty="0"/>
              <a:t>Airplanes -&gt; Safety</a:t>
            </a:r>
          </a:p>
          <a:p>
            <a:pPr lvl="1"/>
            <a:r>
              <a:rPr lang="en-US" dirty="0"/>
              <a:t>Medical devices -&gt; Health</a:t>
            </a:r>
          </a:p>
          <a:p>
            <a:pPr lvl="1"/>
            <a:r>
              <a:rPr lang="en-US" dirty="0"/>
              <a:t>Voting machines -&gt; Social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9E93-8790-CEE9-78AE-B52A8251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2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E114-E750-0D92-DAC3-EEDB8C63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5B29-8DEB-1038-E974-A214A0A6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High-level theorem idea: “Well-Typed Programs Cannot Go Wrong”</a:t>
            </a:r>
          </a:p>
          <a:p>
            <a:pPr lvl="1"/>
            <a:r>
              <a:rPr lang="en-US" dirty="0"/>
              <a:t>Actual theorem statement differs substantially between languages</a:t>
            </a:r>
          </a:p>
          <a:p>
            <a:pPr lvl="1"/>
            <a:r>
              <a:rPr lang="en-US" dirty="0"/>
              <a:t>We state theorems informally at first, for sake of accessibility</a:t>
            </a:r>
          </a:p>
          <a:p>
            <a:r>
              <a:rPr lang="en-US" dirty="0"/>
              <a:t>Rust [Memory Safety]: “If the program is well-typed (“it type-checks”), memory errors never occur during execution: memory leak, use-after-free, double free</a:t>
            </a:r>
          </a:p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r>
              <a:rPr lang="en-US" dirty="0"/>
              <a:t>Coq [Subject Reduction]:</a:t>
            </a:r>
          </a:p>
          <a:p>
            <a:pPr lvl="1"/>
            <a:r>
              <a:rPr lang="en-US" dirty="0"/>
              <a:t>In Coq, a type can describe rich specifications like “this function sorts list”.</a:t>
            </a:r>
          </a:p>
          <a:p>
            <a:pPr lvl="1"/>
            <a:r>
              <a:rPr lang="en-US" dirty="0" err="1"/>
              <a:t>Thm</a:t>
            </a:r>
            <a:r>
              <a:rPr lang="en-US" dirty="0"/>
              <a:t>: “If the program type-checks, it really does sort a list”</a:t>
            </a:r>
          </a:p>
          <a:p>
            <a:pPr lvl="1"/>
            <a:r>
              <a:rPr lang="en-US" dirty="0"/>
              <a:t>Caveat: “Type-checks” now means “the programmer has to write a whole proof”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C98F3-DE3E-08ED-CF1E-7BB008BF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7B76-7793-90EB-6879-BE61EB9E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PL: Typed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2FB8-D533-424D-DEAB-46E0364F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lecture, the goal is to implement type-checking for Typed Toi, which extends regular Toi with a static type system. Typed Toi was designed based on the following goals:</a:t>
            </a:r>
          </a:p>
          <a:p>
            <a:pPr lvl="1"/>
            <a:r>
              <a:rPr lang="en-US" dirty="0"/>
              <a:t>It should have functions</a:t>
            </a:r>
          </a:p>
          <a:p>
            <a:pPr lvl="1"/>
            <a:r>
              <a:rPr lang="en-US" dirty="0"/>
              <a:t>It should have more than one type</a:t>
            </a:r>
          </a:p>
          <a:p>
            <a:pPr lvl="1"/>
            <a:r>
              <a:rPr lang="en-US" dirty="0"/>
              <a:t>It should have a unit type, which is commonly used for side effects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/>
              <a:t>Design Discussion: </a:t>
            </a:r>
            <a:r>
              <a:rPr lang="en-US" dirty="0"/>
              <a:t>In designing your own PL, what other type system features would be essential to you?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5F375-D3B4-E434-887B-8C29846F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   (where op is +, -, or *)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68E4D-CA4D-3586-9850-0608B496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   (where op is +, -, or *) 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7C7F0-5685-1153-2903-7E8EF4018860}"/>
              </a:ext>
            </a:extLst>
          </p:cNvPr>
          <p:cNvSpPr txBox="1"/>
          <p:nvPr/>
        </p:nvSpPr>
        <p:spPr>
          <a:xfrm>
            <a:off x="5080187" y="5191235"/>
            <a:ext cx="31950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“The way to think about types is that they're a language of their own”</a:t>
            </a:r>
          </a:p>
        </p:txBody>
      </p:sp>
      <p:pic>
        <p:nvPicPr>
          <p:cNvPr id="5" name="Picture 2" descr="People of PL: Ron Garcia | SIGPLAN Blog">
            <a:extLst>
              <a:ext uri="{FF2B5EF4-FFF2-40B4-BE49-F238E27FC236}">
                <a16:creationId xmlns:a16="http://schemas.microsoft.com/office/drawing/2014/main" id="{9C09AEA0-B46A-1B13-EDB3-02219844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980" y="4802805"/>
            <a:ext cx="1591515" cy="159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6F7AB-97BE-D737-FEB0-2B0DD736EA0E}"/>
              </a:ext>
            </a:extLst>
          </p:cNvPr>
          <p:cNvSpPr txBox="1"/>
          <p:nvPr/>
        </p:nvSpPr>
        <p:spPr>
          <a:xfrm>
            <a:off x="8015792" y="5098902"/>
            <a:ext cx="2492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Ron Garcia</a:t>
            </a:r>
            <a:br>
              <a:rPr lang="en-US" dirty="0"/>
            </a:br>
            <a:r>
              <a:rPr lang="en-US" dirty="0"/>
              <a:t>U. British Columbia</a:t>
            </a:r>
          </a:p>
          <a:p>
            <a:pPr algn="ctr"/>
            <a:r>
              <a:rPr lang="en-US" b="0" dirty="0">
                <a:effectLst/>
              </a:rPr>
              <a:t>Software Practices Lab</a:t>
            </a:r>
            <a:br>
              <a:rPr lang="en-US" dirty="0"/>
            </a:br>
            <a:r>
              <a:rPr lang="en-US" b="0" dirty="0">
                <a:effectLst/>
              </a:rPr>
              <a:t>Dept. Computer Science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7218F-5A38-3D87-2294-89B849FA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2BD6-54DF-ECDE-6F87-1E2B9F09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1290-8BFD-DA6A-DDF7-1AE32DDC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b="1" dirty="0"/>
          </a:p>
          <a:p>
            <a:r>
              <a:rPr lang="en-US" dirty="0"/>
              <a:t>The numeric type </a:t>
            </a:r>
            <a:r>
              <a:rPr lang="en-US" b="1" dirty="0"/>
              <a:t>num</a:t>
            </a:r>
            <a:r>
              <a:rPr lang="en-US" dirty="0"/>
              <a:t> captures all the numeric operations we already had in untyped Toi</a:t>
            </a:r>
          </a:p>
          <a:p>
            <a:r>
              <a:rPr lang="en-US" dirty="0"/>
              <a:t>The new Boolean type </a:t>
            </a:r>
            <a:r>
              <a:rPr lang="en-US" b="1" dirty="0"/>
              <a:t>bool</a:t>
            </a:r>
            <a:r>
              <a:rPr lang="en-US" dirty="0"/>
              <a:t> has boring values (two), but important new operations, if-then-else conditionals and loops</a:t>
            </a:r>
          </a:p>
          <a:p>
            <a:r>
              <a:rPr lang="en-US" dirty="0"/>
              <a:t>The unit type </a:t>
            </a:r>
            <a:r>
              <a:rPr lang="en-US" b="1" dirty="0"/>
              <a:t>unit</a:t>
            </a:r>
            <a:r>
              <a:rPr lang="en-US" dirty="0"/>
              <a:t> has a single value, means “no interesting value”</a:t>
            </a:r>
          </a:p>
          <a:p>
            <a:r>
              <a:rPr lang="en-US" dirty="0"/>
              <a:t>The function type </a:t>
            </a:r>
            <a:r>
              <a:rPr lang="en-US" b="1" dirty="0"/>
              <a:t>t1</a:t>
            </a:r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→</a:t>
            </a:r>
            <a:r>
              <a:rPr lang="en-US" b="1" dirty="0"/>
              <a:t>t2</a:t>
            </a:r>
            <a:r>
              <a:rPr lang="en-US" dirty="0"/>
              <a:t> does not have values per se, because functions in Typed Toi are not first-class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807C-42CD-1F52-D65F-36A9008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6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2F3B-59BB-4CBE-DB9E-7F266228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6F8D-A74A-1AB0-3421-36A2600A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dirty="0"/>
              <a:t>The values of type </a:t>
            </a:r>
            <a:r>
              <a:rPr lang="en-US" b="1" dirty="0"/>
              <a:t>num</a:t>
            </a:r>
            <a:r>
              <a:rPr lang="en-US" dirty="0"/>
              <a:t> are numeric literals like 1, -3, 23.5, 0. We write </a:t>
            </a:r>
            <a:r>
              <a:rPr lang="en-US" i="1" dirty="0"/>
              <a:t>n</a:t>
            </a:r>
            <a:r>
              <a:rPr lang="en-US" dirty="0"/>
              <a:t> to mean “any numeric literal”</a:t>
            </a:r>
          </a:p>
          <a:p>
            <a:r>
              <a:rPr lang="en-US" dirty="0"/>
              <a:t>The values of type </a:t>
            </a:r>
            <a:r>
              <a:rPr lang="en-US" b="1" dirty="0"/>
              <a:t>bool</a:t>
            </a:r>
            <a:r>
              <a:rPr lang="en-US" dirty="0"/>
              <a:t> are the literals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  <a:endParaRPr lang="en-US" dirty="0"/>
          </a:p>
          <a:p>
            <a:r>
              <a:rPr lang="en-US" dirty="0"/>
              <a:t>The value of type </a:t>
            </a:r>
            <a:r>
              <a:rPr lang="en-US" b="1" dirty="0"/>
              <a:t>unit</a:t>
            </a:r>
            <a:r>
              <a:rPr lang="en-US" dirty="0"/>
              <a:t> is written () and pronounced “the unit tuple”.</a:t>
            </a:r>
            <a:br>
              <a:rPr lang="en-US" dirty="0"/>
            </a:br>
            <a:r>
              <a:rPr lang="en-US" dirty="0"/>
              <a:t>If you have a value </a:t>
            </a:r>
            <a:r>
              <a:rPr lang="en-US" b="1" dirty="0"/>
              <a:t>v : unit</a:t>
            </a:r>
            <a:r>
              <a:rPr lang="en-US" dirty="0"/>
              <a:t>, you know it must be (), this is what it means for </a:t>
            </a:r>
            <a:r>
              <a:rPr lang="en-US" b="1" dirty="0"/>
              <a:t>unit </a:t>
            </a:r>
            <a:r>
              <a:rPr lang="en-US" dirty="0"/>
              <a:t>to represent “no </a:t>
            </a:r>
            <a:r>
              <a:rPr lang="en-US" b="1" dirty="0"/>
              <a:t>interesting</a:t>
            </a:r>
            <a:r>
              <a:rPr lang="en-US" dirty="0"/>
              <a:t> value”</a:t>
            </a:r>
          </a:p>
          <a:p>
            <a:pPr lvl="1"/>
            <a:r>
              <a:rPr lang="en-US" dirty="0"/>
              <a:t>As opposed to “no value at all”, like programs that loop forever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F7BD3-6776-B994-1776-A6963A3B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Example Language</a:t>
            </a:r>
          </a:p>
          <a:p>
            <a:pPr lvl="1"/>
            <a:r>
              <a:rPr lang="en-US" dirty="0"/>
              <a:t>Contexts</a:t>
            </a:r>
          </a:p>
          <a:p>
            <a:pPr lvl="1"/>
            <a:r>
              <a:rPr lang="en-US" dirty="0"/>
              <a:t>Judgements</a:t>
            </a:r>
          </a:p>
          <a:p>
            <a:pPr lvl="1"/>
            <a:r>
              <a:rPr lang="en-US" dirty="0"/>
              <a:t>Rules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Bonus</a:t>
            </a:r>
          </a:p>
          <a:p>
            <a:pPr lvl="2"/>
            <a:r>
              <a:rPr lang="en-US" dirty="0"/>
              <a:t>More Semantics</a:t>
            </a:r>
          </a:p>
          <a:p>
            <a:pPr lvl="2"/>
            <a:r>
              <a:rPr lang="en-US" dirty="0"/>
              <a:t>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62E2-6FE2-ABB9-072F-83071053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if e { e } else { e } | while (e) { e } | let d in e</a:t>
            </a:r>
            <a:endParaRPr lang="en-US" dirty="0"/>
          </a:p>
          <a:p>
            <a:r>
              <a:rPr lang="en-US" dirty="0"/>
              <a:t>The expressions </a:t>
            </a:r>
            <a:r>
              <a:rPr lang="en-US" i="1" dirty="0"/>
              <a:t>v, x, e op e, f(e) are like in untyped Toi</a:t>
            </a:r>
          </a:p>
          <a:p>
            <a:pPr lvl="1"/>
            <a:r>
              <a:rPr lang="en-US" dirty="0"/>
              <a:t>To complete the language, we should add comparison operators (&lt;, &lt;=, =, !=, &gt;, &gt;=), but do not discuss them at any length here</a:t>
            </a:r>
          </a:p>
          <a:p>
            <a:r>
              <a:rPr lang="en-US" dirty="0"/>
              <a:t>New imperative operations: </a:t>
            </a:r>
          </a:p>
          <a:p>
            <a:pPr lvl="1"/>
            <a:r>
              <a:rPr lang="en-US" dirty="0"/>
              <a:t>e1;e2 runs e1, ignores its value, runs e2, returns value</a:t>
            </a:r>
          </a:p>
          <a:p>
            <a:pPr lvl="1"/>
            <a:r>
              <a:rPr lang="en-US" dirty="0"/>
              <a:t>x := e evaluates e then assigns its value to existing variable x</a:t>
            </a:r>
          </a:p>
          <a:p>
            <a:pPr lvl="2"/>
            <a:r>
              <a:rPr lang="en-US" dirty="0"/>
              <a:t>“:=“ is commonly used in PL theory for assignment, to look different from equality</a:t>
            </a:r>
            <a:br>
              <a:rPr lang="en-US" dirty="0"/>
            </a:br>
            <a:r>
              <a:rPr lang="en-US" b="1" dirty="0"/>
              <a:t>Design discussion: </a:t>
            </a:r>
            <a:r>
              <a:rPr lang="en-US" dirty="0"/>
              <a:t>Should := be an expression (whose value is the value of e)?</a:t>
            </a:r>
          </a:p>
          <a:p>
            <a:pPr lvl="2"/>
            <a:r>
              <a:rPr lang="en-US" dirty="0"/>
              <a:t>In these slides, it 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F1C3E-B7CC-9487-6887-4F65327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359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if e { e } else { e } | while (e) { e }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let d in e</a:t>
            </a:r>
            <a:endParaRPr lang="en-US" dirty="0"/>
          </a:p>
          <a:p>
            <a:r>
              <a:rPr lang="en-US" dirty="0"/>
              <a:t>if e1 { e2 } else {e3} is </a:t>
            </a:r>
            <a:r>
              <a:rPr lang="en-US" b="1" dirty="0"/>
              <a:t>a (non-statement) expression</a:t>
            </a:r>
            <a:endParaRPr lang="en-US" dirty="0"/>
          </a:p>
          <a:p>
            <a:pPr lvl="1"/>
            <a:r>
              <a:rPr lang="en-US" dirty="0"/>
              <a:t>It returns the value of either e2 or e3, depending on e1’s Boolean value</a:t>
            </a:r>
          </a:p>
          <a:p>
            <a:r>
              <a:rPr lang="en-US" dirty="0"/>
              <a:t>while (e1) { e2} is </a:t>
            </a:r>
            <a:r>
              <a:rPr lang="en-US" b="1" dirty="0"/>
              <a:t>a statement</a:t>
            </a:r>
            <a:endParaRPr lang="en-US" dirty="0"/>
          </a:p>
          <a:p>
            <a:pPr lvl="1"/>
            <a:r>
              <a:rPr lang="en-US" dirty="0"/>
              <a:t>It runs e2 repeatedly until e1 is false, then </a:t>
            </a:r>
            <a:r>
              <a:rPr lang="en-US" b="1" dirty="0"/>
              <a:t>returns ()</a:t>
            </a:r>
            <a:endParaRPr lang="en-US" dirty="0"/>
          </a:p>
          <a:p>
            <a:r>
              <a:rPr lang="en-US" dirty="0"/>
              <a:t>In both programs e1 is a Boolean expression, which would likely be implemented using comparison operations</a:t>
            </a:r>
          </a:p>
          <a:p>
            <a:pPr lvl="1"/>
            <a:r>
              <a:rPr lang="en-US" dirty="0"/>
              <a:t>Usually, the body of </a:t>
            </a:r>
            <a:r>
              <a:rPr lang="en-US" b="1" dirty="0"/>
              <a:t>while</a:t>
            </a:r>
            <a:r>
              <a:rPr lang="en-US" dirty="0"/>
              <a:t> will modify variables mentioned in the guard, eventually making the guard condition e1 false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22B7E-380B-DA59-69C9-4E2EB7C1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7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5018-2951-9EC1-F0B6-83BC8EE2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A561-2012-392B-D17E-B91E0BF4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→…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let d in e</a:t>
            </a:r>
            <a:b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 = e | f(x : t) : t = e</a:t>
            </a:r>
          </a:p>
          <a:p>
            <a:r>
              <a:rPr lang="en-US" dirty="0">
                <a:solidFill>
                  <a:srgbClr val="000000"/>
                </a:solidFill>
              </a:rPr>
              <a:t>The definition syntax is updated to include type annotations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x : t = e, the expression 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 must have type </a:t>
            </a:r>
            <a:r>
              <a:rPr lang="en-US" b="1" dirty="0">
                <a:solidFill>
                  <a:srgbClr val="000000"/>
                </a:solidFill>
              </a:rPr>
              <a:t>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f(x : t1) : t2 = e, the body </a:t>
            </a:r>
            <a:r>
              <a:rPr lang="en-US" b="1" dirty="0">
                <a:solidFill>
                  <a:srgbClr val="000000"/>
                </a:solidFill>
              </a:rPr>
              <a:t>e </a:t>
            </a:r>
            <a:r>
              <a:rPr lang="en-US" dirty="0">
                <a:solidFill>
                  <a:srgbClr val="000000"/>
                </a:solidFill>
              </a:rPr>
              <a:t>has return type </a:t>
            </a:r>
            <a:r>
              <a:rPr lang="en-US" b="1" dirty="0">
                <a:solidFill>
                  <a:srgbClr val="000000"/>
                </a:solidFill>
              </a:rPr>
              <a:t>t2</a:t>
            </a:r>
            <a:r>
              <a:rPr lang="en-US" dirty="0">
                <a:solidFill>
                  <a:srgbClr val="000000"/>
                </a:solidFill>
              </a:rPr>
              <a:t> if parameter 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has type </a:t>
            </a:r>
            <a:r>
              <a:rPr lang="en-US" b="1" dirty="0">
                <a:solidFill>
                  <a:srgbClr val="000000"/>
                </a:solidFill>
              </a:rPr>
              <a:t>t1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46FE8-B4F3-7CB5-79D3-AB999F7C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Exercises: </a:t>
            </a:r>
            <a:r>
              <a:rPr lang="en-US" dirty="0"/>
              <a:t>For each of these programs, does it have a type? If so, what is the type?</a:t>
            </a:r>
            <a:endParaRPr lang="en-US" b="1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(let x : num = 10 in x := x – 1; x &gt; 2)</a:t>
            </a:r>
            <a:endParaRPr lang="en-US" b="1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if 1 &gt; 0 { true } else {5}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let x : bool = y in 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5B701-6AA0-5D5C-141D-3867FD16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Well-typed:</a:t>
            </a:r>
          </a:p>
          <a:p>
            <a:pPr marL="201168" lvl="1" indent="0">
              <a:buNone/>
            </a:pPr>
            <a:r>
              <a:rPr lang="en-US" dirty="0"/>
              <a:t>1. 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 : </a:t>
            </a:r>
            <a:r>
              <a:rPr lang="en-US" b="1" dirty="0"/>
              <a:t>num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2. (let x : num = 10 in x := x – 1; x &gt; 2) : </a:t>
            </a:r>
            <a:r>
              <a:rPr lang="en-US" b="1" dirty="0"/>
              <a:t>bool</a:t>
            </a:r>
          </a:p>
          <a:p>
            <a:r>
              <a:rPr lang="en-US" dirty="0"/>
              <a:t>Ill-typed:</a:t>
            </a:r>
          </a:p>
          <a:p>
            <a:pPr marL="201168" lvl="1" indent="0">
              <a:buNone/>
            </a:pPr>
            <a:r>
              <a:rPr lang="en-US" dirty="0"/>
              <a:t>3. if 1 &gt; 0 { true } else {5} : ???</a:t>
            </a:r>
          </a:p>
          <a:p>
            <a:pPr marL="201168" lvl="1" indent="0">
              <a:buNone/>
            </a:pPr>
            <a:r>
              <a:rPr lang="en-US" dirty="0"/>
              <a:t>4. let x : bool = y in y : ???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65F17-12D4-4620-2246-7A916365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F285-A6B1-8EE3-35BB-8079E0B3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42B8-5635-B4E1-8350-A6FC876D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0837D-490B-47D9-B20D-BFFB71C9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develop the idea of type-checking, we will need to handle the environment E</a:t>
            </a:r>
          </a:p>
          <a:p>
            <a:r>
              <a:rPr lang="en-US" dirty="0"/>
              <a:t>Just as we can assign types to expressions, every definition in E has a type associated to it, whether a variable or function definition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940D5-9C69-5FC3-E52D-398CF2D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0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Γ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l-GR" dirty="0"/>
              <a:t>Δ</a:t>
            </a:r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→</a:t>
            </a:r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· | Γ, 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  </a:t>
            </a:r>
          </a:p>
          <a:p>
            <a:endParaRPr lang="en-US" dirty="0">
              <a:solidFill>
                <a:srgbClr val="000000"/>
              </a:solidFill>
              <a:latin typeface="Noto Serif" panose="02020600060500020200" pitchFamily="18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dirty="0"/>
              <a:t>A typing context </a:t>
            </a:r>
            <a:r>
              <a:rPr lang="el-GR" i="1" dirty="0"/>
              <a:t>Γ</a:t>
            </a:r>
            <a:r>
              <a:rPr lang="en-US" dirty="0"/>
              <a:t> or </a:t>
            </a:r>
            <a:r>
              <a:rPr lang="el-GR" i="1" dirty="0"/>
              <a:t>Δ</a:t>
            </a:r>
            <a:r>
              <a:rPr lang="en-US" dirty="0"/>
              <a:t>  (think “type” </a:t>
            </a:r>
            <a:r>
              <a:rPr lang="en-US" i="1" dirty="0"/>
              <a:t>Var → Type</a:t>
            </a:r>
            <a:r>
              <a:rPr lang="en-US" dirty="0"/>
              <a:t>) assigns a type to every defined symbol of a some environment </a:t>
            </a:r>
            <a:r>
              <a:rPr lang="en-US" i="1" dirty="0"/>
              <a:t>E</a:t>
            </a:r>
          </a:p>
          <a:p>
            <a:pPr lvl="1"/>
            <a:r>
              <a:rPr lang="en-US" dirty="0"/>
              <a:t>For variables E(x)  have </a:t>
            </a:r>
            <a:r>
              <a:rPr lang="el-GR" dirty="0"/>
              <a:t>Γ</a:t>
            </a:r>
            <a:r>
              <a:rPr lang="en-US" dirty="0"/>
              <a:t>(x) = num, bool, or unit</a:t>
            </a:r>
          </a:p>
          <a:p>
            <a:pPr lvl="1"/>
            <a:r>
              <a:rPr lang="en-US" dirty="0"/>
              <a:t>For functions E(f(x)) have </a:t>
            </a:r>
            <a:r>
              <a:rPr lang="el-GR" dirty="0"/>
              <a:t>Γ</a:t>
            </a:r>
            <a:r>
              <a:rPr lang="en-US" dirty="0"/>
              <a:t>(f) = t1 → t2</a:t>
            </a:r>
          </a:p>
          <a:p>
            <a:r>
              <a:rPr lang="en-US" dirty="0"/>
              <a:t>Like environments, contexts can be updated </a:t>
            </a:r>
            <a:r>
              <a:rPr lang="el-GR" dirty="0"/>
              <a:t>Γ</a:t>
            </a:r>
            <a:r>
              <a:rPr lang="en-US" dirty="0"/>
              <a:t>[x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↦ t</a:t>
            </a:r>
            <a:r>
              <a:rPr lang="en-US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947A3-A9E1-AACE-78A5-45C9B3634C25}"/>
              </a:ext>
            </a:extLst>
          </p:cNvPr>
          <p:cNvSpPr txBox="1"/>
          <p:nvPr/>
        </p:nvSpPr>
        <p:spPr>
          <a:xfrm>
            <a:off x="3609473" y="2844225"/>
            <a:ext cx="197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Pronounced “Gamma”, “Delta”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E437-F127-96C0-3A46-9156D65F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1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078D-A69C-6121-1A66-43117D32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CA6F-703D-E19C-3F55-F27E7C18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introduce new formal judgements for well-</a:t>
            </a:r>
            <a:r>
              <a:rPr lang="en-US" dirty="0" err="1"/>
              <a:t>typedness</a:t>
            </a:r>
            <a:endParaRPr lang="en-US" dirty="0"/>
          </a:p>
          <a:p>
            <a:r>
              <a:rPr lang="en-US" dirty="0"/>
              <a:t>Judgement </a:t>
            </a:r>
            <a:r>
              <a:rPr lang="el-GR" i="1" dirty="0"/>
              <a:t>Γ ⊢ </a:t>
            </a:r>
            <a:r>
              <a:rPr lang="en-US" i="1" dirty="0"/>
              <a:t>e : t</a:t>
            </a:r>
            <a:r>
              <a:rPr lang="en-US" dirty="0"/>
              <a:t> should hold for context </a:t>
            </a:r>
            <a:r>
              <a:rPr lang="el-GR" dirty="0"/>
              <a:t>Γ</a:t>
            </a:r>
            <a:r>
              <a:rPr lang="en-US" dirty="0"/>
              <a:t>, expression e, and type t if “Expression e has type t assuming variables’ types are defined as in </a:t>
            </a:r>
            <a:r>
              <a:rPr lang="el-GR" i="1" dirty="0"/>
              <a:t>Γ</a:t>
            </a:r>
            <a:r>
              <a:rPr lang="en-US" i="1" dirty="0"/>
              <a:t>“</a:t>
            </a:r>
          </a:p>
          <a:p>
            <a:pPr lvl="1"/>
            <a:r>
              <a:rPr lang="en-US" dirty="0"/>
              <a:t>If this judgement holds for some t, then expression e “type-checks” / “is well-typed” </a:t>
            </a:r>
          </a:p>
          <a:p>
            <a:pPr lvl="1"/>
            <a:r>
              <a:rPr lang="en-US" dirty="0"/>
              <a:t>If the judgment does not hold for any t, then e is ill-typed</a:t>
            </a:r>
          </a:p>
          <a:p>
            <a:r>
              <a:rPr lang="en-US" dirty="0"/>
              <a:t>Judgement </a:t>
            </a:r>
            <a:r>
              <a:rPr lang="el-GR" dirty="0"/>
              <a:t>Γ ⊢ </a:t>
            </a:r>
            <a:r>
              <a:rPr lang="en-US" dirty="0"/>
              <a:t>d : </a:t>
            </a:r>
            <a:r>
              <a:rPr lang="el-GR" dirty="0"/>
              <a:t>Δ</a:t>
            </a:r>
            <a:r>
              <a:rPr lang="en-US" dirty="0"/>
              <a:t> should hold for contexts </a:t>
            </a:r>
            <a:r>
              <a:rPr lang="el-GR" dirty="0"/>
              <a:t>Γ</a:t>
            </a:r>
            <a:r>
              <a:rPr lang="en-US" dirty="0"/>
              <a:t>,</a:t>
            </a:r>
            <a:r>
              <a:rPr lang="el-GR" dirty="0"/>
              <a:t> Δ</a:t>
            </a:r>
            <a:r>
              <a:rPr lang="en-US" dirty="0"/>
              <a:t> and definition d if, under the assumptions in </a:t>
            </a:r>
            <a:r>
              <a:rPr lang="el-GR" dirty="0"/>
              <a:t>Γ</a:t>
            </a:r>
            <a:r>
              <a:rPr lang="en-US" i="1" dirty="0"/>
              <a:t>, </a:t>
            </a:r>
            <a:r>
              <a:rPr lang="en-US" dirty="0"/>
              <a:t>definition d is well-typed</a:t>
            </a:r>
            <a:r>
              <a:rPr lang="en-US" i="1" dirty="0"/>
              <a:t> </a:t>
            </a:r>
            <a:r>
              <a:rPr lang="en-US" dirty="0"/>
              <a:t>and context </a:t>
            </a:r>
            <a:r>
              <a:rPr lang="el-GR" dirty="0"/>
              <a:t>Δ </a:t>
            </a:r>
            <a:r>
              <a:rPr lang="en-US" dirty="0"/>
              <a:t>describes the types of the names defined by 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403AF-AA90-3E93-2DBF-1A590BA7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5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FFF0-EFD1-60D9-8AEB-1FD46843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7C44-E7A6-F4C8-10AC-920C2212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0532-41AF-5229-47E1-C298FC08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type systems are a huge part of the study of PLs</a:t>
            </a:r>
          </a:p>
          <a:p>
            <a:pPr lvl="1"/>
            <a:r>
              <a:rPr lang="en-US" dirty="0"/>
              <a:t>There are entire “PL Design” courses just about types</a:t>
            </a:r>
          </a:p>
          <a:p>
            <a:pPr lvl="1"/>
            <a:r>
              <a:rPr lang="en-US" dirty="0"/>
              <a:t>Entire PhD dissertations, Books</a:t>
            </a:r>
          </a:p>
          <a:p>
            <a:pPr lvl="1"/>
            <a:r>
              <a:rPr lang="en-US" dirty="0"/>
              <a:t>Entire Conferences, Journals, ….</a:t>
            </a:r>
          </a:p>
          <a:p>
            <a:r>
              <a:rPr lang="en-US" dirty="0"/>
              <a:t>Thesis of this course: “But PL Design is About Many Things”</a:t>
            </a:r>
          </a:p>
          <a:p>
            <a:r>
              <a:rPr lang="en-US" dirty="0"/>
              <a:t>So we address limited topics within type systems</a:t>
            </a:r>
          </a:p>
          <a:p>
            <a:pPr lvl="1"/>
            <a:r>
              <a:rPr lang="en-US" dirty="0"/>
              <a:t>Learn enough core theory concepts to gain literacy</a:t>
            </a:r>
          </a:p>
          <a:p>
            <a:pPr lvl="1"/>
            <a:r>
              <a:rPr lang="en-US" dirty="0"/>
              <a:t>Understand implementation enough to do 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8AF31-1588-DCBF-FB8A-0D42FE4C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            *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2917224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544876" y="2944428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0B31-D703-31C1-0045-58074F89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TyNum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n : num</a:t>
            </a:r>
            <a:br>
              <a:rPr lang="en-US" dirty="0"/>
            </a:br>
            <a:r>
              <a:rPr lang="en-US" dirty="0"/>
              <a:t>(n is a number)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1097280" y="416292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TyUnit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() : unit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/>
          <p:nvPr/>
        </p:nvCxnSpPr>
        <p:spPr>
          <a:xfrm>
            <a:off x="1097280" y="501226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TyTrue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true : bool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3FE9D1-016B-B987-F22D-EC869AF69357}"/>
              </a:ext>
            </a:extLst>
          </p:cNvPr>
          <p:cNvSpPr txBox="1">
            <a:spLocks/>
          </p:cNvSpPr>
          <p:nvPr/>
        </p:nvSpPr>
        <p:spPr>
          <a:xfrm>
            <a:off x="4560770" y="415695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TyFalse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false : bool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268D35-7478-8675-233C-BD8D26F7B90D}"/>
              </a:ext>
            </a:extLst>
          </p:cNvPr>
          <p:cNvCxnSpPr/>
          <p:nvPr/>
        </p:nvCxnSpPr>
        <p:spPr>
          <a:xfrm>
            <a:off x="4560770" y="500629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D1851-26F0-0EB5-CB5D-6980EAD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269F9-2102-1F51-D21D-950CB71AC3F5}"/>
              </a:ext>
            </a:extLst>
          </p:cNvPr>
          <p:cNvSpPr txBox="1"/>
          <p:nvPr/>
        </p:nvSpPr>
        <p:spPr>
          <a:xfrm>
            <a:off x="8024260" y="2809418"/>
            <a:ext cx="3607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Examples: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</a:t>
            </a:r>
            <a:r>
              <a:rPr lang="el-GR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·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5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5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true : bool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(y: unit)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</a:t>
            </a:r>
            <a:r>
              <a:rPr lang="el-GR" sz="2000" dirty="0"/>
              <a:t>⊢</a:t>
            </a:r>
            <a:r>
              <a:rPr lang="en-US" sz="2000" dirty="0"/>
              <a:t> () :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35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Basic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TyVar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 =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x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841248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TyApp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(f)</a:t>
            </a:r>
            <a:r>
              <a:rPr lang="el-GR" dirty="0"/>
              <a:t> </a:t>
            </a:r>
            <a:r>
              <a:rPr lang="en-US" dirty="0"/>
              <a:t>= t1→ t2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t1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f(e) : 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8316228" y="3095680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946935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TyOp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num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num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e1 op e2 : num</a:t>
            </a:r>
            <a:br>
              <a:rPr lang="en-US" dirty="0"/>
            </a:br>
            <a:r>
              <a:rPr lang="en-US" dirty="0"/>
              <a:t>(where op is +,-,/,*)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89720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2717CA-F816-5852-72CA-4B681E1E9E98}"/>
              </a:ext>
            </a:extLst>
          </p:cNvPr>
          <p:cNvSpPr txBox="1"/>
          <p:nvPr/>
        </p:nvSpPr>
        <p:spPr>
          <a:xfrm>
            <a:off x="981777" y="5782363"/>
            <a:ext cx="976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Exercise: </a:t>
            </a:r>
            <a:r>
              <a:rPr lang="en-US" sz="2800" dirty="0"/>
              <a:t>How do you extend </a:t>
            </a:r>
            <a:r>
              <a:rPr lang="en-US" sz="2800" dirty="0" err="1"/>
              <a:t>TyOp</a:t>
            </a:r>
            <a:r>
              <a:rPr lang="en-US" sz="2800" dirty="0"/>
              <a:t> for comparisons like e1 &lt; e2?</a:t>
            </a:r>
            <a:endParaRPr lang="en-US" sz="2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437A-1FC0-74AD-C70F-776156F7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137F8-94AB-207C-D17E-B2877C3ACAE5}"/>
              </a:ext>
            </a:extLst>
          </p:cNvPr>
          <p:cNvSpPr txBox="1"/>
          <p:nvPr/>
        </p:nvSpPr>
        <p:spPr>
          <a:xfrm>
            <a:off x="2366069" y="3949178"/>
            <a:ext cx="57128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unit,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x : bool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z * 3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(g: bool </a:t>
            </a:r>
            <a:r>
              <a:rPr lang="en-US" sz="2000" dirty="0"/>
              <a:t>→ num</a:t>
            </a:r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   </a:t>
            </a:r>
            <a:r>
              <a:rPr lang="el-GR" sz="2000" dirty="0"/>
              <a:t>⊢</a:t>
            </a:r>
            <a:r>
              <a:rPr lang="en-US" sz="2000" dirty="0"/>
              <a:t> f(true) :num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6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06" y="1836109"/>
            <a:ext cx="2338939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TySeq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e1 : t1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e2 : t2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(e1;e2) : t2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145406" y="287795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714775" y="1795292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TyAsgn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(x)=t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(x := e) : 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655419" y="304158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09411-F3DF-08C1-3CEC-EA03312C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A9E12-5AE3-1360-5B57-AB0CA23961C1}"/>
              </a:ext>
            </a:extLst>
          </p:cNvPr>
          <p:cNvSpPr txBox="1"/>
          <p:nvPr/>
        </p:nvSpPr>
        <p:spPr>
          <a:xfrm>
            <a:off x="1145406" y="3816416"/>
            <a:ext cx="57128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unit,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(x; z)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z := z + 3 : num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56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96101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TyIf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e3 :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if e1 { e2 } else { e3 }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1097280" y="3253339"/>
            <a:ext cx="35613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960921" y="4156956"/>
            <a:ext cx="3561347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TyWhile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</a:p>
          <a:p>
            <a:r>
              <a:rPr lang="el-GR" dirty="0"/>
              <a:t>Γ ⊢</a:t>
            </a:r>
            <a:r>
              <a:rPr lang="en-US" dirty="0"/>
              <a:t> while e1 { e2 } : unit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>
            <a:cxnSpLocks/>
          </p:cNvCxnSpPr>
          <p:nvPr/>
        </p:nvCxnSpPr>
        <p:spPr>
          <a:xfrm>
            <a:off x="960921" y="5476775"/>
            <a:ext cx="36977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5DDB56-9405-0B4D-1B9F-9DC37E93A098}"/>
              </a:ext>
            </a:extLst>
          </p:cNvPr>
          <p:cNvSpPr txBox="1"/>
          <p:nvPr/>
        </p:nvSpPr>
        <p:spPr>
          <a:xfrm>
            <a:off x="4658627" y="2560320"/>
            <a:ext cx="27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type, but any type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719AE6-D094-54D5-D1BA-A4E36CAFB03B}"/>
              </a:ext>
            </a:extLst>
          </p:cNvPr>
          <p:cNvCxnSpPr/>
          <p:nvPr/>
        </p:nvCxnSpPr>
        <p:spPr>
          <a:xfrm flipH="1">
            <a:off x="2675823" y="2743200"/>
            <a:ext cx="19828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0439BA-3FA2-5BEE-3034-C01B3633BFE4}"/>
              </a:ext>
            </a:extLst>
          </p:cNvPr>
          <p:cNvCxnSpPr/>
          <p:nvPr/>
        </p:nvCxnSpPr>
        <p:spPr>
          <a:xfrm>
            <a:off x="2419350" y="3005138"/>
            <a:ext cx="25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EDA7B1-48C7-0303-D8ED-0E1921189C10}"/>
              </a:ext>
            </a:extLst>
          </p:cNvPr>
          <p:cNvCxnSpPr>
            <a:cxnSpLocks/>
          </p:cNvCxnSpPr>
          <p:nvPr/>
        </p:nvCxnSpPr>
        <p:spPr>
          <a:xfrm>
            <a:off x="2386012" y="2657475"/>
            <a:ext cx="2898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C141F4-A896-9C05-3C8E-542A47969DD8}"/>
              </a:ext>
            </a:extLst>
          </p:cNvPr>
          <p:cNvCxnSpPr>
            <a:cxnSpLocks/>
          </p:cNvCxnSpPr>
          <p:nvPr/>
        </p:nvCxnSpPr>
        <p:spPr>
          <a:xfrm flipV="1">
            <a:off x="2675823" y="2657475"/>
            <a:ext cx="0" cy="3476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4B785-4324-07F4-CEF9-56CC4CF6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69546-F778-8605-53E4-231C62D74EF0}"/>
              </a:ext>
            </a:extLst>
          </p:cNvPr>
          <p:cNvSpPr txBox="1"/>
          <p:nvPr/>
        </p:nvSpPr>
        <p:spPr>
          <a:xfrm>
            <a:off x="4893548" y="3752612"/>
            <a:ext cx="7486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num,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if x { y } else { z }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while z &gt; 0 { y := </a:t>
            </a:r>
            <a:r>
              <a:rPr lang="en-US" sz="2000" dirty="0" err="1"/>
              <a:t>y+z</a:t>
            </a:r>
            <a:r>
              <a:rPr lang="en-US" sz="2000" dirty="0"/>
              <a:t>; z := z–1} :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89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let d in e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444868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d :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6F6B6-2C43-EE56-9369-FBC49BC7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5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(let d in e)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7715250" y="3553738"/>
            <a:ext cx="406717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DefFun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,(x : t1)</a:t>
            </a:r>
            <a:r>
              <a:rPr lang="el-GR" dirty="0"/>
              <a:t> ⊢ </a:t>
            </a:r>
            <a:r>
              <a:rPr lang="en-US" dirty="0"/>
              <a:t>e : t2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(f(x:t1):t2=e) : (f:t1→ t2)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7600950" y="4447674"/>
            <a:ext cx="42767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438651" y="3553737"/>
            <a:ext cx="290683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DefVar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x : t</a:t>
            </a:r>
          </a:p>
          <a:p>
            <a:r>
              <a:rPr lang="el-GR" dirty="0"/>
              <a:t>Γ ⊢</a:t>
            </a:r>
            <a:r>
              <a:rPr lang="en-US" dirty="0"/>
              <a:t> (</a:t>
            </a:r>
            <a:r>
              <a:rPr lang="en-US" dirty="0" err="1"/>
              <a:t>x:t</a:t>
            </a:r>
            <a:r>
              <a:rPr lang="en-US" dirty="0"/>
              <a:t> = e) : (x : 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484570" y="44476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BB399F-3F8C-097A-D07A-F4EF0CF63AD8}"/>
              </a:ext>
            </a:extLst>
          </p:cNvPr>
          <p:cNvCxnSpPr/>
          <p:nvPr/>
        </p:nvCxnSpPr>
        <p:spPr>
          <a:xfrm flipV="1">
            <a:off x="3829050" y="2171700"/>
            <a:ext cx="0" cy="384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408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e : 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ACD2A-73D4-DCFF-3C59-58844F5E8B23}"/>
              </a:ext>
            </a:extLst>
          </p:cNvPr>
          <p:cNvSpPr txBox="1"/>
          <p:nvPr/>
        </p:nvSpPr>
        <p:spPr>
          <a:xfrm>
            <a:off x="4484570" y="2105025"/>
            <a:ext cx="42767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d : </a:t>
            </a:r>
            <a:r>
              <a:rPr lang="el-GR" sz="2900" dirty="0"/>
              <a:t>Δ</a:t>
            </a:r>
            <a:r>
              <a:rPr lang="en-US" sz="2900" dirty="0"/>
              <a:t> 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F7C0581-BFE5-33C5-36DB-1F17D1D14B31}"/>
              </a:ext>
            </a:extLst>
          </p:cNvPr>
          <p:cNvCxnSpPr>
            <a:cxnSpLocks/>
            <a:stCxn id="14" idx="1"/>
            <a:endCxn id="3" idx="1"/>
          </p:cNvCxnSpPr>
          <p:nvPr/>
        </p:nvCxnSpPr>
        <p:spPr>
          <a:xfrm rot="10800000">
            <a:off x="754380" y="4562019"/>
            <a:ext cx="230358" cy="1299966"/>
          </a:xfrm>
          <a:prstGeom prst="bentConnector3">
            <a:avLst>
              <a:gd name="adj1" fmla="val 19923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9E17C1-0E80-FBB3-97A6-219062846049}"/>
              </a:ext>
            </a:extLst>
          </p:cNvPr>
          <p:cNvSpPr txBox="1"/>
          <p:nvPr/>
        </p:nvSpPr>
        <p:spPr>
          <a:xfrm>
            <a:off x="984738" y="567731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all of </a:t>
            </a:r>
            <a:r>
              <a:rPr lang="el-GR" dirty="0"/>
              <a:t>Γ</a:t>
            </a:r>
            <a:r>
              <a:rPr lang="en-US" dirty="0"/>
              <a:t>1 plus all of</a:t>
            </a:r>
            <a:r>
              <a:rPr lang="el-GR" dirty="0"/>
              <a:t> Γ</a:t>
            </a:r>
            <a:r>
              <a:rPr lang="en-US" dirty="0"/>
              <a:t>2 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2492954-932C-01F2-02DF-6E9A163D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AA036-762D-F8E4-38FE-1B69A9EBE6AE}"/>
              </a:ext>
            </a:extLst>
          </p:cNvPr>
          <p:cNvSpPr txBox="1"/>
          <p:nvPr/>
        </p:nvSpPr>
        <p:spPr>
          <a:xfrm>
            <a:off x="4391653" y="5050715"/>
            <a:ext cx="748602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(y : bool = x)                 : (y : bool)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(f(</a:t>
            </a:r>
            <a:r>
              <a:rPr lang="en-US" sz="2000" dirty="0" err="1"/>
              <a:t>x:num</a:t>
            </a:r>
            <a:r>
              <a:rPr lang="en-US" sz="2000" dirty="0"/>
              <a:t>):num = </a:t>
            </a:r>
            <a:r>
              <a:rPr lang="en-US" sz="2000" dirty="0" err="1"/>
              <a:t>x+z</a:t>
            </a:r>
            <a:r>
              <a:rPr lang="en-US" sz="2000" dirty="0"/>
              <a:t>) : (f : num →num)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04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9AC8-D1DC-0468-EC7A-D00848B4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6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FA141-D31C-E140-27BA-679754C4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0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F1D236-5DB4-E8C3-D759-FE4075B99224}"/>
              </a:ext>
            </a:extLst>
          </p:cNvPr>
          <p:cNvCxnSpPr>
            <a:cxnSpLocks/>
          </p:cNvCxnSpPr>
          <p:nvPr/>
        </p:nvCxnSpPr>
        <p:spPr>
          <a:xfrm>
            <a:off x="4619625" y="4145026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B8DD8C-F6F9-2783-0C4A-39242808827A}"/>
              </a:ext>
            </a:extLst>
          </p:cNvPr>
          <p:cNvCxnSpPr>
            <a:cxnSpLocks/>
          </p:cNvCxnSpPr>
          <p:nvPr/>
        </p:nvCxnSpPr>
        <p:spPr>
          <a:xfrm>
            <a:off x="1371599" y="4145026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71AE44-AEA0-174E-BAD7-3A8039AE6F7D}"/>
              </a:ext>
            </a:extLst>
          </p:cNvPr>
          <p:cNvSpPr txBox="1"/>
          <p:nvPr/>
        </p:nvSpPr>
        <p:spPr>
          <a:xfrm>
            <a:off x="781050" y="3825298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BC151-6A72-27DD-2414-F665FCCF1491}"/>
              </a:ext>
            </a:extLst>
          </p:cNvPr>
          <p:cNvSpPr txBox="1"/>
          <p:nvPr/>
        </p:nvSpPr>
        <p:spPr>
          <a:xfrm>
            <a:off x="4038600" y="3784312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98F3A4-51D7-DBAE-52D6-4A1FD238AA09}"/>
              </a:ext>
            </a:extLst>
          </p:cNvPr>
          <p:cNvSpPr txBox="1"/>
          <p:nvPr/>
        </p:nvSpPr>
        <p:spPr>
          <a:xfrm>
            <a:off x="725804" y="3108000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6FEC9E-850A-2F56-CCEE-59536E14EA41}"/>
              </a:ext>
            </a:extLst>
          </p:cNvPr>
          <p:cNvSpPr txBox="1"/>
          <p:nvPr/>
        </p:nvSpPr>
        <p:spPr>
          <a:xfrm>
            <a:off x="2209800" y="3437140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BE1461-5B3A-231D-E133-27EEC1E9DC76}"/>
              </a:ext>
            </a:extLst>
          </p:cNvPr>
          <p:cNvCxnSpPr>
            <a:cxnSpLocks/>
          </p:cNvCxnSpPr>
          <p:nvPr/>
        </p:nvCxnSpPr>
        <p:spPr>
          <a:xfrm>
            <a:off x="1904999" y="3437140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25474D-7CA8-9B88-2361-3FA2E21840F2}"/>
              </a:ext>
            </a:extLst>
          </p:cNvPr>
          <p:cNvSpPr txBox="1"/>
          <p:nvPr/>
        </p:nvSpPr>
        <p:spPr>
          <a:xfrm>
            <a:off x="4962526" y="3576561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2343151" y="2891587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FE089C8-CDBE-46BA-13D6-BD73155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93659-D607-2880-EFF9-8CFD0320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34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  <a:p>
            <a:r>
              <a:rPr lang="en-US" sz="2000" b="1" dirty="0"/>
              <a:t>Finished result will look like this:</a:t>
            </a:r>
            <a:br>
              <a:rPr lang="en-US" sz="2000" dirty="0"/>
            </a:br>
            <a:r>
              <a:rPr lang="en-US" sz="2000" dirty="0"/>
              <a:t>   (This is why we spent so much time computing (3 + 2) + 1 last lecture ;-)  )</a:t>
            </a:r>
            <a:endParaRPr 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BAFEDEC-CC08-90B0-E0C8-7D20192BD990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787B971-40FA-1FC1-59F7-7368C202D475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C655C60-A50E-FF4D-BBB5-3398E2A985B0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AC84A00-681F-1BE4-F0D1-A697CB2A2038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9411D53-9932-9794-CFD5-E49D03B097BE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AF257DE-BC12-5AC6-8087-564C6903F1E2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1B9A696-AED7-5E12-F030-85CB1635B0DD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9E49EFD-5908-BA9C-5B0C-0E19FEF0BF0F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1511ED4B-9BB2-A239-D602-E19D10436853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B01C0F3-95C1-6424-E525-B2A53FEA6F03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21D8628-92D4-AE78-8B6C-5CB2C3B34594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9E9211A-FB46-4390-8A2C-810830FFD4A4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91F69C-426E-D51B-544C-B594EA36E8A7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7CBAFD3-088E-B4FF-6A25-C5D5A4268BAE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FDB8DF-59A8-3F37-6526-B3ED49AF8443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F68CFD3-1A8E-1311-A8CB-17CBEF5059E6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156AE31-5A62-4147-EB43-BF39BE7AB8EA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E342FD-D47B-00D6-25B4-CFF0393D1679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213C9EA-B0D6-D998-99EB-322F4D4F178C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E7E6C20-B400-77C4-C91B-965D7F1B7F9C}"/>
              </a:ext>
            </a:extLst>
          </p:cNvPr>
          <p:cNvSpPr txBox="1"/>
          <p:nvPr/>
        </p:nvSpPr>
        <p:spPr>
          <a:xfrm>
            <a:off x="8934447" y="3387140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B032AFE-1E9C-F60E-CB9A-134F38D6FC34}"/>
              </a:ext>
            </a:extLst>
          </p:cNvPr>
          <p:cNvSpPr txBox="1"/>
          <p:nvPr/>
        </p:nvSpPr>
        <p:spPr>
          <a:xfrm>
            <a:off x="10774675" y="3382446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2925BC3-0869-3A7B-41FC-9E6D336615EC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8A2F693-1788-1E61-C9A2-6AA8666D3CAD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C998BD2-FD2B-CF6D-5A5D-01516FE916EE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1CF2F08-7FD8-12A3-EE84-C9C12C6AE432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AD9FABC-7D57-F9F1-383F-04BF20C292D7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822C955-2545-7F48-84EE-66475D699611}"/>
              </a:ext>
            </a:extLst>
          </p:cNvPr>
          <p:cNvCxnSpPr>
            <a:cxnSpLocks/>
            <a:stCxn id="160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171FD0B-5D0C-4837-C8E3-40438C4F0813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9355D01-84E3-1EA0-3BD5-7FA90FA8F01F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2B9FF73-EE6F-1390-24CB-390EB15A3E78}"/>
              </a:ext>
            </a:extLst>
          </p:cNvPr>
          <p:cNvCxnSpPr>
            <a:cxnSpLocks/>
          </p:cNvCxnSpPr>
          <p:nvPr/>
        </p:nvCxnSpPr>
        <p:spPr>
          <a:xfrm>
            <a:off x="9305925" y="3751778"/>
            <a:ext cx="2743200" cy="1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D978D15-CE2C-514B-841C-7E6FEBA7BAD9}"/>
              </a:ext>
            </a:extLst>
          </p:cNvPr>
          <p:cNvCxnSpPr>
            <a:cxnSpLocks/>
          </p:cNvCxnSpPr>
          <p:nvPr/>
        </p:nvCxnSpPr>
        <p:spPr>
          <a:xfrm flipV="1">
            <a:off x="10858500" y="3382445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0792442-A318-726C-C01F-63EF66199830}"/>
              </a:ext>
            </a:extLst>
          </p:cNvPr>
          <p:cNvCxnSpPr>
            <a:cxnSpLocks/>
          </p:cNvCxnSpPr>
          <p:nvPr/>
        </p:nvCxnSpPr>
        <p:spPr>
          <a:xfrm flipV="1">
            <a:off x="8963020" y="3391421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8A1899B-7D91-2B5C-ABC1-AA1FC63B1804}"/>
              </a:ext>
            </a:extLst>
          </p:cNvPr>
          <p:cNvSpPr txBox="1"/>
          <p:nvPr/>
        </p:nvSpPr>
        <p:spPr>
          <a:xfrm>
            <a:off x="9389262" y="30300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CD7061A-36F9-9B06-F12F-70705165D9E1}"/>
              </a:ext>
            </a:extLst>
          </p:cNvPr>
          <p:cNvSpPr txBox="1"/>
          <p:nvPr/>
        </p:nvSpPr>
        <p:spPr>
          <a:xfrm>
            <a:off x="11298543" y="3042612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4807171-CE56-3B09-B202-3ADA3DD800A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E2E0CD8-A5DC-DA9B-51C9-90B3756F73BE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ACCEE33-6F2E-27B9-E9D1-E092AF706006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175F211-2A27-A33A-46DC-61A608E5EDFA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157D0AF-4911-E12B-EAE1-4A8D50F1B188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D02EC7AB-848D-FB90-E169-35097AF46B91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C1AB97B-FC86-6D5D-E3B1-ED4C6440C77A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786DEF5-75CA-9D79-B321-B5304FB053AA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BB8EDDE-855E-7FE7-9DC5-693BD81B16A3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00C0D75-E78B-7E00-B141-198E8FD1BBDA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457F540-07AD-63AF-9C21-C9FAA8841F09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3B97BF1-BA84-5B59-02B9-5F46F3745D20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82D4181-D0EF-A2D2-7194-83F1CFF9CCDA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D52C23F-D4AF-F884-4787-6F2C660199D3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5DD636B-6AEE-F4F8-B032-ED6A58C89163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2F7A0EA-04C2-55C0-E238-41CDF2FB809B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1D7FF60-1567-C656-52B2-37C6A935DF04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9DED578-C69C-1026-F749-07B9583BABC0}"/>
              </a:ext>
            </a:extLst>
          </p:cNvPr>
          <p:cNvSpPr txBox="1"/>
          <p:nvPr/>
        </p:nvSpPr>
        <p:spPr>
          <a:xfrm>
            <a:off x="10141488" y="315777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D3059AC-205E-E62F-0CF8-2D4F300684F9}"/>
              </a:ext>
            </a:extLst>
          </p:cNvPr>
          <p:cNvSpPr txBox="1"/>
          <p:nvPr/>
        </p:nvSpPr>
        <p:spPr>
          <a:xfrm>
            <a:off x="8172678" y="3226314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1433295-F5F8-D884-F2BC-29356F359FEB}"/>
              </a:ext>
            </a:extLst>
          </p:cNvPr>
          <p:cNvSpPr txBox="1"/>
          <p:nvPr/>
        </p:nvSpPr>
        <p:spPr>
          <a:xfrm>
            <a:off x="8561300" y="355751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2D82735-641E-6A15-1C29-7CDEAEF60D37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6BFEF8A-8D48-5834-27A3-8D93AB207CDE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4628AF3-301C-787E-1EED-9B2B6CC56DB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0181977-0F06-2924-B68B-BEA07B22B966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622408-8DB3-A4FB-0462-15F33CA99D63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5" name="Slide Number Placeholder 3">
            <a:extLst>
              <a:ext uri="{FF2B5EF4-FFF2-40B4-BE49-F238E27FC236}">
                <a16:creationId xmlns:a16="http://schemas.microsoft.com/office/drawing/2014/main" id="{FB04ADE6-F746-8223-C00B-E86599B6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4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8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6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95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27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94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6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5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7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B4320-96C6-8A65-B849-62F5143D4721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FE38A7-1A3D-BA86-48D2-ADFD6951966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36AD6B4-9A6F-240B-F826-A48315979D9F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356AB-4019-D0AA-50B3-683E962134CA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2D217-A886-0B51-E414-02D2DE1993DC}"/>
              </a:ext>
            </a:extLst>
          </p:cNvPr>
          <p:cNvSpPr txBox="1"/>
          <p:nvPr/>
        </p:nvSpPr>
        <p:spPr>
          <a:xfrm>
            <a:off x="1097280" y="4167020"/>
            <a:ext cx="6922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fact(n - 1) otherwise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54B32-0255-1B9B-5D0B-E4218C026589}"/>
              </a:ext>
            </a:extLst>
          </p:cNvPr>
          <p:cNvSpPr txBox="1"/>
          <p:nvPr/>
        </p:nvSpPr>
        <p:spPr>
          <a:xfrm>
            <a:off x="1097280" y="4910335"/>
            <a:ext cx="719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 (Trick question): </a:t>
            </a:r>
            <a:r>
              <a:rPr lang="en-US" sz="2800" dirty="0"/>
              <a:t>Is this code correct?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47988-3332-05F3-847B-12EBD3C9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9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87502" cy="126830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  <a:p>
            <a:r>
              <a:rPr lang="en-US" sz="2000" b="1" dirty="0"/>
              <a:t>Observe:</a:t>
            </a:r>
            <a:r>
              <a:rPr lang="en-US" sz="2000" dirty="0"/>
              <a:t> Through this entire process, we never execute the program. Type-checking is a completely </a:t>
            </a:r>
            <a:br>
              <a:rPr lang="en-US" sz="2000" dirty="0"/>
            </a:br>
            <a:r>
              <a:rPr lang="en-US" sz="2000" dirty="0"/>
              <a:t>static (“before running the code”) process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B4320-96C6-8A65-B849-62F5143D4721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AE4EA5-CC45-3DC7-7EAA-E3CC4CF5DA79}"/>
              </a:ext>
            </a:extLst>
          </p:cNvPr>
          <p:cNvSpPr txBox="1"/>
          <p:nvPr/>
        </p:nvSpPr>
        <p:spPr>
          <a:xfrm>
            <a:off x="8934447" y="3387140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DD890-2650-E916-83B4-9DB42966984C}"/>
              </a:ext>
            </a:extLst>
          </p:cNvPr>
          <p:cNvSpPr txBox="1"/>
          <p:nvPr/>
        </p:nvSpPr>
        <p:spPr>
          <a:xfrm>
            <a:off x="10774675" y="3382446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9B65E8-6275-C6D3-570B-637A5A100E59}"/>
              </a:ext>
            </a:extLst>
          </p:cNvPr>
          <p:cNvCxnSpPr>
            <a:cxnSpLocks/>
          </p:cNvCxnSpPr>
          <p:nvPr/>
        </p:nvCxnSpPr>
        <p:spPr>
          <a:xfrm>
            <a:off x="9305925" y="3751778"/>
            <a:ext cx="2743200" cy="1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0B2C702-40C5-333F-1B29-5A2AA3212F00}"/>
              </a:ext>
            </a:extLst>
          </p:cNvPr>
          <p:cNvCxnSpPr>
            <a:cxnSpLocks/>
          </p:cNvCxnSpPr>
          <p:nvPr/>
        </p:nvCxnSpPr>
        <p:spPr>
          <a:xfrm flipV="1">
            <a:off x="10858500" y="3382445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7B8440B-4275-47D0-A8BA-283ED5E69356}"/>
              </a:ext>
            </a:extLst>
          </p:cNvPr>
          <p:cNvCxnSpPr>
            <a:cxnSpLocks/>
          </p:cNvCxnSpPr>
          <p:nvPr/>
        </p:nvCxnSpPr>
        <p:spPr>
          <a:xfrm flipV="1">
            <a:off x="8963020" y="3391421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D383EA5-0CE5-F163-F86A-9E306369E486}"/>
              </a:ext>
            </a:extLst>
          </p:cNvPr>
          <p:cNvSpPr txBox="1"/>
          <p:nvPr/>
        </p:nvSpPr>
        <p:spPr>
          <a:xfrm>
            <a:off x="9389262" y="30300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9A5EC5-70DE-DBB7-698D-C920F1D694D2}"/>
              </a:ext>
            </a:extLst>
          </p:cNvPr>
          <p:cNvSpPr txBox="1"/>
          <p:nvPr/>
        </p:nvSpPr>
        <p:spPr>
          <a:xfrm>
            <a:off x="11298543" y="3042612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FE38A7-1A3D-BA86-48D2-ADFD6951966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36AD6B4-9A6F-240B-F826-A48315979D9F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356AB-4019-D0AA-50B3-683E962134CA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BD710B-82A4-CFDC-CDCE-A49E74A2AFCE}"/>
              </a:ext>
            </a:extLst>
          </p:cNvPr>
          <p:cNvSpPr txBox="1"/>
          <p:nvPr/>
        </p:nvSpPr>
        <p:spPr>
          <a:xfrm>
            <a:off x="10141488" y="315777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EB2F1F-8C49-81BC-34B6-DE41E089305D}"/>
              </a:ext>
            </a:extLst>
          </p:cNvPr>
          <p:cNvSpPr txBox="1"/>
          <p:nvPr/>
        </p:nvSpPr>
        <p:spPr>
          <a:xfrm>
            <a:off x="8172678" y="3226314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123E7CC-5594-B103-D5A5-262935B2BF7E}"/>
              </a:ext>
            </a:extLst>
          </p:cNvPr>
          <p:cNvSpPr txBox="1"/>
          <p:nvPr/>
        </p:nvSpPr>
        <p:spPr>
          <a:xfrm>
            <a:off x="8561300" y="355751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· ⊢ e : t and  (·, e) ↪ v then · ⊢ v : t</a:t>
            </a:r>
          </a:p>
          <a:p>
            <a:pPr lvl="1"/>
            <a:r>
              <a:rPr lang="de-DE" dirty="0"/>
              <a:t>If time permits, we will explore the big-step semantics for Typed Toi</a:t>
            </a:r>
          </a:p>
          <a:p>
            <a:pPr lvl="1"/>
            <a:r>
              <a:rPr lang="de-DE" dirty="0"/>
              <a:t>If we want to support an arbitrary context </a:t>
            </a:r>
            <a:r>
              <a:rPr lang="el-GR" dirty="0"/>
              <a:t>Γ</a:t>
            </a:r>
            <a:r>
              <a:rPr lang="en-US" dirty="0"/>
              <a:t>, need to introduce a typing judgement for environments, e.g., E : </a:t>
            </a:r>
            <a:r>
              <a:rPr lang="el-GR" dirty="0"/>
              <a:t>Γ</a:t>
            </a:r>
            <a:endParaRPr lang="de-DE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752D7-38CE-C2F3-484D-8284F078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98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A510-CC2C-A3FE-3DAB-F31339C1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Toward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6E3D-16A7-CF74-4909-E284C7BA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E55BD-9005-AFE3-894B-4F94C592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BBEA-5B50-9E9B-BBFA-F2236762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Rules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E76B-EE0E-2D1A-FD3B-A47476E8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typing rules define a mathematical relation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which relates </a:t>
            </a:r>
            <a:r>
              <a:rPr lang="el-GR" dirty="0"/>
              <a:t>Γ</a:t>
            </a:r>
            <a:r>
              <a:rPr lang="en-US" dirty="0"/>
              <a:t>, e, and t</a:t>
            </a:r>
          </a:p>
          <a:p>
            <a:r>
              <a:rPr lang="en-US" dirty="0"/>
              <a:t>For implementation, we want a function that takes in </a:t>
            </a:r>
            <a:r>
              <a:rPr lang="el-GR" dirty="0"/>
              <a:t>Γ</a:t>
            </a:r>
            <a:r>
              <a:rPr lang="en-US" dirty="0"/>
              <a:t> and e, then returns t </a:t>
            </a:r>
            <a:r>
              <a:rPr lang="en-US" b="1" dirty="0"/>
              <a:t>or</a:t>
            </a:r>
            <a:r>
              <a:rPr lang="en-US" dirty="0"/>
              <a:t> reports that the program is ill-typed</a:t>
            </a:r>
          </a:p>
          <a:p>
            <a:r>
              <a:rPr lang="en-US" b="1" dirty="0"/>
              <a:t>“Is it an algorithm?”</a:t>
            </a:r>
          </a:p>
          <a:p>
            <a:pPr lvl="1"/>
            <a:r>
              <a:rPr lang="en-US" dirty="0"/>
              <a:t>“For all </a:t>
            </a:r>
            <a:r>
              <a:rPr lang="el-GR" dirty="0"/>
              <a:t>Γ</a:t>
            </a:r>
            <a:r>
              <a:rPr lang="en-US" dirty="0"/>
              <a:t>, and e we can construct a t such that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holds, if one exists”</a:t>
            </a:r>
          </a:p>
          <a:p>
            <a:pPr lvl="1"/>
            <a:r>
              <a:rPr lang="en-US" dirty="0"/>
              <a:t>“There is only one such t (Unicity of Typing)”</a:t>
            </a:r>
          </a:p>
          <a:p>
            <a:r>
              <a:rPr lang="en-US" dirty="0"/>
              <a:t>The rules are “basically” an algorithm, but we need to demonstrate the algorithm explicitly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19B17-70FD-D212-CDB1-318DBB1A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33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6A3E-2199-8E7F-9635-F6287EEC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Type-Checking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5785-01E4-E6C9-0601-477A1CD1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Develop partial function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 : Expr -&gt; Type</a:t>
            </a:r>
          </a:p>
          <a:p>
            <a:r>
              <a:rPr lang="en-US" b="1" dirty="0"/>
              <a:t>Use:</a:t>
            </a:r>
            <a:r>
              <a:rPr lang="en-US" dirty="0"/>
              <a:t> Helper function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  <a:endParaRPr lang="en-US" dirty="0"/>
          </a:p>
          <a:p>
            <a:pPr lvl="1"/>
            <a:r>
              <a:rPr lang="en-US" b="1" dirty="0"/>
              <a:t>Optional: </a:t>
            </a:r>
            <a:r>
              <a:rPr lang="en-US" dirty="0"/>
              <a:t>Also</a:t>
            </a:r>
            <a:r>
              <a:rPr lang="en-US" b="1" dirty="0"/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-&gt; Context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the pseudocode, we write “C” for contexts instead of “</a:t>
            </a:r>
            <a:r>
              <a:rPr lang="el-GR" dirty="0"/>
              <a:t>Γ</a:t>
            </a:r>
            <a:r>
              <a:rPr lang="en-US" dirty="0"/>
              <a:t>”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1" dirty="0"/>
              <a:t>Helper function is defined by cases, e.g.: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n) = ???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e1 op e2) = ???</a:t>
            </a:r>
          </a:p>
          <a:p>
            <a:pPr lvl="1"/>
            <a:r>
              <a:rPr lang="en-US" b="1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31B3-7BC0-8791-FEB8-3349C692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3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3B75-47E4-C48E-75F9-B10BB019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09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 num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 unit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 C(x)   (ill-typed if undefined)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55598-CEBD-7B98-D5B7-EDB3A6C9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0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Exercise: Write these cases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0256B-42CC-DC72-510B-5746B449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8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Exercise: Write these cases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num and t2 = num { num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 let _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in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(t1 -&gt; t2) = C(f)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 t2 } else {error}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EB679-6134-B681-3EF5-5A77DACD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2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C2F6B-7267-5054-39E0-DF8D8458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3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2D217-A886-0B51-E414-02D2DE1993DC}"/>
              </a:ext>
            </a:extLst>
          </p:cNvPr>
          <p:cNvSpPr txBox="1"/>
          <p:nvPr/>
        </p:nvSpPr>
        <p:spPr>
          <a:xfrm>
            <a:off x="1097280" y="4167020"/>
            <a:ext cx="6922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fact(n - 1) otherwise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54B32-0255-1B9B-5D0B-E4218C026589}"/>
              </a:ext>
            </a:extLst>
          </p:cNvPr>
          <p:cNvSpPr txBox="1"/>
          <p:nvPr/>
        </p:nvSpPr>
        <p:spPr>
          <a:xfrm>
            <a:off x="1097280" y="4910335"/>
            <a:ext cx="7199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 (Trick question): </a:t>
            </a:r>
            <a:r>
              <a:rPr lang="en-US" sz="2800" dirty="0"/>
              <a:t>Is this code correct?</a:t>
            </a:r>
          </a:p>
          <a:p>
            <a:r>
              <a:rPr lang="en-US" sz="2800" b="1" dirty="0"/>
              <a:t>Trick:</a:t>
            </a:r>
            <a:r>
              <a:rPr lang="en-US" sz="2800" dirty="0"/>
              <a:t> It is correct only if n is a natural number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B9739-E2F0-51A2-0374-7F6AD266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23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(C(x),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t2 { t1 } else error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C6F4A-5BEB-4496-A630-48FAEB64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BA043-1978-7184-FFDA-7A9EA1072E76}"/>
              </a:ext>
            </a:extLst>
          </p:cNvPr>
          <p:cNvSpPr txBox="1"/>
          <p:nvPr/>
        </p:nvSpPr>
        <p:spPr>
          <a:xfrm>
            <a:off x="211015" y="3627455"/>
            <a:ext cx="3024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Style tip:</a:t>
            </a:r>
            <a:br>
              <a:rPr lang="en-US" sz="2000" b="1" dirty="0"/>
            </a:br>
            <a:r>
              <a:rPr lang="en-US" sz="2000" dirty="0"/>
              <a:t>You can pattern-match inside a “let” in many languages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342E9F-E85D-B16E-A9D0-925EDDEA9F52}"/>
              </a:ext>
            </a:extLst>
          </p:cNvPr>
          <p:cNvCxnSpPr>
            <a:cxnSpLocks/>
          </p:cNvCxnSpPr>
          <p:nvPr/>
        </p:nvCxnSpPr>
        <p:spPr>
          <a:xfrm flipV="1">
            <a:off x="713433" y="3024554"/>
            <a:ext cx="753626" cy="602901"/>
          </a:xfrm>
          <a:prstGeom prst="bentConnector3">
            <a:avLst>
              <a:gd name="adj1" fmla="val 2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BC2EFA-1994-47E9-EC2F-FBEA9F973047}"/>
              </a:ext>
            </a:extLst>
          </p:cNvPr>
          <p:cNvSpPr txBox="1"/>
          <p:nvPr/>
        </p:nvSpPr>
        <p:spPr>
          <a:xfrm>
            <a:off x="3347671" y="5148776"/>
            <a:ext cx="3024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Detail: </a:t>
            </a:r>
            <a:r>
              <a:rPr lang="en-US" sz="2000" dirty="0"/>
              <a:t>Type t1 because we make assignment return the assigned 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5B977E-59B5-BBD4-AAA2-9AA1D0AF9724}"/>
              </a:ext>
            </a:extLst>
          </p:cNvPr>
          <p:cNvCxnSpPr>
            <a:cxnSpLocks/>
          </p:cNvCxnSpPr>
          <p:nvPr/>
        </p:nvCxnSpPr>
        <p:spPr>
          <a:xfrm flipV="1">
            <a:off x="4736123" y="3627455"/>
            <a:ext cx="0" cy="1521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81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C482A-1536-B3BC-E3A0-F4F0BF89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51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(t1,t2,t3)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(C,e2),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(C,e3))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bool and t2 = t3 {t2}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bool { unit } else {error}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94E39-48C4-BC56-D263-A91FA0D2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378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47021" cy="426931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x : t1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((C,x:t1),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f(x : t1) : t2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C1 = (C,x:t1)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C2 = (C,f:t1-&gt;t2)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(C1, e1) = t1 -&gt; t2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(C2,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DF250-5F9A-4AFE-9121-D51AE8C2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4F475-8F50-3234-4F2A-0928726BBEA1}"/>
              </a:ext>
            </a:extLst>
          </p:cNvPr>
          <p:cNvSpPr txBox="1"/>
          <p:nvPr/>
        </p:nvSpPr>
        <p:spPr>
          <a:xfrm>
            <a:off x="8372475" y="4676775"/>
            <a:ext cx="3423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Important Limitation:</a:t>
            </a:r>
            <a:br>
              <a:rPr lang="en-US" sz="2800" b="1" dirty="0"/>
            </a:br>
            <a:r>
              <a:rPr lang="en-US" sz="2000" dirty="0"/>
              <a:t>Does not allow recursion. How will you change this on HW2?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251F6B0-7C50-7480-BAEA-740BF9BD9383}"/>
              </a:ext>
            </a:extLst>
          </p:cNvPr>
          <p:cNvCxnSpPr/>
          <p:nvPr/>
        </p:nvCxnSpPr>
        <p:spPr>
          <a:xfrm rot="10800000">
            <a:off x="5286376" y="4286250"/>
            <a:ext cx="4752975" cy="361950"/>
          </a:xfrm>
          <a:prstGeom prst="bentConnector3">
            <a:avLst>
              <a:gd name="adj1" fmla="val 1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92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let x : bool = y in y : ???</a:t>
            </a:r>
            <a:br>
              <a:rPr lang="en-US" dirty="0"/>
            </a:br>
            <a:r>
              <a:rPr lang="en-US" dirty="0"/>
              <a:t>(where emp is empty context “·”)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let x : bool = y in y)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emp(y)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error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error!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Ill-typed program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238CDE-69D9-E4A4-E05B-CDA3F419A9ED}"/>
              </a:ext>
            </a:extLst>
          </p:cNvPr>
          <p:cNvCxnSpPr/>
          <p:nvPr/>
        </p:nvCxnSpPr>
        <p:spPr>
          <a:xfrm flipH="1">
            <a:off x="5172075" y="3105150"/>
            <a:ext cx="1847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69449D-175F-BE81-F624-1F6F0FA9F3B7}"/>
              </a:ext>
            </a:extLst>
          </p:cNvPr>
          <p:cNvSpPr txBox="1"/>
          <p:nvPr/>
        </p:nvSpPr>
        <p:spPr>
          <a:xfrm>
            <a:off x="7153276" y="2643485"/>
            <a:ext cx="337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empty context (written as dot),</a:t>
            </a:r>
            <a:br>
              <a:rPr lang="en-US" dirty="0"/>
            </a:br>
            <a:r>
              <a:rPr lang="en-US" dirty="0"/>
              <a:t>variable y is undefined. </a:t>
            </a:r>
            <a:br>
              <a:rPr lang="en-US" dirty="0"/>
            </a:br>
            <a:r>
              <a:rPr lang="en-US" dirty="0"/>
              <a:t>Error.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108E-1EE6-1924-14E0-D1F1CA30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2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Well-Typed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dirty="0"/>
              <a:t>(let x : num = 10 in x := x – 1; x &gt; 2) : </a:t>
            </a:r>
            <a:r>
              <a:rPr lang="en-US" b="1" dirty="0"/>
              <a:t>bool</a:t>
            </a:r>
            <a:br>
              <a:rPr lang="en-US" b="1" dirty="0"/>
            </a:br>
            <a:r>
              <a:rPr lang="en-US" dirty="0"/>
              <a:t>(where emp is empty context “·”)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let x : num = 10 in x := x-1;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num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10){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 := …) } else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x:= x-1 ;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 := x-1)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x:num</a:t>
            </a:r>
            <a:r>
              <a:rPr lang="en-US" dirty="0">
                <a:latin typeface="Consolas" panose="020B0609020204030204" pitchFamily="49" charset="0"/>
              </a:rPr>
              <a:t>),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(let (t1,t2) = (num,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x-1)</a:t>
            </a:r>
            <a:r>
              <a:rPr lang="en-US" dirty="0">
                <a:latin typeface="Consolas" panose="020B0609020204030204" pitchFamily="49" charset="0"/>
              </a:rPr>
              <a:t>))in…) in..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num in ..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bool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C7B6C-F7D8-1809-8E4E-3F7FE41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81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1CB3-E6BE-B4C7-B16F-43C8028B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Updated Big-Step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CAE6-C6DF-7538-4FCB-281DBFA4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2C42A-A65E-A432-D8E0-874C1535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3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14A-C3C4-46A3-E8F9-BC4221CB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49E0-E09B-FDE7-2D15-AC5F63D5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small-step judgement uses </a:t>
            </a:r>
            <a:r>
              <a:rPr lang="de-DE" dirty="0"/>
              <a:t>(E, e) ↦ (E‘, </a:t>
            </a:r>
            <a:r>
              <a:rPr lang="de-DE" b="1" dirty="0"/>
              <a:t>e‘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Also written:  </a:t>
            </a:r>
            <a:r>
              <a:rPr lang="de-DE" i="1" dirty="0"/>
              <a:t>m ↦ m‘</a:t>
            </a:r>
            <a:endParaRPr lang="en-US" dirty="0"/>
          </a:p>
          <a:p>
            <a:r>
              <a:rPr lang="en-US" dirty="0"/>
              <a:t>Today, for big-step with mutation: </a:t>
            </a:r>
            <a:r>
              <a:rPr lang="de-DE" dirty="0"/>
              <a:t>(E, e) ↪ (E‘, </a:t>
            </a:r>
            <a:r>
              <a:rPr lang="de-DE" b="1" dirty="0"/>
              <a:t>v</a:t>
            </a:r>
            <a:r>
              <a:rPr lang="de-DE" dirty="0"/>
              <a:t>)</a:t>
            </a:r>
          </a:p>
          <a:p>
            <a:r>
              <a:rPr lang="de-DE" dirty="0"/>
              <a:t>Add new features from today</a:t>
            </a:r>
          </a:p>
          <a:p>
            <a:pPr lvl="1"/>
            <a:r>
              <a:rPr lang="de-DE" dirty="0"/>
              <a:t>Sequential Composition</a:t>
            </a:r>
          </a:p>
          <a:p>
            <a:pPr lvl="1"/>
            <a:r>
              <a:rPr lang="de-DE" dirty="0"/>
              <a:t>Assignment</a:t>
            </a:r>
          </a:p>
          <a:p>
            <a:pPr lvl="1"/>
            <a:r>
              <a:rPr lang="de-DE" dirty="0"/>
              <a:t>If-then-else</a:t>
            </a:r>
          </a:p>
          <a:p>
            <a:pPr lvl="1"/>
            <a:r>
              <a:rPr lang="de-DE" dirty="0"/>
              <a:t>While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65B99-5517-E5C3-D133-23A5DABE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370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4102-77D2-573F-A164-D971458A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Sequential + Assign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E92EA8-7AF8-856E-5C7B-A81B3FAB1A7A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384619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OpSeq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v1)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  <a:p>
            <a:r>
              <a:rPr lang="en-US" dirty="0"/>
              <a:t>(E, (e1;e2))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DF7B4-EE16-86BA-787D-94420DD8243C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33032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217BEE-A0E9-E918-3C34-070AA3950D37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OpAsgn</a:t>
            </a:r>
            <a:br>
              <a:rPr lang="en-US" dirty="0"/>
            </a:br>
            <a:r>
              <a:rPr lang="en-US" dirty="0"/>
              <a:t>(E[x↦v1], e) </a:t>
            </a:r>
            <a:r>
              <a:rPr lang="el-GR" dirty="0"/>
              <a:t>↪</a:t>
            </a:r>
            <a:r>
              <a:rPr lang="en-US" dirty="0"/>
              <a:t> (E’, v2)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(E[x↦v1], (x:=e))</a:t>
            </a:r>
            <a:r>
              <a:rPr lang="el-GR" dirty="0"/>
              <a:t> ↪ </a:t>
            </a:r>
            <a:r>
              <a:rPr lang="en-US" dirty="0"/>
              <a:t>(E’[x ↦v2], v2)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AB57D0-BE3F-6132-CE24-704CF4044834}"/>
              </a:ext>
            </a:extLst>
          </p:cNvPr>
          <p:cNvCxnSpPr>
            <a:cxnSpLocks/>
          </p:cNvCxnSpPr>
          <p:nvPr/>
        </p:nvCxnSpPr>
        <p:spPr>
          <a:xfrm>
            <a:off x="6896100" y="35678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E0752-AC03-6BE8-B122-93D61FFB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66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06DE-E0B5-E31A-9202-24E4479E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If-then-else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7DC019-111B-9A0D-82BE-83B4F6B78D35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143501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  <a:p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C01EBC-7645-E20E-A82F-A1F9C32D84EA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47129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EBBEC4-A9F5-00C6-9D1C-153064C5EAE5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  <a:br>
              <a:rPr lang="en-US" dirty="0"/>
            </a:br>
            <a:r>
              <a:rPr lang="en-US" dirty="0"/>
              <a:t>(E’, e3) </a:t>
            </a:r>
            <a:r>
              <a:rPr lang="el-GR" dirty="0"/>
              <a:t>↪</a:t>
            </a:r>
            <a:r>
              <a:rPr lang="en-US" dirty="0"/>
              <a:t> (E’’, v)</a:t>
            </a:r>
          </a:p>
          <a:p>
            <a:pPr marL="0" indent="0">
              <a:buNone/>
            </a:pPr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C1D99A-74C2-C224-DAAB-0621F1181496}"/>
              </a:ext>
            </a:extLst>
          </p:cNvPr>
          <p:cNvCxnSpPr>
            <a:cxnSpLocks/>
          </p:cNvCxnSpPr>
          <p:nvPr/>
        </p:nvCxnSpPr>
        <p:spPr>
          <a:xfrm>
            <a:off x="6896100" y="39107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6B4E62-0887-5923-46E0-3C0B54B9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5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Typing Affects 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85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More Work:</a:t>
            </a:r>
            <a:r>
              <a:rPr lang="en-US" dirty="0"/>
              <a:t> Have to write types (specifications)</a:t>
            </a:r>
            <a:br>
              <a:rPr lang="en-US" dirty="0"/>
            </a:br>
            <a:r>
              <a:rPr lang="en-US" b="1" dirty="0"/>
              <a:t>More Benefit:</a:t>
            </a:r>
            <a:r>
              <a:rPr lang="en-US" dirty="0"/>
              <a:t> With specification, catch new bugs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4CFBF-8921-2A51-33DD-5A7FC8301483}"/>
              </a:ext>
            </a:extLst>
          </p:cNvPr>
          <p:cNvSpPr txBox="1"/>
          <p:nvPr/>
        </p:nvSpPr>
        <p:spPr>
          <a:xfrm>
            <a:off x="1097280" y="3020001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("Monday") = "Tuesday"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("Tuesday") = "Wednesday"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("Wednesday") = "Thursday"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("Thursday") = "Friday"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("Friday") = "Monday”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8F105-D802-C9F4-4A0A-406212A49424}"/>
              </a:ext>
            </a:extLst>
          </p:cNvPr>
          <p:cNvSpPr txBox="1"/>
          <p:nvPr/>
        </p:nvSpPr>
        <p:spPr>
          <a:xfrm>
            <a:off x="1097280" y="472903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Discuss: Is this code buggy? (type: String)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151F5-56C3-88D3-FF7B-B02EE2D0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56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E154-7F25-59BB-4036-41EE21D4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While 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124609-B381-2183-8809-CDDDD8EB964C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589270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v1)</a:t>
            </a:r>
            <a:br>
              <a:rPr lang="en-US" dirty="0"/>
            </a:br>
            <a:r>
              <a:rPr lang="en-US" dirty="0"/>
              <a:t>(E’’,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  <a:p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19F647-1EA3-F568-90A2-7DD07739E922}"/>
              </a:ext>
            </a:extLst>
          </p:cNvPr>
          <p:cNvCxnSpPr>
            <a:cxnSpLocks/>
          </p:cNvCxnSpPr>
          <p:nvPr/>
        </p:nvCxnSpPr>
        <p:spPr>
          <a:xfrm>
            <a:off x="1383030" y="4034534"/>
            <a:ext cx="41224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4D2042-25E0-8B84-61A3-592D20BEA431}"/>
              </a:ext>
            </a:extLst>
          </p:cNvPr>
          <p:cNvSpPr txBox="1">
            <a:spLocks/>
          </p:cNvSpPr>
          <p:nvPr/>
        </p:nvSpPr>
        <p:spPr>
          <a:xfrm>
            <a:off x="6724650" y="2742303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(E’, ())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77DC7-119E-5D49-D878-B24E3D92E9E8}"/>
              </a:ext>
            </a:extLst>
          </p:cNvPr>
          <p:cNvCxnSpPr>
            <a:cxnSpLocks/>
          </p:cNvCxnSpPr>
          <p:nvPr/>
        </p:nvCxnSpPr>
        <p:spPr>
          <a:xfrm>
            <a:off x="6724650" y="3705987"/>
            <a:ext cx="38004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A74F8-590F-912C-ED60-3803B766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40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</a:t>
            </a:r>
            <a:r>
              <a:rPr lang="el-GR" dirty="0"/>
              <a:t>Γ</a:t>
            </a:r>
            <a:r>
              <a:rPr lang="de-DE" dirty="0"/>
              <a:t> ⊢ e : t and E : </a:t>
            </a:r>
            <a:r>
              <a:rPr lang="el-GR" dirty="0"/>
              <a:t>Γ</a:t>
            </a:r>
            <a:r>
              <a:rPr lang="en-US" dirty="0"/>
              <a:t> and (E, e)</a:t>
            </a:r>
            <a:r>
              <a:rPr lang="el-GR" dirty="0"/>
              <a:t> ↪ </a:t>
            </a:r>
            <a:r>
              <a:rPr lang="en-US" dirty="0"/>
              <a:t>(E’, v), then</a:t>
            </a:r>
          </a:p>
          <a:p>
            <a:pPr lvl="1"/>
            <a:r>
              <a:rPr lang="en-US" dirty="0"/>
              <a:t>E’ : </a:t>
            </a:r>
            <a:r>
              <a:rPr lang="el-GR" dirty="0"/>
              <a:t>Γ</a:t>
            </a:r>
            <a:r>
              <a:rPr lang="en-US" dirty="0"/>
              <a:t>’ for some </a:t>
            </a:r>
            <a:r>
              <a:rPr lang="el-GR" dirty="0"/>
              <a:t>Γ</a:t>
            </a:r>
            <a:r>
              <a:rPr lang="en-US" dirty="0"/>
              <a:t>’ that extends </a:t>
            </a:r>
            <a:r>
              <a:rPr lang="el-GR" dirty="0"/>
              <a:t>Γ</a:t>
            </a:r>
            <a:endParaRPr lang="en-US" dirty="0"/>
          </a:p>
          <a:p>
            <a:pPr lvl="1"/>
            <a:r>
              <a:rPr lang="el-GR" dirty="0"/>
              <a:t>Γ</a:t>
            </a:r>
            <a:r>
              <a:rPr lang="en-US" dirty="0"/>
              <a:t>’ </a:t>
            </a:r>
            <a:r>
              <a:rPr lang="de-DE" dirty="0"/>
              <a:t>⊢ v : t</a:t>
            </a:r>
            <a:br>
              <a:rPr lang="de-DE" dirty="0"/>
            </a:br>
            <a:r>
              <a:rPr lang="de-DE" dirty="0"/>
              <a:t>(where E : </a:t>
            </a:r>
            <a:r>
              <a:rPr lang="el-GR" dirty="0"/>
              <a:t>Γ</a:t>
            </a:r>
            <a:r>
              <a:rPr lang="en-US" dirty="0"/>
              <a:t> means E(x) : </a:t>
            </a:r>
            <a:r>
              <a:rPr lang="el-GR" dirty="0"/>
              <a:t>Γ</a:t>
            </a:r>
            <a:r>
              <a:rPr lang="en-US" dirty="0"/>
              <a:t>(x) for all x</a:t>
            </a:r>
            <a:r>
              <a:rPr lang="de-DE" dirty="0"/>
              <a:t>)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CC7F2-4118-EF7F-328F-7D5CD9D3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1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Typing Affects 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85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More Work:</a:t>
            </a:r>
            <a:r>
              <a:rPr lang="en-US" dirty="0"/>
              <a:t> Have to write types (specifications)</a:t>
            </a:r>
            <a:br>
              <a:rPr lang="en-US" dirty="0"/>
            </a:br>
            <a:r>
              <a:rPr lang="en-US" b="1" dirty="0"/>
              <a:t>More Benefit:</a:t>
            </a:r>
            <a:r>
              <a:rPr lang="en-US" dirty="0"/>
              <a:t> With specification, catch new bugs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4CFBF-8921-2A51-33DD-5A7FC8301483}"/>
              </a:ext>
            </a:extLst>
          </p:cNvPr>
          <p:cNvSpPr txBox="1"/>
          <p:nvPr/>
        </p:nvSpPr>
        <p:spPr>
          <a:xfrm>
            <a:off x="1097280" y="3020001"/>
            <a:ext cx="474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(Monday) = Tuesday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(Tuesday) = Wednesday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(Wednesday) = Thursday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(Thursday) = Friday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(Friday) = Monday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(Saturday) is missing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(Sunday) is missing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(Friday) is wrong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8F105-D802-C9F4-4A0A-406212A49424}"/>
              </a:ext>
            </a:extLst>
          </p:cNvPr>
          <p:cNvSpPr txBox="1"/>
          <p:nvPr/>
        </p:nvSpPr>
        <p:spPr>
          <a:xfrm>
            <a:off x="1251283" y="5337603"/>
            <a:ext cx="9269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With type </a:t>
            </a:r>
            <a:r>
              <a:rPr lang="en-US" b="1" dirty="0" err="1"/>
              <a:t>day_of_week</a:t>
            </a:r>
            <a:r>
              <a:rPr lang="en-US" b="1" dirty="0"/>
              <a:t>, we can detect the bug through exhaustiveness checking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56D7B-C206-F847-6CA0-80A98052C3CB}"/>
              </a:ext>
            </a:extLst>
          </p:cNvPr>
          <p:cNvSpPr txBox="1"/>
          <p:nvPr/>
        </p:nvSpPr>
        <p:spPr>
          <a:xfrm>
            <a:off x="6349465" y="3013403"/>
            <a:ext cx="474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day_of_week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Monday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Tuesday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Wednesday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Thursday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Friday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Saturday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Sunday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2FAA3-2B99-6A91-555B-3F4AE62C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7727E2-B84F-A260-0A9C-25968211C1B9}"/>
              </a:ext>
            </a:extLst>
          </p:cNvPr>
          <p:cNvSpPr/>
          <p:nvPr/>
        </p:nvSpPr>
        <p:spPr>
          <a:xfrm>
            <a:off x="4196615" y="3276291"/>
            <a:ext cx="741145" cy="4849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and Typo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657" y="1845734"/>
            <a:ext cx="10058400" cy="868590"/>
          </a:xfrm>
        </p:spPr>
        <p:txBody>
          <a:bodyPr>
            <a:normAutofit/>
          </a:bodyPr>
          <a:lstStyle/>
          <a:p>
            <a:r>
              <a:rPr lang="en-US" b="1" dirty="0"/>
              <a:t>Catch even boring bugs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DA4BB-B04F-58AF-BC4D-78CC8C7BED3B}"/>
              </a:ext>
            </a:extLst>
          </p:cNvPr>
          <p:cNvSpPr txBox="1"/>
          <p:nvPr/>
        </p:nvSpPr>
        <p:spPr>
          <a:xfrm>
            <a:off x="1164657" y="2822698"/>
            <a:ext cx="8268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 - 1) otherwise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693C-70F2-638B-FB92-AE762EE6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28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Words>7245</Words>
  <Application>Microsoft Office PowerPoint</Application>
  <PresentationFormat>Widescreen</PresentationFormat>
  <Paragraphs>714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Courier New</vt:lpstr>
      <vt:lpstr>Noto Serif</vt:lpstr>
      <vt:lpstr>Open Sans</vt:lpstr>
      <vt:lpstr>Retrospect</vt:lpstr>
      <vt:lpstr>07 - Types</vt:lpstr>
      <vt:lpstr>Outline</vt:lpstr>
      <vt:lpstr>Introduction</vt:lpstr>
      <vt:lpstr>Why Theorist Likes Static Types</vt:lpstr>
      <vt:lpstr>Why Theorist Likes Static Types</vt:lpstr>
      <vt:lpstr>Why Theorist Likes Static Types</vt:lpstr>
      <vt:lpstr>How Typing Affects the Practitioner</vt:lpstr>
      <vt:lpstr>How Typing Affects the Practitioner</vt:lpstr>
      <vt:lpstr>Type Checking and Typo Checking</vt:lpstr>
      <vt:lpstr>Basic Stages of a PL Implementation*</vt:lpstr>
      <vt:lpstr>How Theorist Thinks About Types</vt:lpstr>
      <vt:lpstr>Motivated Theory</vt:lpstr>
      <vt:lpstr>Motivated Theory</vt:lpstr>
      <vt:lpstr>Type Safety</vt:lpstr>
      <vt:lpstr>Example PL: Typed Toi</vt:lpstr>
      <vt:lpstr>Typed Toi: Semi-Formal Grammar</vt:lpstr>
      <vt:lpstr>Typed Toi: Semi-Formal Grammar</vt:lpstr>
      <vt:lpstr>Typed Toi: Types</vt:lpstr>
      <vt:lpstr>Typed Toi: Values</vt:lpstr>
      <vt:lpstr>Typed Toi: Expressions: Part 1</vt:lpstr>
      <vt:lpstr>Typed Toi: Expressions: Part 2</vt:lpstr>
      <vt:lpstr>Typed Toi: Definitions</vt:lpstr>
      <vt:lpstr>Exercises: Well-Typed + Ill-Typed</vt:lpstr>
      <vt:lpstr>Exercises: Well-Typed + Ill-Typed</vt:lpstr>
      <vt:lpstr>Section: Theory</vt:lpstr>
      <vt:lpstr>Contexts are Types for Environments</vt:lpstr>
      <vt:lpstr>Contexts are Types for Environments</vt:lpstr>
      <vt:lpstr>Judgements</vt:lpstr>
      <vt:lpstr>Inference Rule Notation Review</vt:lpstr>
      <vt:lpstr>Inference Rule Notation Review</vt:lpstr>
      <vt:lpstr>Rules: Values</vt:lpstr>
      <vt:lpstr>Rules: Basic Expressions</vt:lpstr>
      <vt:lpstr>Rules: Mutation</vt:lpstr>
      <vt:lpstr>Rules: Branching</vt:lpstr>
      <vt:lpstr>Rules: Definitions</vt:lpstr>
      <vt:lpstr>Rules: Definitions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Theorem Statement</vt:lpstr>
      <vt:lpstr>Section: Toward Implementation</vt:lpstr>
      <vt:lpstr>Are the Rules an Algorithm?</vt:lpstr>
      <vt:lpstr>Structure of Type-Checking Algorithm</vt:lpstr>
      <vt:lpstr>Type-Checking Code: Atomic Exprs</vt:lpstr>
      <vt:lpstr>Type-Checking Code: Atomic Exprs</vt:lpstr>
      <vt:lpstr>Type-Checking Code: Compound Exprs</vt:lpstr>
      <vt:lpstr>Type-Checking Code: Compound Exprs</vt:lpstr>
      <vt:lpstr>Type-Checking Code: Assignment</vt:lpstr>
      <vt:lpstr>Type-Checking Code: Assignment</vt:lpstr>
      <vt:lpstr>Type-Checking Code: Conditionals</vt:lpstr>
      <vt:lpstr>Type-Checking Code: Conditionals</vt:lpstr>
      <vt:lpstr>Type-Checking Code: Definitions</vt:lpstr>
      <vt:lpstr>Type-Checking Example: Ill-Typed</vt:lpstr>
      <vt:lpstr>Type-Checking Example: Well-Typed</vt:lpstr>
      <vt:lpstr>Section: Updated Big-Step Semantics</vt:lpstr>
      <vt:lpstr>Section Outline </vt:lpstr>
      <vt:lpstr>Big-Step: Sequential + Assign</vt:lpstr>
      <vt:lpstr>Big-Step: If-then-else</vt:lpstr>
      <vt:lpstr>Big-Step While Loop</vt:lpstr>
      <vt:lpstr>Updated Theorem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136</cp:revision>
  <dcterms:created xsi:type="dcterms:W3CDTF">2023-08-13T16:19:48Z</dcterms:created>
  <dcterms:modified xsi:type="dcterms:W3CDTF">2023-09-15T17:08:19Z</dcterms:modified>
</cp:coreProperties>
</file>