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70" r:id="rId8"/>
    <p:sldId id="271" r:id="rId9"/>
    <p:sldId id="272" r:id="rId10"/>
    <p:sldId id="262" r:id="rId11"/>
    <p:sldId id="273" r:id="rId12"/>
    <p:sldId id="274" r:id="rId13"/>
    <p:sldId id="263" r:id="rId14"/>
    <p:sldId id="275" r:id="rId15"/>
    <p:sldId id="266" r:id="rId16"/>
    <p:sldId id="264" r:id="rId17"/>
    <p:sldId id="276" r:id="rId18"/>
    <p:sldId id="277" r:id="rId19"/>
    <p:sldId id="278" r:id="rId20"/>
    <p:sldId id="267" r:id="rId21"/>
    <p:sldId id="265" r:id="rId22"/>
    <p:sldId id="279" r:id="rId23"/>
    <p:sldId id="282" r:id="rId24"/>
    <p:sldId id="281" r:id="rId25"/>
    <p:sldId id="283" r:id="rId26"/>
    <p:sldId id="284" r:id="rId27"/>
    <p:sldId id="285" r:id="rId28"/>
    <p:sldId id="259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ish.press/hcpl/chapter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09 – Human Computer Interaction 2: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B7A9-EE16-DDC6-FC98-1F0BFA4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Likert-Type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6CFC-B08B-4885-36DC-8C657543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simplify data analysis, put psychometric questions in a standardized format: </a:t>
            </a:r>
            <a:br>
              <a:rPr lang="en-US" dirty="0"/>
            </a:br>
            <a:r>
              <a:rPr lang="en-US" dirty="0"/>
              <a:t>“How strongly do you agree or disagree with the statement?”</a:t>
            </a:r>
            <a:br>
              <a:rPr lang="en-US" dirty="0"/>
            </a:br>
            <a:r>
              <a:rPr lang="en-US" b="1" dirty="0"/>
              <a:t>Example statement + Responses:</a:t>
            </a:r>
            <a:br>
              <a:rPr lang="en-US" b="1" dirty="0"/>
            </a:br>
            <a:r>
              <a:rPr lang="en-US" sz="2200" b="1" dirty="0"/>
              <a:t>Statement:</a:t>
            </a:r>
            <a:r>
              <a:rPr lang="en-US" b="1" dirty="0"/>
              <a:t> </a:t>
            </a:r>
            <a:r>
              <a:rPr lang="en-US" sz="2200" dirty="0"/>
              <a:t>“I find the programming language Python applicable to the majority of programming tasks I encounter”</a:t>
            </a:r>
          </a:p>
          <a:p>
            <a:r>
              <a:rPr lang="en-US" sz="2200" b="1" dirty="0"/>
              <a:t>Responses: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Neither Agree nor 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Agree</a:t>
            </a:r>
          </a:p>
        </p:txBody>
      </p:sp>
    </p:spTree>
    <p:extLst>
      <p:ext uri="{BB962C8B-B14F-4D97-AF65-F5344CB8AC3E}">
        <p14:creationId xmlns:p14="http://schemas.microsoft.com/office/powerpoint/2010/main" val="1335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B7A9-EE16-DDC6-FC98-1F0BFA4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Force-Choice Likert-Type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6CFC-B08B-4885-36DC-8C657543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989730"/>
            <a:ext cx="4998720" cy="2261821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/>
              <a:t>Responses: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Neither Agree nor 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Agree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AC9C02-04F5-55A4-1750-067F9C60C42E}"/>
              </a:ext>
            </a:extLst>
          </p:cNvPr>
          <p:cNvSpPr txBox="1">
            <a:spLocks/>
          </p:cNvSpPr>
          <p:nvPr/>
        </p:nvSpPr>
        <p:spPr>
          <a:xfrm>
            <a:off x="6562826" y="3788591"/>
            <a:ext cx="4998720" cy="24400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r>
              <a:rPr lang="en-US" sz="2200" b="1" dirty="0"/>
              <a:t>Responses: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Agree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8653A-159D-3D3A-911E-48D92FCB6D1E}"/>
              </a:ext>
            </a:extLst>
          </p:cNvPr>
          <p:cNvSpPr txBox="1"/>
          <p:nvPr/>
        </p:nvSpPr>
        <p:spPr>
          <a:xfrm>
            <a:off x="750771" y="1839644"/>
            <a:ext cx="11146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</a:t>
            </a:r>
            <a:r>
              <a:rPr lang="en-US" dirty="0"/>
              <a:t> Which set of responses is better survey design?</a:t>
            </a:r>
            <a:br>
              <a:rPr lang="en-US" dirty="0"/>
            </a:br>
            <a:r>
              <a:rPr lang="en-US" sz="1800" b="1" dirty="0"/>
              <a:t>Statement:</a:t>
            </a:r>
            <a:r>
              <a:rPr lang="en-US" b="1" dirty="0"/>
              <a:t> </a:t>
            </a:r>
            <a:r>
              <a:rPr lang="en-US" sz="1800" dirty="0"/>
              <a:t>“I find the programming language Python applicable to the majority of programming tasks I encounter”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B7A9-EE16-DDC6-FC98-1F0BFA4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Force-Choice Likert-Type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6CFC-B08B-4885-36DC-8C657543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989730"/>
            <a:ext cx="4998720" cy="2261821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/>
              <a:t>Responses: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Neither Agree nor 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Agree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AC9C02-04F5-55A4-1750-067F9C60C42E}"/>
              </a:ext>
            </a:extLst>
          </p:cNvPr>
          <p:cNvSpPr txBox="1">
            <a:spLocks/>
          </p:cNvSpPr>
          <p:nvPr/>
        </p:nvSpPr>
        <p:spPr>
          <a:xfrm>
            <a:off x="6562826" y="3788591"/>
            <a:ext cx="4998720" cy="24400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r>
              <a:rPr lang="en-US" sz="2200" b="1" dirty="0"/>
              <a:t>Responses: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Disagree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Strongly Agree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8653A-159D-3D3A-911E-48D92FCB6D1E}"/>
              </a:ext>
            </a:extLst>
          </p:cNvPr>
          <p:cNvSpPr txBox="1"/>
          <p:nvPr/>
        </p:nvSpPr>
        <p:spPr>
          <a:xfrm>
            <a:off x="750771" y="1839644"/>
            <a:ext cx="11146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</a:t>
            </a:r>
            <a:r>
              <a:rPr lang="en-US" dirty="0"/>
              <a:t> Which set of responses is better survey design?</a:t>
            </a:r>
            <a:br>
              <a:rPr lang="en-US" dirty="0"/>
            </a:br>
            <a:r>
              <a:rPr lang="en-US" sz="1800" b="1" dirty="0"/>
              <a:t>Statement:</a:t>
            </a:r>
            <a:r>
              <a:rPr lang="en-US" b="1" dirty="0"/>
              <a:t> </a:t>
            </a:r>
            <a:r>
              <a:rPr lang="en-US" sz="1800" dirty="0"/>
              <a:t>“I find the programming language Python applicable to the majority of programming tasks I encounter”</a:t>
            </a:r>
          </a:p>
          <a:p>
            <a:r>
              <a:rPr lang="en-US" b="1" dirty="0"/>
              <a:t>Answer:</a:t>
            </a:r>
            <a:r>
              <a:rPr lang="en-US" dirty="0"/>
              <a:t> It depends on whether neutrality is a valid response.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965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FE02-4BD7-200E-E35D-6995601A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Likert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17D4-3E8C-9050-38CE-A00822DB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multiple Likert-type questions measure the same underlying trait, we call the set of questions a </a:t>
            </a:r>
            <a:r>
              <a:rPr lang="en-US" b="1" dirty="0"/>
              <a:t>Likert scale</a:t>
            </a:r>
          </a:p>
          <a:p>
            <a:pPr lvl="1"/>
            <a:r>
              <a:rPr lang="en-US" dirty="0"/>
              <a:t>If not, they are just called </a:t>
            </a:r>
            <a:r>
              <a:rPr lang="en-US" b="1" dirty="0"/>
              <a:t>Likert-type data</a:t>
            </a:r>
          </a:p>
          <a:p>
            <a:r>
              <a:rPr lang="en-US" dirty="0"/>
              <a:t>Difference matters because we interpret the data with different tools</a:t>
            </a:r>
          </a:p>
          <a:p>
            <a:r>
              <a:rPr lang="en-US" b="1" dirty="0"/>
              <a:t>Example: How to compute “average?”</a:t>
            </a:r>
            <a:br>
              <a:rPr lang="en-US" b="1" dirty="0"/>
            </a:br>
            <a:r>
              <a:rPr lang="en-US" b="1" dirty="0"/>
              <a:t>Likert scales: </a:t>
            </a:r>
            <a:r>
              <a:rPr lang="en-US" dirty="0"/>
              <a:t>Compute mean score or total score</a:t>
            </a:r>
            <a:br>
              <a:rPr lang="en-US" dirty="0"/>
            </a:br>
            <a:r>
              <a:rPr lang="en-US" b="1" dirty="0"/>
              <a:t>Likert-type data:</a:t>
            </a:r>
            <a:r>
              <a:rPr lang="en-US" dirty="0"/>
              <a:t> In some cases, do not compute averages at all. In other cases, median and mode are appropriate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693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2170-ACFC-35F6-5CEB-4D3CC666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9702-205B-C7DA-EEBF-15C87C6B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quality scale is a set of related questions, such as a Likert scale, which seek to establish a numeric score for user perceptions of system quality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Details of quality are dependent on application and audience, so a reusable scale only provides high-level information</a:t>
            </a:r>
          </a:p>
          <a:p>
            <a:pPr lvl="1"/>
            <a:r>
              <a:rPr lang="en-US" dirty="0"/>
              <a:t>Scores vary depending on application, so interpretation of scores typically requires existing implementations of application for comparison</a:t>
            </a:r>
          </a:p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Well-studied</a:t>
            </a:r>
          </a:p>
          <a:p>
            <a:pPr lvl="1"/>
            <a:r>
              <a:rPr lang="en-US" dirty="0"/>
              <a:t>We can use them to study survey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2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10D6-1E94-F679-205B-EC9ACA22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System Usability Scale (SUS)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6E7A-420F-541F-E21E-C3B0D13D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52" y="2452125"/>
            <a:ext cx="5447899" cy="402336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think that I would like to use this system frequently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found the system unnecessarily complex.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thought the system was easy to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think that I would need the support of a technical person to be able to use this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found the various functions in this system were well integrated.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BDF678-A911-ECBC-6BC7-D44E895F8C57}"/>
              </a:ext>
            </a:extLst>
          </p:cNvPr>
          <p:cNvSpPr txBox="1">
            <a:spLocks/>
          </p:cNvSpPr>
          <p:nvPr/>
        </p:nvSpPr>
        <p:spPr>
          <a:xfrm>
            <a:off x="6744101" y="2625010"/>
            <a:ext cx="5447899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thought there was too much inconsistency in this system.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would imagine that most people would learn to use this system very quickly.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found the system very cumbersome to use.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felt very confident using the system.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needed to learn a lot of things before I could get going with this system.</a:t>
            </a: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68770A-4141-5162-14BD-664584FC13D0}"/>
              </a:ext>
            </a:extLst>
          </p:cNvPr>
          <p:cNvSpPr txBox="1">
            <a:spLocks/>
          </p:cNvSpPr>
          <p:nvPr/>
        </p:nvSpPr>
        <p:spPr>
          <a:xfrm>
            <a:off x="2554706" y="924366"/>
            <a:ext cx="805474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Underlying Question: Is System Usable?</a:t>
            </a:r>
          </a:p>
        </p:txBody>
      </p:sp>
      <p:pic>
        <p:nvPicPr>
          <p:cNvPr id="9" name="Picture 8" descr="Red playable character from the game among us">
            <a:extLst>
              <a:ext uri="{FF2B5EF4-FFF2-40B4-BE49-F238E27FC236}">
                <a16:creationId xmlns:a16="http://schemas.microsoft.com/office/drawing/2014/main" id="{7DFFB2C8-C13B-8E26-F03A-FDE25C2D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024">
            <a:off x="10276514" y="259200"/>
            <a:ext cx="1758334" cy="21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3401-91F6-963C-9A0F-5ACF69A4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Acquiescence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352E-2BF5-DB63-C058-3BC831E4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System Usability Scale is designed to account for a kind of cognitive bias called </a:t>
            </a:r>
            <a:r>
              <a:rPr lang="en-US" b="1" dirty="0"/>
              <a:t>acquiescence bias: </a:t>
            </a:r>
            <a:r>
              <a:rPr lang="en-US" dirty="0"/>
              <a:t>“The bias toward agreeing with a question when asked”</a:t>
            </a:r>
          </a:p>
          <a:p>
            <a:r>
              <a:rPr lang="en-US" dirty="0"/>
              <a:t>Acquiescence bias does not always occur</a:t>
            </a:r>
          </a:p>
          <a:p>
            <a:pPr lvl="1"/>
            <a:r>
              <a:rPr lang="en-US" dirty="0"/>
              <a:t>Can sometimes depend on participant’s culture and mental health status</a:t>
            </a:r>
          </a:p>
          <a:p>
            <a:r>
              <a:rPr lang="en-US" b="1" dirty="0"/>
              <a:t>Idea:</a:t>
            </a:r>
            <a:r>
              <a:rPr lang="en-US" dirty="0"/>
              <a:t> Divide questions into equal groups: Positive + Negative-keyed</a:t>
            </a:r>
          </a:p>
          <a:p>
            <a:pPr lvl="1"/>
            <a:r>
              <a:rPr lang="en-US" dirty="0"/>
              <a:t>PK: “If you agree with this, you agree with the scale’s underlying question”</a:t>
            </a:r>
          </a:p>
          <a:p>
            <a:pPr lvl="1"/>
            <a:r>
              <a:rPr lang="en-US" dirty="0"/>
              <a:t>NK: “If you agree with this, you </a:t>
            </a:r>
            <a:r>
              <a:rPr lang="en-US" b="1" dirty="0"/>
              <a:t>disagree</a:t>
            </a:r>
            <a:r>
              <a:rPr lang="en-US" dirty="0"/>
              <a:t> with underlying question</a:t>
            </a:r>
          </a:p>
          <a:p>
            <a:r>
              <a:rPr lang="en-US" b="1" dirty="0"/>
              <a:t>Compute: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Scale</a:t>
            </a:r>
            <a:r>
              <a:rPr lang="en-US" dirty="0"/>
              <a:t> = sum(PK) – sum(NK)</a:t>
            </a:r>
          </a:p>
          <a:p>
            <a:pPr lvl="1"/>
            <a:r>
              <a:rPr lang="en-US" b="1" dirty="0"/>
              <a:t>Bias</a:t>
            </a:r>
            <a:r>
              <a:rPr lang="en-US" dirty="0"/>
              <a:t> = sum(PK) + sum(NK)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733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BC04-2D70-6B00-E4ED-79883E0A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Positive+Negative</a:t>
            </a:r>
            <a:r>
              <a:rPr lang="en-US" dirty="0"/>
              <a:t>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B572-D55B-1C88-6C4C-B9F0F0FB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15453"/>
          </a:xfrm>
        </p:spPr>
        <p:txBody>
          <a:bodyPr/>
          <a:lstStyle/>
          <a:p>
            <a:r>
              <a:rPr lang="en-US" b="1" dirty="0"/>
              <a:t>Underlying question:  </a:t>
            </a:r>
            <a:r>
              <a:rPr lang="en-US" dirty="0"/>
              <a:t>“Does programmer hold positive sentiment toward the programming language Python?”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E0540A-FCF5-EC38-D354-4F72A57E7431}"/>
              </a:ext>
            </a:extLst>
          </p:cNvPr>
          <p:cNvSpPr txBox="1">
            <a:spLocks/>
          </p:cNvSpPr>
          <p:nvPr/>
        </p:nvSpPr>
        <p:spPr>
          <a:xfrm>
            <a:off x="1066800" y="2851574"/>
            <a:ext cx="4744065" cy="35098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Positive-Keyed:</a:t>
            </a:r>
          </a:p>
          <a:p>
            <a:pPr lvl="1"/>
            <a:r>
              <a:rPr lang="en-US" dirty="0"/>
              <a:t>The thought of programming in Python gets me out of bed in the morning</a:t>
            </a:r>
          </a:p>
          <a:p>
            <a:pPr lvl="1"/>
            <a:r>
              <a:rPr lang="en-US" dirty="0"/>
              <a:t>Python is my most favorite language</a:t>
            </a:r>
          </a:p>
          <a:p>
            <a:pPr lvl="1"/>
            <a:r>
              <a:rPr lang="en-US" dirty="0"/>
              <a:t>Python brings me life satisfaction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10F9D5-C9D2-7C61-AF5E-762B65D9EA91}"/>
              </a:ext>
            </a:extLst>
          </p:cNvPr>
          <p:cNvSpPr txBox="1">
            <a:spLocks/>
          </p:cNvSpPr>
          <p:nvPr/>
        </p:nvSpPr>
        <p:spPr>
          <a:xfrm>
            <a:off x="6350655" y="2851573"/>
            <a:ext cx="4744065" cy="35098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Negative-Keyed:</a:t>
            </a:r>
          </a:p>
          <a:p>
            <a:pPr lvl="1"/>
            <a:r>
              <a:rPr lang="en-US" dirty="0"/>
              <a:t>Python brings me misery</a:t>
            </a:r>
          </a:p>
          <a:p>
            <a:pPr lvl="1"/>
            <a:r>
              <a:rPr lang="en-US" dirty="0"/>
              <a:t>The thought of programming in Python keeps me up at night</a:t>
            </a:r>
          </a:p>
          <a:p>
            <a:pPr lvl="1"/>
            <a:r>
              <a:rPr lang="en-US" dirty="0"/>
              <a:t>Python is my least favorite language</a:t>
            </a:r>
          </a:p>
        </p:txBody>
      </p:sp>
    </p:spTree>
    <p:extLst>
      <p:ext uri="{BB962C8B-B14F-4D97-AF65-F5344CB8AC3E}">
        <p14:creationId xmlns:p14="http://schemas.microsoft.com/office/powerpoint/2010/main" val="232630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CD6-07FA-312B-C796-456883A0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Check: SUS Keys?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692B-F47A-BB0C-8D9F-79ED8333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23646" cy="608708"/>
          </a:xfrm>
        </p:spPr>
        <p:txBody>
          <a:bodyPr/>
          <a:lstStyle/>
          <a:p>
            <a:r>
              <a:rPr lang="en-US" b="1" dirty="0"/>
              <a:t>Tell me:</a:t>
            </a:r>
            <a:r>
              <a:rPr lang="en-US" dirty="0"/>
              <a:t> Which are PK, NK? (Underlying Qn: “Is System Usable”)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BFBEEE-54E7-4D3C-49CE-DB797CFC2833}"/>
              </a:ext>
            </a:extLst>
          </p:cNvPr>
          <p:cNvSpPr txBox="1">
            <a:spLocks/>
          </p:cNvSpPr>
          <p:nvPr/>
        </p:nvSpPr>
        <p:spPr>
          <a:xfrm>
            <a:off x="385012" y="2454442"/>
            <a:ext cx="5447899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 think that I would like to use this system frequently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found the system unnecessarily complex.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thought the system was easy to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think that I would need the support of a technical person to be able to use this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found the various functions in this system were well integrated.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DDADE-9B2F-C49C-8C12-29B5A83EB545}"/>
              </a:ext>
            </a:extLst>
          </p:cNvPr>
          <p:cNvSpPr txBox="1">
            <a:spLocks/>
          </p:cNvSpPr>
          <p:nvPr/>
        </p:nvSpPr>
        <p:spPr>
          <a:xfrm>
            <a:off x="6359091" y="2456938"/>
            <a:ext cx="5447899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thought there was too much inconsistency in this system.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would imagine that most people would learn to use this system very quickly.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found the system very cumbersome to use.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felt very confident using the system.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needed to learn a lot of things before I could get going with this system.</a:t>
            </a: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CD6-07FA-312B-C796-456883A0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Check: SUS Keys?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692B-F47A-BB0C-8D9F-79ED8333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23646" cy="608708"/>
          </a:xfrm>
        </p:spPr>
        <p:txBody>
          <a:bodyPr/>
          <a:lstStyle/>
          <a:p>
            <a:r>
              <a:rPr lang="en-US" b="1" dirty="0"/>
              <a:t>Tell me:</a:t>
            </a:r>
            <a:r>
              <a:rPr lang="en-US" dirty="0"/>
              <a:t> Which are PK, NK? (Underlying Qn: “Is System Usable”)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BFBEEE-54E7-4D3C-49CE-DB797CFC2833}"/>
              </a:ext>
            </a:extLst>
          </p:cNvPr>
          <p:cNvSpPr txBox="1">
            <a:spLocks/>
          </p:cNvSpPr>
          <p:nvPr/>
        </p:nvSpPr>
        <p:spPr>
          <a:xfrm>
            <a:off x="385012" y="2454442"/>
            <a:ext cx="5447899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 think that I would like to use this system frequently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found the system unnecessarily complex.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thought the system was easy to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think that I would need the support of a technical person to be able to use this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found the various functions in this system were well integrated.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DDADE-9B2F-C49C-8C12-29B5A83EB545}"/>
              </a:ext>
            </a:extLst>
          </p:cNvPr>
          <p:cNvSpPr txBox="1">
            <a:spLocks/>
          </p:cNvSpPr>
          <p:nvPr/>
        </p:nvSpPr>
        <p:spPr>
          <a:xfrm>
            <a:off x="6359091" y="2456938"/>
            <a:ext cx="5447899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thought there was too much inconsistency in this system.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would imagine that most people would learn to use this system very quickly.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found the system very cumbersome to use.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felt very confident using the system.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 needed to learn a lot of things before I could get going with this system.</a:t>
            </a: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EB91A-831C-61EB-72BD-C0EC69CED782}"/>
              </a:ext>
            </a:extLst>
          </p:cNvPr>
          <p:cNvSpPr txBox="1"/>
          <p:nvPr/>
        </p:nvSpPr>
        <p:spPr>
          <a:xfrm>
            <a:off x="476490" y="215478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44E65-2C00-8F3E-7A43-426C40595ADD}"/>
              </a:ext>
            </a:extLst>
          </p:cNvPr>
          <p:cNvSpPr txBox="1"/>
          <p:nvPr/>
        </p:nvSpPr>
        <p:spPr>
          <a:xfrm>
            <a:off x="482907" y="2825710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–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6B5FF-C3D6-8CE8-5C6A-D5D357FF550A}"/>
              </a:ext>
            </a:extLst>
          </p:cNvPr>
          <p:cNvSpPr txBox="1"/>
          <p:nvPr/>
        </p:nvSpPr>
        <p:spPr>
          <a:xfrm>
            <a:off x="476490" y="354279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3B07F-4F90-1946-A26A-15D19630CC6A}"/>
              </a:ext>
            </a:extLst>
          </p:cNvPr>
          <p:cNvSpPr txBox="1"/>
          <p:nvPr/>
        </p:nvSpPr>
        <p:spPr>
          <a:xfrm>
            <a:off x="482907" y="537764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844FC-E6D1-FF49-9158-6653EC838573}"/>
              </a:ext>
            </a:extLst>
          </p:cNvPr>
          <p:cNvSpPr txBox="1"/>
          <p:nvPr/>
        </p:nvSpPr>
        <p:spPr>
          <a:xfrm>
            <a:off x="6461800" y="289033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DFAFA-248C-66B5-AB03-5AC84195A711}"/>
              </a:ext>
            </a:extLst>
          </p:cNvPr>
          <p:cNvSpPr txBox="1"/>
          <p:nvPr/>
        </p:nvSpPr>
        <p:spPr>
          <a:xfrm>
            <a:off x="6461800" y="472381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543BB-4230-528A-5204-A5EF58D17677}"/>
              </a:ext>
            </a:extLst>
          </p:cNvPr>
          <p:cNvSpPr txBox="1"/>
          <p:nvPr/>
        </p:nvSpPr>
        <p:spPr>
          <a:xfrm>
            <a:off x="476490" y="4348470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–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7C441-2E22-2143-5B7B-7D0B6BE9535E}"/>
              </a:ext>
            </a:extLst>
          </p:cNvPr>
          <p:cNvSpPr txBox="1"/>
          <p:nvPr/>
        </p:nvSpPr>
        <p:spPr>
          <a:xfrm>
            <a:off x="6461800" y="2134184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–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6B3E8-7BA2-3695-68F8-A416F3C88563}"/>
              </a:ext>
            </a:extLst>
          </p:cNvPr>
          <p:cNvSpPr txBox="1"/>
          <p:nvPr/>
        </p:nvSpPr>
        <p:spPr>
          <a:xfrm>
            <a:off x="6461800" y="3985554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–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49B46-DC44-D642-D35F-F95D2CB8A2B8}"/>
              </a:ext>
            </a:extLst>
          </p:cNvPr>
          <p:cNvSpPr txBox="1"/>
          <p:nvPr/>
        </p:nvSpPr>
        <p:spPr>
          <a:xfrm>
            <a:off x="6461800" y="5232926"/>
            <a:ext cx="68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17927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Surveys</a:t>
            </a:r>
          </a:p>
          <a:p>
            <a:pPr lvl="2"/>
            <a:r>
              <a:rPr lang="en-US" dirty="0"/>
              <a:t>Likert scales vs. Likert-type questions</a:t>
            </a:r>
          </a:p>
          <a:p>
            <a:pPr lvl="2"/>
            <a:r>
              <a:rPr lang="en-US" dirty="0"/>
              <a:t>Quality Scales</a:t>
            </a:r>
          </a:p>
          <a:p>
            <a:pPr lvl="2"/>
            <a:r>
              <a:rPr lang="en-US" dirty="0"/>
              <a:t>Acquiescence bias</a:t>
            </a:r>
          </a:p>
          <a:p>
            <a:pPr lvl="2"/>
            <a:r>
              <a:rPr lang="en-US" dirty="0"/>
              <a:t>Richer quantitative scales</a:t>
            </a:r>
          </a:p>
          <a:p>
            <a:pPr lvl="1"/>
            <a:r>
              <a:rPr lang="en-US" dirty="0"/>
              <a:t>Inclusive survey + study design</a:t>
            </a:r>
          </a:p>
          <a:p>
            <a:pPr lvl="2"/>
            <a:r>
              <a:rPr lang="en-US" dirty="0"/>
              <a:t>Demographic data</a:t>
            </a:r>
          </a:p>
          <a:p>
            <a:pPr lvl="2"/>
            <a:r>
              <a:rPr lang="en-US" dirty="0"/>
              <a:t>Accessibility considerations</a:t>
            </a:r>
          </a:p>
          <a:p>
            <a:pPr lvl="1"/>
            <a:r>
              <a:rPr lang="en-US" dirty="0"/>
              <a:t>Activity: Worst Survey Ever</a:t>
            </a:r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E960-C5CD-DD75-78ED-8FB65B8B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Richer 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7AFA-0580-BD95-E1D7-0A1BC8D2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Takeaway:</a:t>
            </a:r>
            <a:r>
              <a:rPr lang="en-US" dirty="0"/>
              <a:t> Quantitative studies do not have to be 1-dimensional</a:t>
            </a:r>
            <a:br>
              <a:rPr lang="en-US" b="1" dirty="0"/>
            </a:br>
            <a:r>
              <a:rPr lang="en-US" dirty="0"/>
              <a:t>“Multi-dimensional quantitative study” = measure &gt;1 number</a:t>
            </a:r>
          </a:p>
          <a:p>
            <a:r>
              <a:rPr lang="en-US" b="1" dirty="0"/>
              <a:t>Example:</a:t>
            </a:r>
            <a:r>
              <a:rPr lang="en-US" dirty="0"/>
              <a:t> “The </a:t>
            </a:r>
            <a:r>
              <a:rPr lang="en-US" dirty="0" err="1"/>
              <a:t>Randomo</a:t>
            </a:r>
            <a:r>
              <a:rPr lang="en-US" dirty="0"/>
              <a:t> Study”</a:t>
            </a:r>
          </a:p>
          <a:p>
            <a:r>
              <a:rPr lang="en-US" b="1" dirty="0"/>
              <a:t>Long-term Goal:</a:t>
            </a:r>
            <a:r>
              <a:rPr lang="en-US" dirty="0"/>
              <a:t> Base PL syntax choices on empirical data</a:t>
            </a:r>
          </a:p>
          <a:p>
            <a:r>
              <a:rPr lang="en-US" b="1" dirty="0"/>
              <a:t>Immediate research questions (RQs):</a:t>
            </a:r>
          </a:p>
          <a:p>
            <a:pPr lvl="1"/>
            <a:r>
              <a:rPr lang="en-US" b="1" dirty="0"/>
              <a:t>RQ1. </a:t>
            </a:r>
            <a:r>
              <a:rPr lang="en-US" dirty="0"/>
              <a:t>“Which words and symbols do novices find intuitive (or not intuitive) in a general-purpose programming language?“</a:t>
            </a:r>
          </a:p>
          <a:p>
            <a:pPr lvl="1"/>
            <a:r>
              <a:rPr lang="en-US" b="1" dirty="0"/>
              <a:t>RQ2.  “</a:t>
            </a:r>
            <a:r>
              <a:rPr lang="en-US" dirty="0"/>
              <a:t>Can novices using programming languages for the first time write simple</a:t>
            </a:r>
          </a:p>
          <a:p>
            <a:pPr lvl="1"/>
            <a:r>
              <a:rPr lang="en-US" dirty="0"/>
              <a:t>computer programs more accurately using alternative programming languages?”</a:t>
            </a:r>
          </a:p>
          <a:p>
            <a:r>
              <a:rPr lang="en-US" b="1" dirty="0"/>
              <a:t>Need complex data to answer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65573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499-A1FA-CFCB-EDB9-4C0BE916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1: 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8AE9-3EE9-58A9-2859-954EF4C8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Give the participants a description of some PL concept</a:t>
            </a:r>
          </a:p>
          <a:p>
            <a:pPr lvl="1"/>
            <a:r>
              <a:rPr lang="en-US" dirty="0"/>
              <a:t>Participants are divided by prior experience vs. none</a:t>
            </a:r>
          </a:p>
          <a:p>
            <a:r>
              <a:rPr lang="en-US" dirty="0"/>
              <a:t>2. Provide multiple example syntaxes (real + hypothetical)</a:t>
            </a:r>
          </a:p>
          <a:p>
            <a:r>
              <a:rPr lang="en-US" dirty="0"/>
              <a:t>3. Participants rate “</a:t>
            </a:r>
            <a:r>
              <a:rPr lang="en-US" i="1" dirty="0"/>
              <a:t>intuitiveness”</a:t>
            </a:r>
            <a:r>
              <a:rPr lang="en-US" dirty="0"/>
              <a:t> of each option</a:t>
            </a:r>
          </a:p>
          <a:p>
            <a:r>
              <a:rPr lang="en-US" dirty="0"/>
              <a:t>4. Researcher interprets numeric ratings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0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350D-C047-FFF6-6A78-208976B0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Concept: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8EE0-AEE4-D1C0-04C1-930492AE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Concept:</a:t>
            </a:r>
            <a:r>
              <a:rPr lang="en-US" dirty="0"/>
              <a:t> “Assigning a value to a computer’s memory”</a:t>
            </a:r>
          </a:p>
          <a:p>
            <a:r>
              <a:rPr lang="en-US" b="1" dirty="0"/>
              <a:t>Description:</a:t>
            </a:r>
            <a:r>
              <a:rPr lang="en-US" dirty="0"/>
              <a:t> “Suppose you wanted to write a mathematical expression that represented taking a number, perhaps the number 1024, and putting it into a location in a computer’s memory represented by a variable named x”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964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350D-C047-FFF6-6A78-208976B0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Concept: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8EE0-AEE4-D1C0-04C1-930492AE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Concept:</a:t>
            </a:r>
            <a:r>
              <a:rPr lang="en-US" dirty="0"/>
              <a:t> “Assigning a value to a computer’s memory”</a:t>
            </a:r>
          </a:p>
          <a:p>
            <a:r>
              <a:rPr lang="en-US" b="1" dirty="0"/>
              <a:t>Description:</a:t>
            </a:r>
            <a:r>
              <a:rPr lang="en-US" dirty="0"/>
              <a:t> “Suppose you wanted to write a mathematical expression that represented taking a number, perhaps the number 1024, and putting it into a location in a computer’s memory represented by a variable named x”</a:t>
            </a:r>
          </a:p>
          <a:p>
            <a:r>
              <a:rPr lang="en-US" b="1" dirty="0"/>
              <a:t>New and Old Programmers Agreed: </a:t>
            </a:r>
            <a:endParaRPr lang="en-US" dirty="0"/>
          </a:p>
          <a:p>
            <a:pPr lvl="1"/>
            <a:r>
              <a:rPr lang="en-US" b="1" dirty="0"/>
              <a:t>Best: </a:t>
            </a:r>
            <a:r>
              <a:rPr lang="en-US" dirty="0"/>
              <a:t>x = 1024</a:t>
            </a:r>
          </a:p>
          <a:p>
            <a:pPr lvl="1"/>
            <a:r>
              <a:rPr lang="en-US" b="1" dirty="0"/>
              <a:t>Worst: </a:t>
            </a:r>
            <a:r>
              <a:rPr lang="en-US" dirty="0"/>
              <a:t>x += 1024</a:t>
            </a:r>
            <a:endParaRPr lang="en-US" b="1" dirty="0"/>
          </a:p>
          <a:p>
            <a:r>
              <a:rPr lang="en-US" dirty="0"/>
              <a:t>Other concepts, e.g., arrays, showed disagreement</a:t>
            </a:r>
          </a:p>
        </p:txBody>
      </p:sp>
    </p:spTree>
    <p:extLst>
      <p:ext uri="{BB962C8B-B14F-4D97-AF65-F5344CB8AC3E}">
        <p14:creationId xmlns:p14="http://schemas.microsoft.com/office/powerpoint/2010/main" val="311096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959-EC50-2E89-74D4-EE5C2670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2: 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9A4E-07C4-DAF3-2EDE-F049396CE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583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apply the same basic methodology, but for longer concepts</a:t>
            </a:r>
            <a:br>
              <a:rPr lang="en-US" dirty="0"/>
            </a:br>
            <a:r>
              <a:rPr lang="en-US" dirty="0"/>
              <a:t>Uses code from real and new PLs</a:t>
            </a:r>
          </a:p>
          <a:p>
            <a:r>
              <a:rPr lang="en-US" b="1" dirty="0"/>
              <a:t>Example Concept: </a:t>
            </a:r>
            <a:r>
              <a:rPr lang="en-US" dirty="0"/>
              <a:t>Loops</a:t>
            </a:r>
            <a:br>
              <a:rPr lang="en-US" dirty="0"/>
            </a:br>
            <a:r>
              <a:rPr lang="en-US" b="1" dirty="0"/>
              <a:t>Description:</a:t>
            </a:r>
            <a:r>
              <a:rPr lang="en-US" dirty="0"/>
              <a:t> The code in the square boxes is supposed to make any code that may be in the black 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BE6E5E-35DC-97E6-771C-67B84E25F203}"/>
              </a:ext>
            </a:extLst>
          </p:cNvPr>
          <p:cNvGrpSpPr/>
          <p:nvPr/>
        </p:nvGrpSpPr>
        <p:grpSpPr>
          <a:xfrm>
            <a:off x="708664" y="4287139"/>
            <a:ext cx="2399097" cy="1477328"/>
            <a:chOff x="1183907" y="3997510"/>
            <a:chExt cx="2399097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5C9BB6-CB7F-050D-3CCA-D47A206A7618}"/>
                </a:ext>
              </a:extLst>
            </p:cNvPr>
            <p:cNvSpPr txBox="1"/>
            <p:nvPr/>
          </p:nvSpPr>
          <p:spPr>
            <a:xfrm>
              <a:off x="1183907" y="3997510"/>
              <a:ext cx="239909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a-DK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integer i = 1</a:t>
              </a:r>
              <a:br>
                <a:rPr lang="da-DK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da-DK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repeat 10 times </a:t>
              </a:r>
            </a:p>
            <a:p>
              <a:br>
                <a:rPr lang="da-DK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da-DK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 i = i + 1</a:t>
              </a:r>
              <a:br>
                <a:rPr lang="da-DK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da-DK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end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6344E9-58BA-15E6-C195-A4D14D3429C6}"/>
                </a:ext>
              </a:extLst>
            </p:cNvPr>
            <p:cNvSpPr/>
            <p:nvPr/>
          </p:nvSpPr>
          <p:spPr>
            <a:xfrm>
              <a:off x="1578544" y="4667719"/>
              <a:ext cx="904774" cy="13690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5933CD-BBCB-334E-1ED8-868CA6B40B4A}"/>
              </a:ext>
            </a:extLst>
          </p:cNvPr>
          <p:cNvGrpSpPr/>
          <p:nvPr/>
        </p:nvGrpSpPr>
        <p:grpSpPr>
          <a:xfrm>
            <a:off x="3583003" y="4285189"/>
            <a:ext cx="2240280" cy="1477328"/>
            <a:chOff x="3438624" y="3708750"/>
            <a:chExt cx="2240280" cy="14773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74C5E8-3E8B-77BE-F459-B0855D4B6F0A}"/>
                </a:ext>
              </a:extLst>
            </p:cNvPr>
            <p:cNvSpPr txBox="1"/>
            <p:nvPr/>
          </p:nvSpPr>
          <p:spPr>
            <a:xfrm>
              <a:off x="3438624" y="3708750"/>
              <a:ext cx="224028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= 1</a:t>
              </a:r>
              <a:b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while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&lt;=10 do</a:t>
              </a:r>
            </a:p>
            <a:p>
              <a:b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=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+ 1</a:t>
              </a:r>
              <a:b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end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A8895B-6602-C7A1-FDD1-AB22CC45F4F1}"/>
                </a:ext>
              </a:extLst>
            </p:cNvPr>
            <p:cNvSpPr/>
            <p:nvPr/>
          </p:nvSpPr>
          <p:spPr>
            <a:xfrm>
              <a:off x="3940946" y="4378960"/>
              <a:ext cx="904774" cy="13690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590D12-18BD-4747-3DFF-784414561A90}"/>
              </a:ext>
            </a:extLst>
          </p:cNvPr>
          <p:cNvGrpSpPr/>
          <p:nvPr/>
        </p:nvGrpSpPr>
        <p:grpSpPr>
          <a:xfrm>
            <a:off x="6537968" y="4285189"/>
            <a:ext cx="2240280" cy="1477328"/>
            <a:chOff x="6282892" y="3708751"/>
            <a:chExt cx="2240280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88113B-B775-7B67-5CC3-4FDBBB44E3E5}"/>
                </a:ext>
              </a:extLst>
            </p:cNvPr>
            <p:cNvSpPr txBox="1"/>
            <p:nvPr/>
          </p:nvSpPr>
          <p:spPr>
            <a:xfrm>
              <a:off x="6282892" y="3708751"/>
              <a:ext cx="224028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var a[10]int</a:t>
              </a:r>
              <a:b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for i:=range a</a:t>
              </a:r>
              <a:b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{</a:t>
              </a:r>
            </a:p>
            <a:p>
              <a:b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en-US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AC4E64-3419-3964-D150-D7719142DE79}"/>
                </a:ext>
              </a:extLst>
            </p:cNvPr>
            <p:cNvSpPr/>
            <p:nvPr/>
          </p:nvSpPr>
          <p:spPr>
            <a:xfrm>
              <a:off x="6553602" y="4599264"/>
              <a:ext cx="904774" cy="13690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9E677D-DA48-87EC-30B8-D8323B6C5035}"/>
              </a:ext>
            </a:extLst>
          </p:cNvPr>
          <p:cNvGrpSpPr/>
          <p:nvPr/>
        </p:nvGrpSpPr>
        <p:grpSpPr>
          <a:xfrm>
            <a:off x="9606416" y="4285189"/>
            <a:ext cx="2585584" cy="2031325"/>
            <a:chOff x="9253490" y="3850919"/>
            <a:chExt cx="2585584" cy="20313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A8D8A-6BFF-5CFE-4BFC-80EBED05A257}"/>
                </a:ext>
              </a:extLst>
            </p:cNvPr>
            <p:cNvSpPr txBox="1"/>
            <p:nvPr/>
          </p:nvSpPr>
          <p:spPr>
            <a:xfrm>
              <a:off x="9253490" y="3850919"/>
              <a:ext cx="2585584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| i |</a:t>
              </a:r>
              <a:b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 := 1.</a:t>
              </a:r>
              <a:b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10 timesRepeat:</a:t>
              </a:r>
              <a:b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[</a:t>
              </a:r>
            </a:p>
            <a:p>
              <a:b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 i := i + 1.</a:t>
              </a:r>
              <a:b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nn-NO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].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E67940-1F17-20FD-B031-1D10257B1D0E}"/>
                </a:ext>
              </a:extLst>
            </p:cNvPr>
            <p:cNvSpPr/>
            <p:nvPr/>
          </p:nvSpPr>
          <p:spPr>
            <a:xfrm>
              <a:off x="9657148" y="5049170"/>
              <a:ext cx="904774" cy="13690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346E72-B1C6-D15A-1A45-22859C21CA31}"/>
              </a:ext>
            </a:extLst>
          </p:cNvPr>
          <p:cNvSpPr txBox="1"/>
          <p:nvPr/>
        </p:nvSpPr>
        <p:spPr>
          <a:xfrm>
            <a:off x="1489508" y="36169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59B2C-2E6A-9399-CD1C-C70E6DAD1722}"/>
              </a:ext>
            </a:extLst>
          </p:cNvPr>
          <p:cNvSpPr txBox="1"/>
          <p:nvPr/>
        </p:nvSpPr>
        <p:spPr>
          <a:xfrm>
            <a:off x="4284439" y="36149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8AD270-5675-5799-8ABF-50372B77C59C}"/>
              </a:ext>
            </a:extLst>
          </p:cNvPr>
          <p:cNvSpPr txBox="1"/>
          <p:nvPr/>
        </p:nvSpPr>
        <p:spPr>
          <a:xfrm>
            <a:off x="7239404" y="3616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09B950-08E0-AF36-6614-2BE60898A976}"/>
              </a:ext>
            </a:extLst>
          </p:cNvPr>
          <p:cNvSpPr txBox="1"/>
          <p:nvPr/>
        </p:nvSpPr>
        <p:spPr>
          <a:xfrm>
            <a:off x="10574152" y="3645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6073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780C-6001-00BE-0C38-A4AF76F1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 Trends in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9E7A-9ACF-AA04-44B8-84290CF9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Familiar keywords tend to be rated as more intuitive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keyword is commonly-used in English and has a well-known English meaning, it tends to be rated as more intuitive (examples: repeat, undefined)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meaning of a keyword depends on a metaphor, it tends to be rated as less intuitive (examples: throw, catch)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symbol has a meaning in English, yet that meaning conflicts with its meaning in programming, then it tends to be rated as less intuitive (example: the dot operator vs. the period in written English).</a:t>
            </a:r>
          </a:p>
        </p:txBody>
      </p:sp>
    </p:spTree>
    <p:extLst>
      <p:ext uri="{BB962C8B-B14F-4D97-AF65-F5344CB8AC3E}">
        <p14:creationId xmlns:p14="http://schemas.microsoft.com/office/powerpoint/2010/main" val="142532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C14B-FCE5-91D9-FDEE-D139A511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+ 4</a:t>
            </a:r>
            <a:r>
              <a:rPr lang="en-US" baseline="30000" dirty="0"/>
              <a:t>th</a:t>
            </a:r>
            <a:r>
              <a:rPr lang="en-US" dirty="0"/>
              <a:t>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66A-7F9F-FC40-FDA1-CF842B4C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E099-3815-826F-31B0-00734441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4360-F531-C3E8-E5EA-2CC0B01F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1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1F9E-DA88-D982-67DB-8D1F3205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Inclusive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DC09-487A-B5A0-3126-A4163B63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27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E5FC-A1CF-F410-620D-C7344EDF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Worst Survey Ever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8531-B55E-BADE-F824-CD5C1EB5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survey used to be even more worse</a:t>
            </a:r>
          </a:p>
          <a:p>
            <a:r>
              <a:rPr lang="en-US" dirty="0"/>
              <a:t>As a technical limitation of the textbook preparation software, the survey has been forced to improve</a:t>
            </a:r>
          </a:p>
          <a:p>
            <a:r>
              <a:rPr lang="en-US" dirty="0"/>
              <a:t>Much of its worseness involves issues of inclusive survey design, but it is diverse in its badness</a:t>
            </a:r>
          </a:p>
          <a:p>
            <a:r>
              <a:rPr lang="en-US" b="1" dirty="0"/>
              <a:t>Activity:</a:t>
            </a:r>
          </a:p>
          <a:p>
            <a:pPr lvl="1"/>
            <a:r>
              <a:rPr lang="en-US" dirty="0"/>
              <a:t>Read survey here: </a:t>
            </a:r>
            <a:r>
              <a:rPr lang="en-US" dirty="0">
                <a:hlinkClick r:id="rId2"/>
              </a:rPr>
              <a:t>https://bookish.press/hcpl/chapter10</a:t>
            </a:r>
            <a:r>
              <a:rPr lang="en-US" dirty="0"/>
              <a:t> (5 min)</a:t>
            </a:r>
          </a:p>
          <a:p>
            <a:pPr lvl="1"/>
            <a:r>
              <a:rPr lang="en-US" dirty="0"/>
              <a:t>Propose + discuss potential improvements (5 min)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01DE-372C-C9B2-C2F0-BFF48AB0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Quantitative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FF50-A0D4-1205-C3E5-A15D599D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1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9B75-E6E3-4F98-41E4-92D15438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Excited About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08E7-FF46-6796-236E-E8A75828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35891"/>
          </a:xfrm>
        </p:spPr>
        <p:txBody>
          <a:bodyPr/>
          <a:lstStyle/>
          <a:p>
            <a:r>
              <a:rPr lang="en-US" dirty="0"/>
              <a:t>Social Science seeks rigorous understanding of humans</a:t>
            </a:r>
          </a:p>
          <a:p>
            <a:r>
              <a:rPr lang="en-US" b="1" dirty="0"/>
              <a:t>Measuring humans</a:t>
            </a:r>
            <a:r>
              <a:rPr lang="en-US" dirty="0"/>
              <a:t> is a foundational tool for gaining understanding</a:t>
            </a:r>
          </a:p>
          <a:p>
            <a:pPr lvl="1"/>
            <a:r>
              <a:rPr lang="en-US" b="1" dirty="0"/>
              <a:t>Observing</a:t>
            </a:r>
            <a:r>
              <a:rPr lang="en-US" dirty="0"/>
              <a:t> behavior: high time cost, but high flexibility</a:t>
            </a:r>
          </a:p>
          <a:p>
            <a:pPr lvl="1"/>
            <a:r>
              <a:rPr lang="en-US" b="1" dirty="0"/>
              <a:t>Interviews</a:t>
            </a:r>
            <a:r>
              <a:rPr lang="en-US" dirty="0"/>
              <a:t>:  medium time cost, medium flexibility</a:t>
            </a:r>
          </a:p>
          <a:p>
            <a:pPr lvl="1"/>
            <a:r>
              <a:rPr lang="en-US" b="1" dirty="0"/>
              <a:t>Surveys: </a:t>
            </a:r>
            <a:r>
              <a:rPr lang="en-US" dirty="0"/>
              <a:t>lowest time cost, lowest flexibility 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5C4474-2894-B777-0D7E-96C468F92821}"/>
              </a:ext>
            </a:extLst>
          </p:cNvPr>
          <p:cNvCxnSpPr/>
          <p:nvPr/>
        </p:nvCxnSpPr>
        <p:spPr>
          <a:xfrm>
            <a:off x="2627697" y="4004109"/>
            <a:ext cx="19828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043C08-5257-6BE0-EB10-ECF1FF031C54}"/>
              </a:ext>
            </a:extLst>
          </p:cNvPr>
          <p:cNvCxnSpPr/>
          <p:nvPr/>
        </p:nvCxnSpPr>
        <p:spPr>
          <a:xfrm rot="10800000">
            <a:off x="3542097" y="4013735"/>
            <a:ext cx="1722922" cy="279132"/>
          </a:xfrm>
          <a:prstGeom prst="bentConnector3">
            <a:avLst>
              <a:gd name="adj1" fmla="val 1013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F766FB-05DB-4D29-0C25-ED4918898DF2}"/>
              </a:ext>
            </a:extLst>
          </p:cNvPr>
          <p:cNvSpPr txBox="1"/>
          <p:nvPr/>
        </p:nvSpPr>
        <p:spPr>
          <a:xfrm>
            <a:off x="5265019" y="4108201"/>
            <a:ext cx="20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starting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09BBD-E176-586D-61B6-24785710620F}"/>
              </a:ext>
            </a:extLst>
          </p:cNvPr>
          <p:cNvSpPr txBox="1"/>
          <p:nvPr/>
        </p:nvSpPr>
        <p:spPr>
          <a:xfrm>
            <a:off x="1097280" y="4477533"/>
            <a:ext cx="10222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First:</a:t>
            </a:r>
            <a:r>
              <a:rPr lang="en-US" sz="2800" dirty="0"/>
              <a:t> Focus on </a:t>
            </a:r>
            <a:r>
              <a:rPr lang="en-US" sz="2800" b="1" dirty="0"/>
              <a:t>quantitative surveys, </a:t>
            </a:r>
            <a:r>
              <a:rPr lang="en-US" sz="2800" dirty="0"/>
              <a:t>especially “psychometric” (meaning: measure what they think)</a:t>
            </a:r>
          </a:p>
        </p:txBody>
      </p:sp>
    </p:spTree>
    <p:extLst>
      <p:ext uri="{BB962C8B-B14F-4D97-AF65-F5344CB8AC3E}">
        <p14:creationId xmlns:p14="http://schemas.microsoft.com/office/powerpoint/2010/main" val="19337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4A32-D637-F28D-914E-6CC830A7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How to Pick Quantitative Survey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1FDF-0A7D-35F9-B0CC-CAA0A933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Every question should have a goal</a:t>
            </a:r>
            <a:r>
              <a:rPr lang="en-US" dirty="0"/>
              <a:t>, such as:</a:t>
            </a:r>
          </a:p>
          <a:p>
            <a:pPr lvl="1"/>
            <a:r>
              <a:rPr lang="en-US" dirty="0"/>
              <a:t>Understanding who the survey participant is (e.g., demographics)</a:t>
            </a:r>
          </a:p>
          <a:p>
            <a:pPr lvl="1"/>
            <a:r>
              <a:rPr lang="en-US" b="1" dirty="0"/>
              <a:t>Formative feedback</a:t>
            </a:r>
            <a:r>
              <a:rPr lang="en-US" dirty="0"/>
              <a:t> to make future choices (e.g. performance metrics)</a:t>
            </a:r>
          </a:p>
          <a:p>
            <a:pPr lvl="1"/>
            <a:r>
              <a:rPr lang="en-US" b="1" dirty="0"/>
              <a:t>Summative feedback </a:t>
            </a:r>
            <a:r>
              <a:rPr lang="en-US" dirty="0"/>
              <a:t>to assess if goals are met (e.g. performance metrics)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3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FBB7-1BDF-9766-F3DD-5018721C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Demographic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D4C7-5E9E-EF19-EDE0-27398166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How many years of programming experience do you have?</a:t>
            </a:r>
          </a:p>
          <a:p>
            <a:pPr lvl="1"/>
            <a:r>
              <a:rPr lang="en-US" dirty="0"/>
              <a:t>How many hours of programming did you do per week in that period, on average?</a:t>
            </a:r>
          </a:p>
          <a:p>
            <a:pPr lvl="1"/>
            <a:r>
              <a:rPr lang="en-US" dirty="0"/>
              <a:t>How many years of formal programming education have you completed?</a:t>
            </a:r>
          </a:p>
          <a:p>
            <a:pPr marL="201168" lvl="1" indent="0">
              <a:buNone/>
            </a:pPr>
            <a:r>
              <a:rPr lang="en-US" dirty="0"/>
              <a:t>Questions about personal identity are also in this category, but discussed separately due to extra considerations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Propose more questions</a:t>
            </a:r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BDA-8E1F-E540-A80E-F9BBD541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Formative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B3B8-7924-EF49-2720-D69E85C4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percentage of error messages you encountered provided information that led you to resolve the underlying error?</a:t>
            </a:r>
          </a:p>
          <a:p>
            <a:pPr marL="201168" lvl="1" indent="0">
              <a:buNone/>
            </a:pPr>
            <a:r>
              <a:rPr lang="en-US" b="1" dirty="0"/>
              <a:t>  Identifies whether solution-directed error messages need to be a focus</a:t>
            </a:r>
          </a:p>
          <a:p>
            <a:pPr lvl="1"/>
            <a:r>
              <a:rPr lang="en-US" dirty="0"/>
              <a:t>How many times did you consult the documentation page for a standard library function to obtain specific information, and of those times, how many times did the documentation page contain the desired information?</a:t>
            </a:r>
          </a:p>
          <a:p>
            <a:pPr marL="201168" lvl="1" indent="0">
              <a:buNone/>
            </a:pPr>
            <a:r>
              <a:rPr lang="en-US" b="1" dirty="0"/>
              <a:t>  Identifies whether relevance of documentation needs work</a:t>
            </a:r>
          </a:p>
          <a:p>
            <a:r>
              <a:rPr lang="en-US" b="1" dirty="0"/>
              <a:t>Activity:</a:t>
            </a:r>
            <a:r>
              <a:rPr lang="en-US" dirty="0"/>
              <a:t> Propose more questions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6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7509-D9C2-5B75-DC03-1D344DF6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Summative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8799-C37E-9AC5-2C73-4722AA72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How many minutes did it take to complete the given programming task in the given language?</a:t>
            </a:r>
          </a:p>
          <a:p>
            <a:pPr marL="201168" lvl="1" indent="0">
              <a:buNone/>
            </a:pPr>
            <a:r>
              <a:rPr lang="en-US" b="1" dirty="0"/>
              <a:t>  Assesses goal: </a:t>
            </a:r>
            <a:r>
              <a:rPr lang="en-US" dirty="0"/>
              <a:t>Reduce time cost</a:t>
            </a:r>
            <a:endParaRPr lang="en-US" b="1" dirty="0"/>
          </a:p>
          <a:p>
            <a:pPr lvl="1"/>
            <a:r>
              <a:rPr lang="en-US" dirty="0"/>
              <a:t>How many times (measured by how many times you invoked the compiler or interpreter) did you revise your program before it successfully implemented the given task?</a:t>
            </a:r>
            <a:br>
              <a:rPr lang="en-US" dirty="0"/>
            </a:br>
            <a:r>
              <a:rPr lang="en-US" b="1" dirty="0"/>
              <a:t>Assesses goal: </a:t>
            </a:r>
            <a:r>
              <a:rPr lang="en-US" dirty="0"/>
              <a:t>Reduce errors in first-draft code</a:t>
            </a:r>
          </a:p>
          <a:p>
            <a:r>
              <a:rPr lang="en-US" dirty="0"/>
              <a:t>Note: The same question could be formative </a:t>
            </a:r>
            <a:r>
              <a:rPr lang="en-US" b="1" dirty="0"/>
              <a:t>and</a:t>
            </a:r>
            <a:r>
              <a:rPr lang="en-US" dirty="0"/>
              <a:t> summative</a:t>
            </a:r>
          </a:p>
          <a:p>
            <a:r>
              <a:rPr lang="en-US" b="1" dirty="0"/>
              <a:t>Activity:</a:t>
            </a:r>
            <a:r>
              <a:rPr lang="en-US" dirty="0"/>
              <a:t> Propose more questions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75F6-804E-B798-471B-AAF1307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Psychometric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E1C7-BFB4-B515-57FD-00EE99C0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questions asked respondents to measure and report concrete observable events, simplifying measurement</a:t>
            </a:r>
          </a:p>
          <a:p>
            <a:r>
              <a:rPr lang="en-US" dirty="0"/>
              <a:t>In contrast,</a:t>
            </a:r>
            <a:r>
              <a:rPr lang="en-US" b="1" dirty="0"/>
              <a:t> psychometric surveys</a:t>
            </a:r>
            <a:r>
              <a:rPr lang="en-US" dirty="0"/>
              <a:t> measure intangible human thoughts, such as opinions and emotions. When a survey attempts to translate subjective experience into numbers, extra care is needed</a:t>
            </a:r>
          </a:p>
          <a:p>
            <a:pPr lvl="1"/>
            <a:r>
              <a:rPr lang="en-US" dirty="0"/>
              <a:t>Use multiple related questions to improve confidence</a:t>
            </a:r>
          </a:p>
          <a:p>
            <a:pPr lvl="1"/>
            <a:r>
              <a:rPr lang="en-US" dirty="0"/>
              <a:t>Measure and account for the possibility of inaccurate or fake response data</a:t>
            </a:r>
          </a:p>
        </p:txBody>
      </p:sp>
    </p:spTree>
    <p:extLst>
      <p:ext uri="{BB962C8B-B14F-4D97-AF65-F5344CB8AC3E}">
        <p14:creationId xmlns:p14="http://schemas.microsoft.com/office/powerpoint/2010/main" val="3045253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2063</Words>
  <Application>Microsoft Office PowerPoint</Application>
  <PresentationFormat>Widescreen</PresentationFormat>
  <Paragraphs>218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Retrospect</vt:lpstr>
      <vt:lpstr>09 – Human Computer Interaction 2: Methods</vt:lpstr>
      <vt:lpstr>Outline</vt:lpstr>
      <vt:lpstr>Section: Quantitative Surveys</vt:lpstr>
      <vt:lpstr>How to be Excited About Surveys</vt:lpstr>
      <vt:lpstr>How to Pick Quantitative Survey Questions</vt:lpstr>
      <vt:lpstr>Examples of Demographic Questions</vt:lpstr>
      <vt:lpstr>Examples of Formative Questions</vt:lpstr>
      <vt:lpstr>Examples of Summative Questions</vt:lpstr>
      <vt:lpstr>Psychometric Surveys</vt:lpstr>
      <vt:lpstr>Likert-Type Questions</vt:lpstr>
      <vt:lpstr>Force-Choice Likert-Type Questions</vt:lpstr>
      <vt:lpstr>Force-Choice Likert-Type Questions</vt:lpstr>
      <vt:lpstr>Likert Scales</vt:lpstr>
      <vt:lpstr>Quality Scales</vt:lpstr>
      <vt:lpstr>Example: System Usability Scale (SUS)</vt:lpstr>
      <vt:lpstr>Acquiescence Bias</vt:lpstr>
      <vt:lpstr>Example Positive+Negative Keys</vt:lpstr>
      <vt:lpstr>Understanding Check: SUS Keys?</vt:lpstr>
      <vt:lpstr>Understanding Check: SUS Keys?</vt:lpstr>
      <vt:lpstr>Richer Quantitative Data</vt:lpstr>
      <vt:lpstr>Studies 1:  Keywords</vt:lpstr>
      <vt:lpstr>Example Concept: Assignment</vt:lpstr>
      <vt:lpstr>Example Concept: Assignment</vt:lpstr>
      <vt:lpstr>Study 2: Code Snippets</vt:lpstr>
      <vt:lpstr>Findings: Trends in Intuition</vt:lpstr>
      <vt:lpstr>3rd + 4th Studies</vt:lpstr>
      <vt:lpstr>Transition</vt:lpstr>
      <vt:lpstr>Section: Inclusive Study Design</vt:lpstr>
      <vt:lpstr>Activity: Worst Survey Ever (10min)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76</cp:revision>
  <dcterms:created xsi:type="dcterms:W3CDTF">2023-08-13T16:19:48Z</dcterms:created>
  <dcterms:modified xsi:type="dcterms:W3CDTF">2023-08-28T19:39:23Z</dcterms:modified>
</cp:coreProperties>
</file>