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1" r:id="rId5"/>
    <p:sldId id="259" r:id="rId6"/>
    <p:sldId id="262" r:id="rId7"/>
    <p:sldId id="263" r:id="rId8"/>
    <p:sldId id="264" r:id="rId9"/>
    <p:sldId id="265" r:id="rId10"/>
    <p:sldId id="266" r:id="rId11"/>
    <p:sldId id="270" r:id="rId12"/>
    <p:sldId id="273" r:id="rId13"/>
    <p:sldId id="272" r:id="rId14"/>
    <p:sldId id="271" r:id="rId15"/>
    <p:sldId id="274" r:id="rId16"/>
    <p:sldId id="268" r:id="rId17"/>
    <p:sldId id="269" r:id="rId18"/>
    <p:sldId id="275" r:id="rId19"/>
    <p:sldId id="276" r:id="rId20"/>
    <p:sldId id="277" r:id="rId21"/>
    <p:sldId id="278" r:id="rId22"/>
    <p:sldId id="279" r:id="rId23"/>
    <p:sldId id="26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583" autoAdjust="0"/>
    <p:restoredTop sz="94660"/>
  </p:normalViewPr>
  <p:slideViewPr>
    <p:cSldViewPr snapToGrid="0">
      <p:cViewPr varScale="1">
        <p:scale>
          <a:sx n="96" d="100"/>
          <a:sy n="96" d="100"/>
        </p:scale>
        <p:origin x="78"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DF0DA02A-3D36-4521-B995-F6A931B35345}"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F0DA02A-3D36-4521-B995-F6A931B35345}"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0DA02A-3D36-4521-B995-F6A931B35345}"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0DA02A-3D36-4521-B995-F6A931B35345}"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F0DA02A-3D36-4521-B995-F6A931B35345}" type="datetimeFigureOut">
              <a:rPr lang="en-US" smtClean="0"/>
              <a:t>9/12/2023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0DA02A-3D36-4521-B995-F6A931B35345}" type="datetimeFigureOut">
              <a:rPr lang="en-US" smtClean="0"/>
              <a:t>9/12/2023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0DA02A-3D36-4521-B995-F6A931B35345}" type="datetimeFigureOut">
              <a:rPr lang="en-US" smtClean="0"/>
              <a:t>9/12/2023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0DA02A-3D36-4521-B995-F6A931B35345}" type="datetimeFigureOut">
              <a:rPr lang="en-US" smtClean="0"/>
              <a:t>9/12/2023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0DA02A-3D36-4521-B995-F6A931B35345}"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0DA02A-3D36-4521-B995-F6A931B35345}" type="datetimeFigureOut">
              <a:rPr lang="en-US" smtClean="0"/>
              <a:t>9/12/2023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hubbbbbs.itch.io/at-the-edge-of-the-world-there-is-a-gas-station" TargetMode="External"/><Relationship Id="rId2" Type="http://schemas.openxmlformats.org/officeDocument/2006/relationships/hyperlink" Target="https://itch.io/games/tag-twine" TargetMode="External"/><Relationship Id="rId1" Type="http://schemas.openxmlformats.org/officeDocument/2006/relationships/slideLayout" Target="../slideLayouts/slideLayout2.xml"/><Relationship Id="rId4" Type="http://schemas.openxmlformats.org/officeDocument/2006/relationships/hyperlink" Target="https://tommchenry.itch.io/horse-mast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12 – Play + Media</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©2023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FC095-13FE-0464-4F9E-4CF0F7C193BF}"/>
              </a:ext>
            </a:extLst>
          </p:cNvPr>
          <p:cNvSpPr>
            <a:spLocks noGrp="1"/>
          </p:cNvSpPr>
          <p:nvPr>
            <p:ph type="title"/>
          </p:nvPr>
        </p:nvSpPr>
        <p:spPr/>
        <p:txBody>
          <a:bodyPr/>
          <a:lstStyle/>
          <a:p>
            <a:r>
              <a:rPr lang="en-US" dirty="0"/>
              <a:t>Abstract Syntax</a:t>
            </a:r>
          </a:p>
        </p:txBody>
      </p:sp>
      <p:sp>
        <p:nvSpPr>
          <p:cNvPr id="3" name="Content Placeholder 2">
            <a:extLst>
              <a:ext uri="{FF2B5EF4-FFF2-40B4-BE49-F238E27FC236}">
                <a16:creationId xmlns:a16="http://schemas.microsoft.com/office/drawing/2014/main" id="{FCF1BB0F-882A-1C5E-C990-174F75E1CD4F}"/>
              </a:ext>
            </a:extLst>
          </p:cNvPr>
          <p:cNvSpPr>
            <a:spLocks noGrp="1"/>
          </p:cNvSpPr>
          <p:nvPr>
            <p:ph idx="1"/>
          </p:nvPr>
        </p:nvSpPr>
        <p:spPr/>
        <p:txBody>
          <a:bodyPr>
            <a:normAutofit lnSpcReduction="10000"/>
          </a:bodyPr>
          <a:lstStyle/>
          <a:p>
            <a:r>
              <a:rPr lang="en-US" dirty="0"/>
              <a:t>Abstract syntax is a simplified, yet accurate, representation of a program, used as a core data structure in PL implementation.</a:t>
            </a:r>
            <a:br>
              <a:rPr lang="en-US" dirty="0"/>
            </a:br>
            <a:r>
              <a:rPr lang="en-US" dirty="0"/>
              <a:t>Most often, we use a tree (AST), but Twine uses a </a:t>
            </a:r>
            <a:r>
              <a:rPr lang="en-US" b="1" dirty="0"/>
              <a:t>graph</a:t>
            </a:r>
            <a:endParaRPr lang="en-US" dirty="0"/>
          </a:p>
          <a:p>
            <a:r>
              <a:rPr lang="en-US" dirty="0"/>
              <a:t>Idea:</a:t>
            </a:r>
          </a:p>
          <a:p>
            <a:pPr lvl="1"/>
            <a:r>
              <a:rPr lang="en-US" dirty="0"/>
              <a:t>Passage = Vertex</a:t>
            </a:r>
          </a:p>
          <a:p>
            <a:pPr lvl="1"/>
            <a:r>
              <a:rPr lang="en-US" dirty="0"/>
              <a:t>Link = Edge</a:t>
            </a:r>
          </a:p>
          <a:p>
            <a:pPr lvl="1"/>
            <a:r>
              <a:rPr lang="en-US" dirty="0"/>
              <a:t>Attach data to vertex and edge:</a:t>
            </a:r>
          </a:p>
          <a:p>
            <a:pPr lvl="2"/>
            <a:r>
              <a:rPr lang="en-US" dirty="0"/>
              <a:t>Name and content of passage</a:t>
            </a:r>
          </a:p>
          <a:p>
            <a:pPr lvl="2"/>
            <a:r>
              <a:rPr lang="en-US" dirty="0"/>
              <a:t>Text displayed for link</a:t>
            </a:r>
          </a:p>
          <a:p>
            <a:r>
              <a:rPr lang="en-US" dirty="0"/>
              <a:t>Later: Make it extensible</a:t>
            </a:r>
          </a:p>
        </p:txBody>
      </p:sp>
      <p:pic>
        <p:nvPicPr>
          <p:cNvPr id="4" name="Picture 3">
            <a:extLst>
              <a:ext uri="{FF2B5EF4-FFF2-40B4-BE49-F238E27FC236}">
                <a16:creationId xmlns:a16="http://schemas.microsoft.com/office/drawing/2014/main" id="{E0D56068-53D5-2D30-0FDB-9FDEC2E01F0D}"/>
              </a:ext>
            </a:extLst>
          </p:cNvPr>
          <p:cNvPicPr>
            <a:picLocks noChangeAspect="1"/>
          </p:cNvPicPr>
          <p:nvPr/>
        </p:nvPicPr>
        <p:blipFill>
          <a:blip r:embed="rId2"/>
          <a:stretch>
            <a:fillRect/>
          </a:stretch>
        </p:blipFill>
        <p:spPr>
          <a:xfrm>
            <a:off x="7141070" y="3449742"/>
            <a:ext cx="4014610" cy="2419352"/>
          </a:xfrm>
          <a:prstGeom prst="rect">
            <a:avLst/>
          </a:prstGeom>
        </p:spPr>
      </p:pic>
    </p:spTree>
    <p:extLst>
      <p:ext uri="{BB962C8B-B14F-4D97-AF65-F5344CB8AC3E}">
        <p14:creationId xmlns:p14="http://schemas.microsoft.com/office/powerpoint/2010/main" val="770466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EE7FF-F186-E7AD-C986-9A35EC3B3C88}"/>
              </a:ext>
            </a:extLst>
          </p:cNvPr>
          <p:cNvSpPr>
            <a:spLocks noGrp="1"/>
          </p:cNvSpPr>
          <p:nvPr>
            <p:ph type="title"/>
          </p:nvPr>
        </p:nvSpPr>
        <p:spPr/>
        <p:txBody>
          <a:bodyPr/>
          <a:lstStyle/>
          <a:p>
            <a:r>
              <a:rPr lang="en-US" dirty="0"/>
              <a:t>Twine Abstract Syntax, Formally</a:t>
            </a:r>
          </a:p>
        </p:txBody>
      </p:sp>
      <p:sp>
        <p:nvSpPr>
          <p:cNvPr id="3" name="Content Placeholder 2">
            <a:extLst>
              <a:ext uri="{FF2B5EF4-FFF2-40B4-BE49-F238E27FC236}">
                <a16:creationId xmlns:a16="http://schemas.microsoft.com/office/drawing/2014/main" id="{E5639015-C8AC-ADB8-A05E-A9C9AEB438A0}"/>
              </a:ext>
            </a:extLst>
          </p:cNvPr>
          <p:cNvSpPr>
            <a:spLocks noGrp="1"/>
          </p:cNvSpPr>
          <p:nvPr>
            <p:ph idx="1"/>
          </p:nvPr>
        </p:nvSpPr>
        <p:spPr/>
        <p:txBody>
          <a:bodyPr/>
          <a:lstStyle/>
          <a:p>
            <a:r>
              <a:rPr lang="en-US" b="1" dirty="0"/>
              <a:t>Core PL Vocab:</a:t>
            </a:r>
            <a:r>
              <a:rPr lang="en-US" dirty="0"/>
              <a:t> A (</a:t>
            </a:r>
            <a:r>
              <a:rPr lang="en-US" b="1" dirty="0"/>
              <a:t>machine</a:t>
            </a:r>
            <a:r>
              <a:rPr lang="en-US" dirty="0"/>
              <a:t>) </a:t>
            </a:r>
            <a:r>
              <a:rPr lang="en-US" b="1" dirty="0"/>
              <a:t>configuration</a:t>
            </a:r>
            <a:r>
              <a:rPr lang="en-US" dirty="0"/>
              <a:t> </a:t>
            </a:r>
            <a:r>
              <a:rPr lang="en-US" b="1" i="1" dirty="0"/>
              <a:t>m</a:t>
            </a:r>
            <a:r>
              <a:rPr lang="en-US" dirty="0"/>
              <a:t> is the abstract syntax of a program at runtime, i.e., program combined with state.</a:t>
            </a:r>
            <a:endParaRPr lang="en-US" b="1" dirty="0"/>
          </a:p>
          <a:p>
            <a:r>
              <a:rPr lang="en-US" dirty="0"/>
              <a:t>We define Twine machines by m </a:t>
            </a:r>
            <a:r>
              <a:rPr lang="en-US" b="0" i="0" dirty="0">
                <a:solidFill>
                  <a:srgbClr val="000000"/>
                </a:solidFill>
                <a:effectLst/>
              </a:rPr>
              <a:t>≡ (G,s)</a:t>
            </a:r>
            <a:r>
              <a:rPr lang="en-US" dirty="0"/>
              <a:t>. G = graph, s = state name</a:t>
            </a:r>
          </a:p>
          <a:p>
            <a:r>
              <a:rPr lang="en-US" dirty="0"/>
              <a:t>G </a:t>
            </a:r>
            <a:r>
              <a:rPr lang="en-US" b="0" i="0" dirty="0">
                <a:solidFill>
                  <a:srgbClr val="000000"/>
                </a:solidFill>
                <a:effectLst/>
              </a:rPr>
              <a:t>≡ (V, E) where </a:t>
            </a:r>
            <a:r>
              <a:rPr lang="en-US" b="0" i="1" dirty="0">
                <a:solidFill>
                  <a:srgbClr val="000000"/>
                </a:solidFill>
                <a:effectLst/>
              </a:rPr>
              <a:t>V</a:t>
            </a:r>
            <a:r>
              <a:rPr lang="en-US" b="0" i="0" dirty="0">
                <a:solidFill>
                  <a:srgbClr val="000000"/>
                </a:solidFill>
                <a:effectLst/>
              </a:rPr>
              <a:t> is the set of vertices </a:t>
            </a:r>
            <a:r>
              <a:rPr lang="en-US" b="0" i="1" dirty="0">
                <a:solidFill>
                  <a:srgbClr val="000000"/>
                </a:solidFill>
                <a:effectLst/>
              </a:rPr>
              <a:t>v</a:t>
            </a:r>
            <a:r>
              <a:rPr lang="en-US" b="0" i="0" dirty="0">
                <a:solidFill>
                  <a:srgbClr val="000000"/>
                </a:solidFill>
                <a:effectLst/>
              </a:rPr>
              <a:t> and </a:t>
            </a:r>
            <a:r>
              <a:rPr lang="en-US" b="0" i="1" dirty="0">
                <a:solidFill>
                  <a:srgbClr val="000000"/>
                </a:solidFill>
                <a:effectLst/>
              </a:rPr>
              <a:t>E</a:t>
            </a:r>
            <a:r>
              <a:rPr lang="en-US" b="0" i="0" dirty="0">
                <a:solidFill>
                  <a:srgbClr val="000000"/>
                </a:solidFill>
                <a:effectLst/>
              </a:rPr>
              <a:t> is set of edges </a:t>
            </a:r>
            <a:r>
              <a:rPr lang="en-US" b="0" i="1" dirty="0">
                <a:solidFill>
                  <a:srgbClr val="000000"/>
                </a:solidFill>
                <a:effectLst/>
              </a:rPr>
              <a:t>e</a:t>
            </a:r>
          </a:p>
          <a:p>
            <a:pPr lvl="1"/>
            <a:r>
              <a:rPr lang="en-US" b="0" i="0" dirty="0">
                <a:solidFill>
                  <a:srgbClr val="000000"/>
                </a:solidFill>
                <a:effectLst/>
              </a:rPr>
              <a:t>v ≡ (n, p) where n is the passage name and p is the passage text</a:t>
            </a:r>
          </a:p>
          <a:p>
            <a:pPr lvl="1"/>
            <a:r>
              <a:rPr lang="en-US" dirty="0">
                <a:solidFill>
                  <a:srgbClr val="000000"/>
                </a:solidFill>
              </a:rPr>
              <a:t>e </a:t>
            </a:r>
            <a:r>
              <a:rPr lang="en-US" b="0" i="0" dirty="0">
                <a:solidFill>
                  <a:srgbClr val="000000"/>
                </a:solidFill>
                <a:effectLst/>
              </a:rPr>
              <a:t>≡ (</a:t>
            </a:r>
            <a:r>
              <a:rPr lang="en-US" b="0" i="0" dirty="0" err="1">
                <a:solidFill>
                  <a:srgbClr val="000000"/>
                </a:solidFill>
                <a:effectLst/>
              </a:rPr>
              <a:t>u,v</a:t>
            </a:r>
            <a:r>
              <a:rPr lang="en-US" b="0" i="0" dirty="0">
                <a:solidFill>
                  <a:srgbClr val="000000"/>
                </a:solidFill>
                <a:effectLst/>
              </a:rPr>
              <a:t>, ℓ)</a:t>
            </a:r>
            <a:r>
              <a:rPr lang="en-US" dirty="0">
                <a:solidFill>
                  <a:srgbClr val="000000"/>
                </a:solidFill>
              </a:rPr>
              <a:t>  where u is the name of the passage we start from, v is the name of the passage it links to, and </a:t>
            </a:r>
            <a:r>
              <a:rPr lang="en-US" b="0" i="0" dirty="0">
                <a:solidFill>
                  <a:srgbClr val="000000"/>
                </a:solidFill>
                <a:effectLst/>
              </a:rPr>
              <a:t>ℓ is the name on the label</a:t>
            </a:r>
            <a:endParaRPr lang="en-US" dirty="0"/>
          </a:p>
        </p:txBody>
      </p:sp>
    </p:spTree>
    <p:extLst>
      <p:ext uri="{BB962C8B-B14F-4D97-AF65-F5344CB8AC3E}">
        <p14:creationId xmlns:p14="http://schemas.microsoft.com/office/powerpoint/2010/main" val="557455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EE7FF-F186-E7AD-C986-9A35EC3B3C88}"/>
              </a:ext>
            </a:extLst>
          </p:cNvPr>
          <p:cNvSpPr>
            <a:spLocks noGrp="1"/>
          </p:cNvSpPr>
          <p:nvPr>
            <p:ph type="title"/>
          </p:nvPr>
        </p:nvSpPr>
        <p:spPr/>
        <p:txBody>
          <a:bodyPr/>
          <a:lstStyle/>
          <a:p>
            <a:r>
              <a:rPr lang="en-US" dirty="0"/>
              <a:t>Twine Abstract Syntax, Details</a:t>
            </a:r>
          </a:p>
        </p:txBody>
      </p:sp>
      <p:sp>
        <p:nvSpPr>
          <p:cNvPr id="3" name="Content Placeholder 2">
            <a:extLst>
              <a:ext uri="{FF2B5EF4-FFF2-40B4-BE49-F238E27FC236}">
                <a16:creationId xmlns:a16="http://schemas.microsoft.com/office/drawing/2014/main" id="{E5639015-C8AC-ADB8-A05E-A9C9AEB438A0}"/>
              </a:ext>
            </a:extLst>
          </p:cNvPr>
          <p:cNvSpPr>
            <a:spLocks noGrp="1"/>
          </p:cNvSpPr>
          <p:nvPr>
            <p:ph idx="1"/>
          </p:nvPr>
        </p:nvSpPr>
        <p:spPr/>
        <p:txBody>
          <a:bodyPr/>
          <a:lstStyle/>
          <a:p>
            <a:r>
              <a:rPr lang="en-US" dirty="0"/>
              <a:t>Let Q be the set of passage names n</a:t>
            </a:r>
            <a:br>
              <a:rPr lang="en-US" dirty="0"/>
            </a:br>
            <a:r>
              <a:rPr lang="en-US" dirty="0"/>
              <a:t>Let </a:t>
            </a:r>
            <a:r>
              <a:rPr lang="el-GR" dirty="0"/>
              <a:t>Σ</a:t>
            </a:r>
            <a:r>
              <a:rPr lang="en-US" dirty="0"/>
              <a:t> be the set of link names</a:t>
            </a:r>
          </a:p>
          <a:p>
            <a:r>
              <a:rPr lang="en-US" dirty="0"/>
              <a:t>Recall G </a:t>
            </a:r>
            <a:r>
              <a:rPr lang="en-US" b="0" i="0" dirty="0">
                <a:solidFill>
                  <a:srgbClr val="000000"/>
                </a:solidFill>
                <a:effectLst/>
              </a:rPr>
              <a:t>≡ (V, E) where </a:t>
            </a:r>
            <a:r>
              <a:rPr lang="en-US" dirty="0">
                <a:solidFill>
                  <a:srgbClr val="000000"/>
                </a:solidFill>
                <a:latin typeface="Google Sans"/>
              </a:rPr>
              <a:t>v</a:t>
            </a:r>
            <a:r>
              <a:rPr lang="en-US" b="0" i="0" dirty="0">
                <a:solidFill>
                  <a:srgbClr val="000000"/>
                </a:solidFill>
                <a:effectLst/>
              </a:rPr>
              <a:t> ≡ (n, p) and </a:t>
            </a:r>
            <a:r>
              <a:rPr lang="en-US" dirty="0">
                <a:solidFill>
                  <a:srgbClr val="000000"/>
                </a:solidFill>
              </a:rPr>
              <a:t>e </a:t>
            </a:r>
            <a:r>
              <a:rPr lang="en-US" b="0" i="0" dirty="0">
                <a:solidFill>
                  <a:srgbClr val="000000"/>
                </a:solidFill>
                <a:effectLst/>
              </a:rPr>
              <a:t>≡ (</a:t>
            </a:r>
            <a:r>
              <a:rPr lang="en-US" b="0" i="0" dirty="0" err="1">
                <a:solidFill>
                  <a:srgbClr val="000000"/>
                </a:solidFill>
                <a:effectLst/>
              </a:rPr>
              <a:t>u,v</a:t>
            </a:r>
            <a:r>
              <a:rPr lang="en-US" b="0" i="0" dirty="0">
                <a:solidFill>
                  <a:srgbClr val="000000"/>
                </a:solidFill>
                <a:effectLst/>
              </a:rPr>
              <a:t>, ℓ)</a:t>
            </a:r>
          </a:p>
          <a:p>
            <a:r>
              <a:rPr lang="en-US" dirty="0"/>
              <a:t>Require </a:t>
            </a:r>
          </a:p>
          <a:p>
            <a:pPr lvl="1"/>
            <a:r>
              <a:rPr lang="en-US" dirty="0"/>
              <a:t>n, </a:t>
            </a:r>
            <a:r>
              <a:rPr lang="en-US" dirty="0">
                <a:solidFill>
                  <a:srgbClr val="000000"/>
                </a:solidFill>
              </a:rPr>
              <a:t>u</a:t>
            </a:r>
            <a:r>
              <a:rPr lang="en-US" b="0" i="0" dirty="0">
                <a:solidFill>
                  <a:srgbClr val="000000"/>
                </a:solidFill>
                <a:effectLst/>
              </a:rPr>
              <a:t>, v ∈ Q</a:t>
            </a:r>
          </a:p>
          <a:p>
            <a:pPr lvl="1"/>
            <a:r>
              <a:rPr lang="en-US" dirty="0"/>
              <a:t>p </a:t>
            </a:r>
            <a:r>
              <a:rPr lang="en-US" b="0" i="0" dirty="0">
                <a:solidFill>
                  <a:srgbClr val="000000"/>
                </a:solidFill>
                <a:effectLst/>
              </a:rPr>
              <a:t>∈</a:t>
            </a:r>
            <a:r>
              <a:rPr lang="en-US" dirty="0"/>
              <a:t> string</a:t>
            </a:r>
          </a:p>
          <a:p>
            <a:pPr lvl="1"/>
            <a:r>
              <a:rPr lang="en-US" b="0" i="0" dirty="0">
                <a:solidFill>
                  <a:srgbClr val="000000"/>
                </a:solidFill>
                <a:effectLst/>
              </a:rPr>
              <a:t>ℓ</a:t>
            </a:r>
            <a:r>
              <a:rPr lang="en-US" dirty="0">
                <a:solidFill>
                  <a:srgbClr val="000000"/>
                </a:solidFill>
              </a:rPr>
              <a:t> </a:t>
            </a:r>
            <a:r>
              <a:rPr lang="en-US" b="0" i="0" dirty="0">
                <a:solidFill>
                  <a:srgbClr val="000000"/>
                </a:solidFill>
                <a:effectLst/>
              </a:rPr>
              <a:t>∈</a:t>
            </a:r>
            <a:r>
              <a:rPr lang="en-US" dirty="0">
                <a:solidFill>
                  <a:srgbClr val="000000"/>
                </a:solidFill>
              </a:rPr>
              <a:t> </a:t>
            </a:r>
            <a:r>
              <a:rPr lang="el-GR" dirty="0"/>
              <a:t>Σ</a:t>
            </a:r>
            <a:endParaRPr lang="en-US" dirty="0">
              <a:solidFill>
                <a:srgbClr val="000000"/>
              </a:solidFill>
            </a:endParaRPr>
          </a:p>
          <a:p>
            <a:pPr lvl="1"/>
            <a:r>
              <a:rPr lang="en-US" dirty="0">
                <a:solidFill>
                  <a:srgbClr val="000000"/>
                </a:solidFill>
              </a:rPr>
              <a:t>Every n is unique within V</a:t>
            </a:r>
          </a:p>
          <a:p>
            <a:pPr lvl="1"/>
            <a:r>
              <a:rPr lang="en-US" dirty="0">
                <a:solidFill>
                  <a:srgbClr val="000000"/>
                </a:solidFill>
              </a:rPr>
              <a:t>Every (</a:t>
            </a:r>
            <a:r>
              <a:rPr lang="en-US" dirty="0" err="1">
                <a:solidFill>
                  <a:srgbClr val="000000"/>
                </a:solidFill>
              </a:rPr>
              <a:t>u,v</a:t>
            </a:r>
            <a:r>
              <a:rPr lang="en-US" dirty="0">
                <a:solidFill>
                  <a:srgbClr val="000000"/>
                </a:solidFill>
              </a:rPr>
              <a:t>) is unique within E</a:t>
            </a:r>
          </a:p>
        </p:txBody>
      </p:sp>
      <p:pic>
        <p:nvPicPr>
          <p:cNvPr id="4" name="Picture 3">
            <a:extLst>
              <a:ext uri="{FF2B5EF4-FFF2-40B4-BE49-F238E27FC236}">
                <a16:creationId xmlns:a16="http://schemas.microsoft.com/office/drawing/2014/main" id="{EF172383-43F9-739C-E8B7-A739666814B9}"/>
              </a:ext>
            </a:extLst>
          </p:cNvPr>
          <p:cNvPicPr>
            <a:picLocks noChangeAspect="1"/>
          </p:cNvPicPr>
          <p:nvPr/>
        </p:nvPicPr>
        <p:blipFill>
          <a:blip r:embed="rId2"/>
          <a:stretch>
            <a:fillRect/>
          </a:stretch>
        </p:blipFill>
        <p:spPr>
          <a:xfrm>
            <a:off x="7141070" y="3449742"/>
            <a:ext cx="4014610" cy="2419352"/>
          </a:xfrm>
          <a:prstGeom prst="rect">
            <a:avLst/>
          </a:prstGeom>
        </p:spPr>
      </p:pic>
    </p:spTree>
    <p:extLst>
      <p:ext uri="{BB962C8B-B14F-4D97-AF65-F5344CB8AC3E}">
        <p14:creationId xmlns:p14="http://schemas.microsoft.com/office/powerpoint/2010/main" val="1697323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E317F-6831-15F4-7960-8DBF022D2E7D}"/>
              </a:ext>
            </a:extLst>
          </p:cNvPr>
          <p:cNvSpPr>
            <a:spLocks noGrp="1"/>
          </p:cNvSpPr>
          <p:nvPr>
            <p:ph type="title"/>
          </p:nvPr>
        </p:nvSpPr>
        <p:spPr/>
        <p:txBody>
          <a:bodyPr/>
          <a:lstStyle/>
          <a:p>
            <a:r>
              <a:rPr lang="en-US" dirty="0"/>
              <a:t>(Small-Step Operational) Semantics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F60F447-64C4-5327-B77B-084AE8FCBEEC}"/>
                  </a:ext>
                </a:extLst>
              </p:cNvPr>
              <p:cNvSpPr>
                <a:spLocks noGrp="1"/>
              </p:cNvSpPr>
              <p:nvPr>
                <p:ph idx="1"/>
              </p:nvPr>
            </p:nvSpPr>
            <p:spPr/>
            <p:txBody>
              <a:bodyPr/>
              <a:lstStyle/>
              <a:p>
                <a:r>
                  <a:rPr lang="en-US" dirty="0"/>
                  <a:t>Main task: Design stepping judgement </a:t>
                </a:r>
                <a:r>
                  <a:rPr lang="en-US" b="0" i="0" dirty="0">
                    <a:solidFill>
                      <a:srgbClr val="202122"/>
                    </a:solidFill>
                    <a:effectLst/>
                  </a:rPr>
                  <a:t>⟼. Details differ by PL</a:t>
                </a:r>
              </a:p>
              <a:p>
                <a:pPr lvl="1"/>
                <a:r>
                  <a:rPr lang="en-US" dirty="0">
                    <a:solidFill>
                      <a:srgbClr val="202122"/>
                    </a:solidFill>
                  </a:rPr>
                  <a:t>Judgement for (just) expressions is e </a:t>
                </a:r>
                <a:r>
                  <a:rPr lang="en-US" b="0" i="0" dirty="0">
                    <a:solidFill>
                      <a:srgbClr val="202122"/>
                    </a:solidFill>
                    <a:effectLst/>
                  </a:rPr>
                  <a:t>⟼ e’</a:t>
                </a:r>
              </a:p>
              <a:p>
                <a:pPr lvl="1"/>
                <a:r>
                  <a:rPr lang="en-US" dirty="0">
                    <a:solidFill>
                      <a:srgbClr val="202122"/>
                    </a:solidFill>
                  </a:rPr>
                  <a:t>Judgement for machines is </a:t>
                </a:r>
                <a:r>
                  <a:rPr lang="en-US" i="1" dirty="0">
                    <a:solidFill>
                      <a:srgbClr val="202122"/>
                    </a:solidFill>
                  </a:rPr>
                  <a:t>m</a:t>
                </a:r>
                <a:r>
                  <a:rPr lang="en-US" dirty="0">
                    <a:solidFill>
                      <a:srgbClr val="202122"/>
                    </a:solidFill>
                  </a:rPr>
                  <a:t> </a:t>
                </a:r>
                <a:r>
                  <a:rPr lang="en-US" b="0" i="0" dirty="0">
                    <a:solidFill>
                      <a:srgbClr val="202122"/>
                    </a:solidFill>
                    <a:effectLst/>
                  </a:rPr>
                  <a:t>⟼</a:t>
                </a:r>
                <a:r>
                  <a:rPr lang="en-US" dirty="0">
                    <a:solidFill>
                      <a:srgbClr val="202122"/>
                    </a:solidFill>
                  </a:rPr>
                  <a:t> </a:t>
                </a:r>
                <a:r>
                  <a:rPr lang="en-US" i="1" dirty="0">
                    <a:solidFill>
                      <a:srgbClr val="202122"/>
                    </a:solidFill>
                  </a:rPr>
                  <a:t>m’</a:t>
                </a:r>
              </a:p>
              <a:p>
                <a:pPr lvl="2"/>
                <a:r>
                  <a:rPr lang="en-US" dirty="0">
                    <a:solidFill>
                      <a:srgbClr val="202122"/>
                    </a:solidFill>
                  </a:rPr>
                  <a:t>Meaning </a:t>
                </a:r>
                <a:r>
                  <a:rPr lang="en-US" i="1" dirty="0">
                    <a:solidFill>
                      <a:srgbClr val="202122"/>
                    </a:solidFill>
                  </a:rPr>
                  <a:t>(E, e)</a:t>
                </a:r>
                <a:r>
                  <a:rPr lang="en-US" dirty="0">
                    <a:solidFill>
                      <a:srgbClr val="202122"/>
                    </a:solidFill>
                  </a:rPr>
                  <a:t> </a:t>
                </a:r>
                <a:r>
                  <a:rPr lang="en-US" b="0" i="1" dirty="0">
                    <a:solidFill>
                      <a:srgbClr val="202122"/>
                    </a:solidFill>
                    <a:effectLst/>
                  </a:rPr>
                  <a:t>⟼ (E’, e’)</a:t>
                </a:r>
                <a:r>
                  <a:rPr lang="en-US" b="0" i="0" dirty="0">
                    <a:solidFill>
                      <a:srgbClr val="202122"/>
                    </a:solidFill>
                    <a:effectLst/>
                  </a:rPr>
                  <a:t> in Toi</a:t>
                </a:r>
              </a:p>
              <a:p>
                <a:pPr lvl="2"/>
                <a:r>
                  <a:rPr lang="en-US" dirty="0">
                    <a:solidFill>
                      <a:srgbClr val="202122"/>
                    </a:solidFill>
                  </a:rPr>
                  <a:t>Or </a:t>
                </a:r>
                <a:r>
                  <a:rPr lang="en-US" i="1" dirty="0">
                    <a:solidFill>
                      <a:srgbClr val="202122"/>
                    </a:solidFill>
                  </a:rPr>
                  <a:t>(G, s) </a:t>
                </a:r>
                <a:r>
                  <a:rPr lang="en-US" b="0" i="1" dirty="0">
                    <a:solidFill>
                      <a:srgbClr val="202122"/>
                    </a:solidFill>
                    <a:effectLst/>
                  </a:rPr>
                  <a:t>⟼ (G’, s’)</a:t>
                </a:r>
                <a:r>
                  <a:rPr lang="en-US" b="0" dirty="0">
                    <a:solidFill>
                      <a:srgbClr val="202122"/>
                    </a:solidFill>
                    <a:effectLst/>
                  </a:rPr>
                  <a:t> in Twine</a:t>
                </a:r>
                <a:endParaRPr lang="en-US" i="1" dirty="0">
                  <a:solidFill>
                    <a:srgbClr val="202122"/>
                  </a:solidFill>
                </a:endParaRPr>
              </a:p>
              <a:p>
                <a:r>
                  <a:rPr lang="en-US" b="1" dirty="0">
                    <a:solidFill>
                      <a:srgbClr val="202122"/>
                    </a:solidFill>
                  </a:rPr>
                  <a:t>Except:</a:t>
                </a:r>
                <a:r>
                  <a:rPr lang="en-US" b="1" i="1" dirty="0">
                    <a:solidFill>
                      <a:srgbClr val="202122"/>
                    </a:solidFill>
                  </a:rPr>
                  <a:t> </a:t>
                </a:r>
                <a:r>
                  <a:rPr lang="en-US" dirty="0">
                    <a:solidFill>
                      <a:srgbClr val="202122"/>
                    </a:solidFill>
                  </a:rPr>
                  <a:t>We don’t know how the program runs until we know which links the player follows (edge labels </a:t>
                </a:r>
                <a:r>
                  <a:rPr lang="en-US" b="0" i="0" dirty="0">
                    <a:solidFill>
                      <a:srgbClr val="000000"/>
                    </a:solidFill>
                    <a:effectLst/>
                  </a:rPr>
                  <a:t>ℓ1,…, ℓk, abbreviated “ℓs”)</a:t>
                </a:r>
              </a:p>
              <a:p>
                <a:pPr lvl="1"/>
                <a:r>
                  <a:rPr lang="en-US" dirty="0">
                    <a:solidFill>
                      <a:srgbClr val="000000"/>
                    </a:solidFill>
                  </a:rPr>
                  <a:t>Define </a:t>
                </a:r>
                <a:r>
                  <a:rPr lang="en-US" i="1" dirty="0">
                    <a:solidFill>
                      <a:srgbClr val="202122"/>
                    </a:solidFill>
                  </a:rPr>
                  <a:t>(G, s) </a:t>
                </a:r>
                <a14:m>
                  <m:oMath xmlns:m="http://schemas.openxmlformats.org/officeDocument/2006/math">
                    <m:sSub>
                      <m:sSubPr>
                        <m:ctrlPr>
                          <a:rPr lang="en-US" b="0" i="1" dirty="0" smtClean="0">
                            <a:solidFill>
                              <a:srgbClr val="202122"/>
                            </a:solidFill>
                            <a:effectLst/>
                            <a:latin typeface="Cambria Math" panose="02040503050406030204" pitchFamily="18" charset="0"/>
                          </a:rPr>
                        </m:ctrlPr>
                      </m:sSubPr>
                      <m:e>
                        <m:r>
                          <a:rPr lang="en-US" i="1" dirty="0">
                            <a:solidFill>
                              <a:srgbClr val="202122"/>
                            </a:solidFill>
                            <a:latin typeface="Cambria Math" panose="02040503050406030204" pitchFamily="18" charset="0"/>
                          </a:rPr>
                          <m:t>⟼</m:t>
                        </m:r>
                      </m:e>
                      <m:sub>
                        <m:r>
                          <m:rPr>
                            <m:nor/>
                          </m:rPr>
                          <a:rPr lang="en-US" dirty="0">
                            <a:solidFill>
                              <a:srgbClr val="000000"/>
                            </a:solidFill>
                          </a:rPr>
                          <m:t>ℓ</m:t>
                        </m:r>
                      </m:sub>
                    </m:sSub>
                  </m:oMath>
                </a14:m>
                <a:r>
                  <a:rPr lang="en-US" b="0" i="1" dirty="0">
                    <a:solidFill>
                      <a:srgbClr val="202122"/>
                    </a:solidFill>
                    <a:effectLst/>
                  </a:rPr>
                  <a:t> (G’, s’) </a:t>
                </a:r>
              </a:p>
              <a:p>
                <a:pPr lvl="1"/>
                <a:r>
                  <a:rPr lang="en-US" dirty="0">
                    <a:solidFill>
                      <a:srgbClr val="202122"/>
                    </a:solidFill>
                  </a:rPr>
                  <a:t>Then remaining judgements </a:t>
                </a:r>
                <a14:m>
                  <m:oMath xmlns:m="http://schemas.openxmlformats.org/officeDocument/2006/math">
                    <m:sSubSup>
                      <m:sSubSupPr>
                        <m:ctrlPr>
                          <a:rPr lang="en-US" i="1" smtClean="0">
                            <a:solidFill>
                              <a:srgbClr val="202122"/>
                            </a:solidFill>
                            <a:latin typeface="Cambria Math" panose="02040503050406030204" pitchFamily="18" charset="0"/>
                          </a:rPr>
                        </m:ctrlPr>
                      </m:sSubSupPr>
                      <m:e>
                        <m:r>
                          <a:rPr lang="en-US" b="0" i="1" smtClean="0">
                            <a:solidFill>
                              <a:srgbClr val="202122"/>
                            </a:solidFill>
                            <a:latin typeface="Cambria Math" panose="02040503050406030204" pitchFamily="18" charset="0"/>
                          </a:rPr>
                          <m:t>𝑚</m:t>
                        </m:r>
                        <m:r>
                          <a:rPr lang="en-US" b="0" i="1" smtClean="0">
                            <a:solidFill>
                              <a:srgbClr val="202122"/>
                            </a:solidFill>
                            <a:latin typeface="Cambria Math" panose="02040503050406030204" pitchFamily="18" charset="0"/>
                          </a:rPr>
                          <m:t> ⟼</m:t>
                        </m:r>
                      </m:e>
                      <m:sub>
                        <m:r>
                          <m:rPr>
                            <m:nor/>
                          </m:rPr>
                          <a:rPr lang="en-US" dirty="0">
                            <a:solidFill>
                              <a:srgbClr val="000000"/>
                            </a:solidFill>
                          </a:rPr>
                          <m:t>ℓ</m:t>
                        </m:r>
                        <m:r>
                          <m:rPr>
                            <m:nor/>
                          </m:rPr>
                          <a:rPr lang="en-US" b="0" i="0" dirty="0" smtClean="0">
                            <a:solidFill>
                              <a:srgbClr val="000000"/>
                            </a:solidFill>
                          </a:rPr>
                          <m:t>s</m:t>
                        </m:r>
                      </m:sub>
                      <m:sup>
                        <m:r>
                          <a:rPr lang="en-US" b="0" i="1" smtClean="0">
                            <a:solidFill>
                              <a:srgbClr val="202122"/>
                            </a:solidFill>
                            <a:latin typeface="Cambria Math" panose="02040503050406030204" pitchFamily="18" charset="0"/>
                          </a:rPr>
                          <m:t>∗</m:t>
                        </m:r>
                      </m:sup>
                    </m:sSubSup>
                    <m:r>
                      <a:rPr lang="en-US" b="0" i="1" smtClean="0">
                        <a:solidFill>
                          <a:srgbClr val="202122"/>
                        </a:solidFill>
                        <a:latin typeface="Cambria Math" panose="02040503050406030204" pitchFamily="18" charset="0"/>
                      </a:rPr>
                      <m:t>𝑚</m:t>
                    </m:r>
                    <m:r>
                      <a:rPr lang="en-US" b="0" i="1" smtClean="0">
                        <a:solidFill>
                          <a:srgbClr val="202122"/>
                        </a:solidFill>
                        <a:latin typeface="Cambria Math" panose="02040503050406030204" pitchFamily="18" charset="0"/>
                      </a:rPr>
                      <m:t>′</m:t>
                    </m:r>
                  </m:oMath>
                </a14:m>
                <a:r>
                  <a:rPr lang="en-US" dirty="0"/>
                  <a:t> and </a:t>
                </a:r>
                <a:r>
                  <a:rPr lang="en-US" i="1" dirty="0"/>
                  <a:t>m </a:t>
                </a:r>
                <a:r>
                  <a:rPr lang="en-US" b="1" i="1" dirty="0"/>
                  <a:t>done</a:t>
                </a:r>
                <a:r>
                  <a:rPr lang="en-US" dirty="0"/>
                  <a:t> are simpler</a:t>
                </a:r>
                <a:endParaRPr lang="en-US" i="1" dirty="0"/>
              </a:p>
            </p:txBody>
          </p:sp>
        </mc:Choice>
        <mc:Fallback>
          <p:sp>
            <p:nvSpPr>
              <p:cNvPr id="3" name="Content Placeholder 2">
                <a:extLst>
                  <a:ext uri="{FF2B5EF4-FFF2-40B4-BE49-F238E27FC236}">
                    <a16:creationId xmlns:a16="http://schemas.microsoft.com/office/drawing/2014/main" id="{5F60F447-64C4-5327-B77B-084AE8FCBEEC}"/>
                  </a:ext>
                </a:extLst>
              </p:cNvPr>
              <p:cNvSpPr>
                <a:spLocks noGrp="1" noRot="1" noChangeAspect="1" noMove="1" noResize="1" noEditPoints="1" noAdjustHandles="1" noChangeArrowheads="1" noChangeShapeType="1" noTextEdit="1"/>
              </p:cNvSpPr>
              <p:nvPr>
                <p:ph idx="1"/>
              </p:nvPr>
            </p:nvSpPr>
            <p:spPr>
              <a:blipFill>
                <a:blip r:embed="rId2"/>
                <a:stretch>
                  <a:fillRect l="-1212" t="-3030"/>
                </a:stretch>
              </a:blipFill>
            </p:spPr>
            <p:txBody>
              <a:bodyPr/>
              <a:lstStyle/>
              <a:p>
                <a:r>
                  <a:rPr lang="en-US">
                    <a:noFill/>
                  </a:rPr>
                  <a:t> </a:t>
                </a:r>
              </a:p>
            </p:txBody>
          </p:sp>
        </mc:Fallback>
      </mc:AlternateContent>
    </p:spTree>
    <p:extLst>
      <p:ext uri="{BB962C8B-B14F-4D97-AF65-F5344CB8AC3E}">
        <p14:creationId xmlns:p14="http://schemas.microsoft.com/office/powerpoint/2010/main" val="3429129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01F0A-B542-5DA9-751C-21C552B36D2A}"/>
              </a:ext>
            </a:extLst>
          </p:cNvPr>
          <p:cNvSpPr>
            <a:spLocks noGrp="1"/>
          </p:cNvSpPr>
          <p:nvPr>
            <p:ph type="title"/>
          </p:nvPr>
        </p:nvSpPr>
        <p:spPr/>
        <p:txBody>
          <a:bodyPr/>
          <a:lstStyle/>
          <a:p>
            <a:r>
              <a:rPr lang="en-US" dirty="0"/>
              <a:t>Main Stepping Rule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1F0A457-A5AA-E66A-16D9-21AD27876B64}"/>
                  </a:ext>
                </a:extLst>
              </p:cNvPr>
              <p:cNvSpPr>
                <a:spLocks noGrp="1"/>
              </p:cNvSpPr>
              <p:nvPr>
                <p:ph idx="1"/>
              </p:nvPr>
            </p:nvSpPr>
            <p:spPr/>
            <p:txBody>
              <a:bodyPr/>
              <a:lstStyle/>
              <a:p>
                <a:r>
                  <a:rPr lang="en-US" dirty="0"/>
                  <a:t>Rule </a:t>
                </a:r>
                <a:r>
                  <a:rPr lang="en-US" dirty="0" err="1"/>
                  <a:t>StepOne</a:t>
                </a:r>
                <a:endParaRPr lang="en-US" dirty="0"/>
              </a:p>
              <a:p>
                <a:r>
                  <a:rPr lang="en-US" dirty="0"/>
                  <a:t>G = (V, E) </a:t>
                </a:r>
                <a:br>
                  <a:rPr lang="en-US" dirty="0"/>
                </a:br>
                <a:r>
                  <a:rPr lang="en-US" dirty="0"/>
                  <a:t>(s, s’, </a:t>
                </a:r>
                <a:r>
                  <a:rPr lang="en-US" b="0" i="0" dirty="0">
                    <a:solidFill>
                      <a:srgbClr val="000000"/>
                    </a:solidFill>
                    <a:effectLst/>
                  </a:rPr>
                  <a:t>ℓ</a:t>
                </a:r>
                <a:r>
                  <a:rPr lang="en-US" dirty="0"/>
                  <a:t>) ∈ E</a:t>
                </a:r>
              </a:p>
              <a:p>
                <a:pPr marL="0" indent="0">
                  <a:buNone/>
                </a:pPr>
                <a:r>
                  <a:rPr lang="en-US" dirty="0"/>
                  <a:t>(G, s) </a:t>
                </a:r>
                <a14:m>
                  <m:oMath xmlns:m="http://schemas.openxmlformats.org/officeDocument/2006/math">
                    <m:sSub>
                      <m:sSubPr>
                        <m:ctrlPr>
                          <a:rPr lang="en-US" b="0" i="1" dirty="0" smtClean="0">
                            <a:solidFill>
                              <a:srgbClr val="202122"/>
                            </a:solidFill>
                            <a:effectLst/>
                            <a:latin typeface="Cambria Math" panose="02040503050406030204" pitchFamily="18" charset="0"/>
                          </a:rPr>
                        </m:ctrlPr>
                      </m:sSubPr>
                      <m:e>
                        <m:r>
                          <a:rPr lang="en-US" i="1" dirty="0">
                            <a:solidFill>
                              <a:srgbClr val="202122"/>
                            </a:solidFill>
                            <a:latin typeface="Cambria Math" panose="02040503050406030204" pitchFamily="18" charset="0"/>
                          </a:rPr>
                          <m:t>⟼</m:t>
                        </m:r>
                      </m:e>
                      <m:sub>
                        <m:r>
                          <m:rPr>
                            <m:nor/>
                          </m:rPr>
                          <a:rPr lang="en-US" dirty="0">
                            <a:solidFill>
                              <a:srgbClr val="000000"/>
                            </a:solidFill>
                          </a:rPr>
                          <m:t>ℓ</m:t>
                        </m:r>
                      </m:sub>
                    </m:sSub>
                  </m:oMath>
                </a14:m>
                <a:r>
                  <a:rPr lang="en-US" dirty="0"/>
                  <a:t> (G, s’)</a:t>
                </a:r>
              </a:p>
            </p:txBody>
          </p:sp>
        </mc:Choice>
        <mc:Fallback>
          <p:sp>
            <p:nvSpPr>
              <p:cNvPr id="3" name="Content Placeholder 2">
                <a:extLst>
                  <a:ext uri="{FF2B5EF4-FFF2-40B4-BE49-F238E27FC236}">
                    <a16:creationId xmlns:a16="http://schemas.microsoft.com/office/drawing/2014/main" id="{71F0A457-A5AA-E66A-16D9-21AD27876B64}"/>
                  </a:ext>
                </a:extLst>
              </p:cNvPr>
              <p:cNvSpPr>
                <a:spLocks noGrp="1" noRot="1" noChangeAspect="1" noMove="1" noResize="1" noEditPoints="1" noAdjustHandles="1" noChangeArrowheads="1" noChangeShapeType="1" noTextEdit="1"/>
              </p:cNvSpPr>
              <p:nvPr>
                <p:ph idx="1"/>
              </p:nvPr>
            </p:nvSpPr>
            <p:spPr>
              <a:blipFill>
                <a:blip r:embed="rId2"/>
                <a:stretch>
                  <a:fillRect l="-2121" t="-2576"/>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2DF0386A-1F6F-4BD4-6A49-04AC0E9E90AA}"/>
              </a:ext>
            </a:extLst>
          </p:cNvPr>
          <p:cNvCxnSpPr>
            <a:cxnSpLocks/>
          </p:cNvCxnSpPr>
          <p:nvPr/>
        </p:nvCxnSpPr>
        <p:spPr>
          <a:xfrm>
            <a:off x="1107881" y="3300823"/>
            <a:ext cx="2321781" cy="18847"/>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75385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01F0A-B542-5DA9-751C-21C552B36D2A}"/>
              </a:ext>
            </a:extLst>
          </p:cNvPr>
          <p:cNvSpPr>
            <a:spLocks noGrp="1"/>
          </p:cNvSpPr>
          <p:nvPr>
            <p:ph type="title"/>
          </p:nvPr>
        </p:nvSpPr>
        <p:spPr/>
        <p:txBody>
          <a:bodyPr/>
          <a:lstStyle/>
          <a:p>
            <a:r>
              <a:rPr lang="en-US" dirty="0"/>
              <a:t>All Stepping Rules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1F0A457-A5AA-E66A-16D9-21AD27876B64}"/>
                  </a:ext>
                </a:extLst>
              </p:cNvPr>
              <p:cNvSpPr>
                <a:spLocks noGrp="1"/>
              </p:cNvSpPr>
              <p:nvPr>
                <p:ph idx="1"/>
              </p:nvPr>
            </p:nvSpPr>
            <p:spPr>
              <a:xfrm>
                <a:off x="1097280" y="1845734"/>
                <a:ext cx="2580198" cy="2129918"/>
              </a:xfrm>
            </p:spPr>
            <p:txBody>
              <a:bodyPr/>
              <a:lstStyle/>
              <a:p>
                <a:r>
                  <a:rPr lang="en-US" dirty="0"/>
                  <a:t>Rule </a:t>
                </a:r>
                <a:r>
                  <a:rPr lang="en-US" dirty="0" err="1"/>
                  <a:t>StepOne</a:t>
                </a:r>
                <a:endParaRPr lang="en-US" dirty="0"/>
              </a:p>
              <a:p>
                <a:r>
                  <a:rPr lang="en-US" dirty="0"/>
                  <a:t>G = (V, E) </a:t>
                </a:r>
                <a:br>
                  <a:rPr lang="en-US" dirty="0"/>
                </a:br>
                <a:r>
                  <a:rPr lang="en-US" dirty="0"/>
                  <a:t>(s, s’, </a:t>
                </a:r>
                <a:r>
                  <a:rPr lang="en-US" b="0" i="0" dirty="0">
                    <a:solidFill>
                      <a:srgbClr val="000000"/>
                    </a:solidFill>
                    <a:effectLst/>
                  </a:rPr>
                  <a:t>ℓ</a:t>
                </a:r>
                <a:r>
                  <a:rPr lang="en-US" dirty="0"/>
                  <a:t>) ∈ E</a:t>
                </a:r>
              </a:p>
              <a:p>
                <a:pPr marL="0" indent="0">
                  <a:buNone/>
                </a:pPr>
                <a:r>
                  <a:rPr lang="en-US" dirty="0"/>
                  <a:t>(G, s) </a:t>
                </a:r>
                <a14:m>
                  <m:oMath xmlns:m="http://schemas.openxmlformats.org/officeDocument/2006/math">
                    <m:sSub>
                      <m:sSubPr>
                        <m:ctrlPr>
                          <a:rPr lang="en-US" b="0" i="1" dirty="0" smtClean="0">
                            <a:solidFill>
                              <a:srgbClr val="202122"/>
                            </a:solidFill>
                            <a:effectLst/>
                            <a:latin typeface="Cambria Math" panose="02040503050406030204" pitchFamily="18" charset="0"/>
                          </a:rPr>
                        </m:ctrlPr>
                      </m:sSubPr>
                      <m:e>
                        <m:r>
                          <a:rPr lang="en-US" i="1" dirty="0">
                            <a:solidFill>
                              <a:srgbClr val="202122"/>
                            </a:solidFill>
                            <a:latin typeface="Cambria Math" panose="02040503050406030204" pitchFamily="18" charset="0"/>
                          </a:rPr>
                          <m:t>⟼</m:t>
                        </m:r>
                      </m:e>
                      <m:sub>
                        <m:r>
                          <m:rPr>
                            <m:nor/>
                          </m:rPr>
                          <a:rPr lang="en-US" dirty="0">
                            <a:solidFill>
                              <a:srgbClr val="000000"/>
                            </a:solidFill>
                          </a:rPr>
                          <m:t>ℓ</m:t>
                        </m:r>
                      </m:sub>
                    </m:sSub>
                  </m:oMath>
                </a14:m>
                <a:r>
                  <a:rPr lang="en-US" dirty="0"/>
                  <a:t> (G, s’)</a:t>
                </a:r>
              </a:p>
            </p:txBody>
          </p:sp>
        </mc:Choice>
        <mc:Fallback>
          <p:sp>
            <p:nvSpPr>
              <p:cNvPr id="3" name="Content Placeholder 2">
                <a:extLst>
                  <a:ext uri="{FF2B5EF4-FFF2-40B4-BE49-F238E27FC236}">
                    <a16:creationId xmlns:a16="http://schemas.microsoft.com/office/drawing/2014/main" id="{71F0A457-A5AA-E66A-16D9-21AD27876B64}"/>
                  </a:ext>
                </a:extLst>
              </p:cNvPr>
              <p:cNvSpPr>
                <a:spLocks noGrp="1" noRot="1" noChangeAspect="1" noMove="1" noResize="1" noEditPoints="1" noAdjustHandles="1" noChangeArrowheads="1" noChangeShapeType="1" noTextEdit="1"/>
              </p:cNvSpPr>
              <p:nvPr>
                <p:ph idx="1"/>
              </p:nvPr>
            </p:nvSpPr>
            <p:spPr>
              <a:xfrm>
                <a:off x="1097280" y="1845734"/>
                <a:ext cx="2580198" cy="2129918"/>
              </a:xfrm>
              <a:blipFill>
                <a:blip r:embed="rId2"/>
                <a:stretch>
                  <a:fillRect l="-8274" t="-4871" b="-2006"/>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2DF0386A-1F6F-4BD4-6A49-04AC0E9E90AA}"/>
              </a:ext>
            </a:extLst>
          </p:cNvPr>
          <p:cNvCxnSpPr>
            <a:cxnSpLocks/>
          </p:cNvCxnSpPr>
          <p:nvPr/>
        </p:nvCxnSpPr>
        <p:spPr>
          <a:xfrm>
            <a:off x="1107881" y="3300823"/>
            <a:ext cx="2321781" cy="18847"/>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16157332-188B-C147-2E96-014B48F83F85}"/>
                  </a:ext>
                </a:extLst>
              </p:cNvPr>
              <p:cNvSpPr txBox="1">
                <a:spLocks/>
              </p:cNvSpPr>
              <p:nvPr/>
            </p:nvSpPr>
            <p:spPr>
              <a:xfrm>
                <a:off x="4271176" y="1845734"/>
                <a:ext cx="2580198" cy="2129918"/>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Rule </a:t>
                </a:r>
                <a:r>
                  <a:rPr lang="en-US" dirty="0" err="1"/>
                  <a:t>StepsNext</a:t>
                </a:r>
                <a:endParaRPr lang="en-US" dirty="0"/>
              </a:p>
              <a:p>
                <a:r>
                  <a:rPr lang="en-US" dirty="0"/>
                  <a:t>m </a:t>
                </a:r>
                <a14:m>
                  <m:oMath xmlns:m="http://schemas.openxmlformats.org/officeDocument/2006/math">
                    <m:sSub>
                      <m:sSubPr>
                        <m:ctrlPr>
                          <a:rPr lang="en-US" i="1" dirty="0" smtClean="0">
                            <a:solidFill>
                              <a:srgbClr val="202122"/>
                            </a:solidFill>
                            <a:latin typeface="Cambria Math" panose="02040503050406030204" pitchFamily="18" charset="0"/>
                          </a:rPr>
                        </m:ctrlPr>
                      </m:sSubPr>
                      <m:e>
                        <m:r>
                          <a:rPr lang="en-US" i="1" dirty="0">
                            <a:solidFill>
                              <a:srgbClr val="202122"/>
                            </a:solidFill>
                            <a:latin typeface="Cambria Math" panose="02040503050406030204" pitchFamily="18" charset="0"/>
                          </a:rPr>
                          <m:t>⟼</m:t>
                        </m:r>
                      </m:e>
                      <m:sub>
                        <m:r>
                          <m:rPr>
                            <m:nor/>
                          </m:rPr>
                          <a:rPr lang="en-US" dirty="0">
                            <a:solidFill>
                              <a:srgbClr val="000000"/>
                            </a:solidFill>
                          </a:rPr>
                          <m:t>ℓ</m:t>
                        </m:r>
                      </m:sub>
                    </m:sSub>
                  </m:oMath>
                </a14:m>
                <a:r>
                  <a:rPr lang="en-US" dirty="0"/>
                  <a:t> </a:t>
                </a:r>
                <a:r>
                  <a:rPr lang="en-US" dirty="0" err="1"/>
                  <a:t>m’</a:t>
                </a:r>
                <a:endParaRPr lang="en-US" dirty="0"/>
              </a:p>
              <a:p>
                <a:pPr marL="0" indent="0">
                  <a:buNone/>
                </a:pPr>
                <a:r>
                  <a:rPr lang="en-US" dirty="0"/>
                  <a:t>m’</a:t>
                </a:r>
                <a14:m>
                  <m:oMath xmlns:m="http://schemas.openxmlformats.org/officeDocument/2006/math">
                    <m:sSubSup>
                      <m:sSubSupPr>
                        <m:ctrlPr>
                          <a:rPr lang="en-US" i="1" dirty="0">
                            <a:solidFill>
                              <a:srgbClr val="202122"/>
                            </a:solidFill>
                            <a:latin typeface="Cambria Math" panose="02040503050406030204" pitchFamily="18" charset="0"/>
                          </a:rPr>
                        </m:ctrlPr>
                      </m:sSubSupPr>
                      <m:e>
                        <m:r>
                          <a:rPr lang="en-US" i="1" dirty="0">
                            <a:solidFill>
                              <a:srgbClr val="202122"/>
                            </a:solidFill>
                            <a:latin typeface="Cambria Math" panose="02040503050406030204" pitchFamily="18" charset="0"/>
                          </a:rPr>
                          <m:t>⟼</m:t>
                        </m:r>
                      </m:e>
                      <m:sub>
                        <m:r>
                          <m:rPr>
                            <m:nor/>
                          </m:rPr>
                          <a:rPr lang="en-US" dirty="0">
                            <a:solidFill>
                              <a:srgbClr val="000000"/>
                            </a:solidFill>
                          </a:rPr>
                          <m:t>ℓ</m:t>
                        </m:r>
                        <m:r>
                          <m:rPr>
                            <m:nor/>
                          </m:rPr>
                          <a:rPr lang="en-US" b="0" i="0" dirty="0" smtClean="0">
                            <a:solidFill>
                              <a:srgbClr val="000000"/>
                            </a:solidFill>
                          </a:rPr>
                          <m:t>s</m:t>
                        </m:r>
                      </m:sub>
                      <m:sup>
                        <m:r>
                          <a:rPr lang="en-US" b="0" i="1" dirty="0" smtClean="0">
                            <a:solidFill>
                              <a:srgbClr val="000000"/>
                            </a:solidFill>
                            <a:latin typeface="Cambria Math" panose="02040503050406030204" pitchFamily="18" charset="0"/>
                          </a:rPr>
                          <m:t>∗</m:t>
                        </m:r>
                      </m:sup>
                    </m:sSubSup>
                  </m:oMath>
                </a14:m>
                <a:r>
                  <a:rPr lang="en-US" dirty="0"/>
                  <a:t> m’’</a:t>
                </a:r>
              </a:p>
              <a:p>
                <a:r>
                  <a:rPr lang="en-US" dirty="0"/>
                  <a:t>m </a:t>
                </a:r>
                <a14:m>
                  <m:oMath xmlns:m="http://schemas.openxmlformats.org/officeDocument/2006/math">
                    <m:sSubSup>
                      <m:sSubSupPr>
                        <m:ctrlPr>
                          <a:rPr lang="en-US" i="1" dirty="0" smtClean="0">
                            <a:solidFill>
                              <a:srgbClr val="202122"/>
                            </a:solidFill>
                            <a:latin typeface="Cambria Math" panose="02040503050406030204" pitchFamily="18" charset="0"/>
                          </a:rPr>
                        </m:ctrlPr>
                      </m:sSubSupPr>
                      <m:e>
                        <m:r>
                          <a:rPr lang="en-US" i="1" dirty="0">
                            <a:solidFill>
                              <a:srgbClr val="202122"/>
                            </a:solidFill>
                            <a:latin typeface="Cambria Math" panose="02040503050406030204" pitchFamily="18" charset="0"/>
                          </a:rPr>
                          <m:t>⟼</m:t>
                        </m:r>
                      </m:e>
                      <m:sub>
                        <m:r>
                          <m:rPr>
                            <m:nor/>
                          </m:rPr>
                          <a:rPr lang="en-US" dirty="0">
                            <a:solidFill>
                              <a:srgbClr val="000000"/>
                            </a:solidFill>
                          </a:rPr>
                          <m:t>ℓ</m:t>
                        </m:r>
                        <m:r>
                          <m:rPr>
                            <m:nor/>
                          </m:rPr>
                          <a:rPr lang="en-US" b="0" i="0" dirty="0" smtClean="0">
                            <a:solidFill>
                              <a:srgbClr val="000000"/>
                            </a:solidFill>
                          </a:rPr>
                          <m:t> </m:t>
                        </m:r>
                        <m:r>
                          <m:rPr>
                            <m:nor/>
                          </m:rPr>
                          <a:rPr lang="en-US" dirty="0">
                            <a:solidFill>
                              <a:srgbClr val="000000"/>
                            </a:solidFill>
                          </a:rPr>
                          <m:t>ℓ</m:t>
                        </m:r>
                        <m:r>
                          <m:rPr>
                            <m:nor/>
                          </m:rPr>
                          <a:rPr lang="en-US" b="0" i="0" dirty="0" smtClean="0">
                            <a:solidFill>
                              <a:srgbClr val="000000"/>
                            </a:solidFill>
                          </a:rPr>
                          <m:t>s</m:t>
                        </m:r>
                      </m:sub>
                      <m:sup>
                        <m:r>
                          <a:rPr lang="en-US" b="0" i="1" dirty="0" smtClean="0">
                            <a:solidFill>
                              <a:srgbClr val="000000"/>
                            </a:solidFill>
                            <a:latin typeface="Cambria Math" panose="02040503050406030204" pitchFamily="18" charset="0"/>
                          </a:rPr>
                          <m:t>∗</m:t>
                        </m:r>
                      </m:sup>
                    </m:sSubSup>
                    <m:r>
                      <a:rPr lang="en-US" b="0" i="1" dirty="0" smtClean="0">
                        <a:solidFill>
                          <a:srgbClr val="000000"/>
                        </a:solidFill>
                        <a:latin typeface="Cambria Math" panose="02040503050406030204" pitchFamily="18" charset="0"/>
                      </a:rPr>
                      <m:t> </m:t>
                    </m:r>
                  </m:oMath>
                </a14:m>
                <a:r>
                  <a:rPr lang="en-US" dirty="0"/>
                  <a:t>m’’</a:t>
                </a:r>
              </a:p>
              <a:p>
                <a:endParaRPr lang="en-US" dirty="0"/>
              </a:p>
            </p:txBody>
          </p:sp>
        </mc:Choice>
        <mc:Fallback>
          <p:sp>
            <p:nvSpPr>
              <p:cNvPr id="4" name="Content Placeholder 2">
                <a:extLst>
                  <a:ext uri="{FF2B5EF4-FFF2-40B4-BE49-F238E27FC236}">
                    <a16:creationId xmlns:a16="http://schemas.microsoft.com/office/drawing/2014/main" id="{16157332-188B-C147-2E96-014B48F83F85}"/>
                  </a:ext>
                </a:extLst>
              </p:cNvPr>
              <p:cNvSpPr txBox="1">
                <a:spLocks noRot="1" noChangeAspect="1" noMove="1" noResize="1" noEditPoints="1" noAdjustHandles="1" noChangeArrowheads="1" noChangeShapeType="1" noTextEdit="1"/>
              </p:cNvSpPr>
              <p:nvPr/>
            </p:nvSpPr>
            <p:spPr>
              <a:xfrm>
                <a:off x="4271176" y="1845734"/>
                <a:ext cx="2580198" cy="2129918"/>
              </a:xfrm>
              <a:prstGeom prst="rect">
                <a:avLst/>
              </a:prstGeom>
              <a:blipFill>
                <a:blip r:embed="rId3"/>
                <a:stretch>
                  <a:fillRect l="-7801" t="-57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F16A1C72-2602-4EDD-AE37-E6C3286AE387}"/>
                  </a:ext>
                </a:extLst>
              </p:cNvPr>
              <p:cNvSpPr txBox="1">
                <a:spLocks/>
              </p:cNvSpPr>
              <p:nvPr/>
            </p:nvSpPr>
            <p:spPr>
              <a:xfrm>
                <a:off x="4271176" y="4084026"/>
                <a:ext cx="2580198" cy="212991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Rule </a:t>
                </a:r>
                <a:r>
                  <a:rPr lang="en-US" dirty="0" err="1"/>
                  <a:t>StepsDone</a:t>
                </a:r>
                <a:br>
                  <a:rPr lang="en-US" dirty="0"/>
                </a:br>
                <a:r>
                  <a:rPr lang="en-US" dirty="0"/>
                  <a:t>m </a:t>
                </a:r>
                <a14:m>
                  <m:oMath xmlns:m="http://schemas.openxmlformats.org/officeDocument/2006/math">
                    <m:sSub>
                      <m:sSubPr>
                        <m:ctrlPr>
                          <a:rPr lang="en-US" b="1" i="1" dirty="0" smtClean="0">
                            <a:latin typeface="Cambria Math" panose="02040503050406030204" pitchFamily="18" charset="0"/>
                          </a:rPr>
                        </m:ctrlPr>
                      </m:sSubPr>
                      <m:e>
                        <m:r>
                          <a:rPr lang="en-US" b="1" i="1" dirty="0">
                            <a:latin typeface="Cambria Math" panose="02040503050406030204" pitchFamily="18" charset="0"/>
                          </a:rPr>
                          <m:t>𝒅𝒐𝒏𝒆</m:t>
                        </m:r>
                      </m:e>
                      <m:sub>
                        <m:r>
                          <m:rPr>
                            <m:nor/>
                          </m:rPr>
                          <a:rPr lang="en-US" dirty="0">
                            <a:solidFill>
                              <a:srgbClr val="000000"/>
                            </a:solidFill>
                          </a:rPr>
                          <m:t>ℓ</m:t>
                        </m:r>
                        <m:r>
                          <m:rPr>
                            <m:nor/>
                          </m:rPr>
                          <a:rPr lang="en-US" dirty="0">
                            <a:solidFill>
                              <a:srgbClr val="000000"/>
                            </a:solidFill>
                          </a:rPr>
                          <m:t>s</m:t>
                        </m:r>
                      </m:sub>
                    </m:sSub>
                  </m:oMath>
                </a14:m>
                <a:endParaRPr lang="en-US" b="1" i="1" dirty="0"/>
              </a:p>
              <a:p>
                <a:pPr marL="0" indent="0">
                  <a:buNone/>
                </a:pPr>
                <a:r>
                  <a:rPr lang="en-US" dirty="0"/>
                  <a:t>m </a:t>
                </a:r>
                <a14:m>
                  <m:oMath xmlns:m="http://schemas.openxmlformats.org/officeDocument/2006/math">
                    <m:sSubSup>
                      <m:sSubSupPr>
                        <m:ctrlPr>
                          <a:rPr lang="en-US" i="1" dirty="0">
                            <a:solidFill>
                              <a:srgbClr val="202122"/>
                            </a:solidFill>
                            <a:latin typeface="Cambria Math" panose="02040503050406030204" pitchFamily="18" charset="0"/>
                          </a:rPr>
                        </m:ctrlPr>
                      </m:sSubSupPr>
                      <m:e>
                        <m:r>
                          <a:rPr lang="en-US" i="1" dirty="0">
                            <a:solidFill>
                              <a:srgbClr val="202122"/>
                            </a:solidFill>
                            <a:latin typeface="Cambria Math" panose="02040503050406030204" pitchFamily="18" charset="0"/>
                          </a:rPr>
                          <m:t>⟼</m:t>
                        </m:r>
                      </m:e>
                      <m:sub>
                        <m:r>
                          <m:rPr>
                            <m:nor/>
                          </m:rPr>
                          <a:rPr lang="en-US" dirty="0">
                            <a:solidFill>
                              <a:srgbClr val="000000"/>
                            </a:solidFill>
                          </a:rPr>
                          <m:t>ℓ</m:t>
                        </m:r>
                        <m:r>
                          <m:rPr>
                            <m:nor/>
                          </m:rPr>
                          <a:rPr lang="en-US" dirty="0">
                            <a:solidFill>
                              <a:srgbClr val="000000"/>
                            </a:solidFill>
                          </a:rPr>
                          <m:t>s</m:t>
                        </m:r>
                      </m:sub>
                      <m:sup>
                        <m:r>
                          <a:rPr lang="en-US" i="1" dirty="0">
                            <a:solidFill>
                              <a:srgbClr val="000000"/>
                            </a:solidFill>
                            <a:latin typeface="Cambria Math" panose="02040503050406030204" pitchFamily="18" charset="0"/>
                          </a:rPr>
                          <m:t>∗</m:t>
                        </m:r>
                      </m:sup>
                    </m:sSubSup>
                    <m:r>
                      <a:rPr lang="en-US" i="1" dirty="0">
                        <a:solidFill>
                          <a:srgbClr val="000000"/>
                        </a:solidFill>
                        <a:latin typeface="Cambria Math" panose="02040503050406030204" pitchFamily="18" charset="0"/>
                      </a:rPr>
                      <m:t> </m:t>
                    </m:r>
                  </m:oMath>
                </a14:m>
                <a:r>
                  <a:rPr lang="en-US" dirty="0"/>
                  <a:t>m</a:t>
                </a:r>
              </a:p>
            </p:txBody>
          </p:sp>
        </mc:Choice>
        <mc:Fallback>
          <p:sp>
            <p:nvSpPr>
              <p:cNvPr id="5" name="Content Placeholder 2">
                <a:extLst>
                  <a:ext uri="{FF2B5EF4-FFF2-40B4-BE49-F238E27FC236}">
                    <a16:creationId xmlns:a16="http://schemas.microsoft.com/office/drawing/2014/main" id="{F16A1C72-2602-4EDD-AE37-E6C3286AE387}"/>
                  </a:ext>
                </a:extLst>
              </p:cNvPr>
              <p:cNvSpPr txBox="1">
                <a:spLocks noRot="1" noChangeAspect="1" noMove="1" noResize="1" noEditPoints="1" noAdjustHandles="1" noChangeArrowheads="1" noChangeShapeType="1" noTextEdit="1"/>
              </p:cNvSpPr>
              <p:nvPr/>
            </p:nvSpPr>
            <p:spPr>
              <a:xfrm>
                <a:off x="4271176" y="4084026"/>
                <a:ext cx="2580198" cy="2129918"/>
              </a:xfrm>
              <a:prstGeom prst="rect">
                <a:avLst/>
              </a:prstGeom>
              <a:blipFill>
                <a:blip r:embed="rId4"/>
                <a:stretch>
                  <a:fillRect l="-8511" t="-48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81B74A0-4FFA-6B3A-E6DA-BD4607A047EE}"/>
                  </a:ext>
                </a:extLst>
              </p:cNvPr>
              <p:cNvSpPr txBox="1">
                <a:spLocks/>
              </p:cNvSpPr>
              <p:nvPr/>
            </p:nvSpPr>
            <p:spPr>
              <a:xfrm>
                <a:off x="7769750" y="1845734"/>
                <a:ext cx="2580198" cy="2129918"/>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Rule </a:t>
                </a:r>
                <a:r>
                  <a:rPr lang="en-US" dirty="0" err="1"/>
                  <a:t>DoneEmp</a:t>
                </a:r>
                <a:endParaRPr lang="en-US" dirty="0"/>
              </a:p>
              <a:p>
                <a:r>
                  <a:rPr lang="en-US" dirty="0"/>
                  <a:t>*</a:t>
                </a:r>
              </a:p>
              <a:p>
                <a:pPr marL="0" indent="0">
                  <a:buNone/>
                </a:pPr>
                <a:r>
                  <a:rPr lang="en-US" dirty="0"/>
                  <a:t>m </a:t>
                </a:r>
                <a14:m>
                  <m:oMath xmlns:m="http://schemas.openxmlformats.org/officeDocument/2006/math">
                    <m:sSub>
                      <m:sSubPr>
                        <m:ctrlPr>
                          <a:rPr lang="en-US" b="1" i="1" dirty="0">
                            <a:latin typeface="Cambria Math" panose="02040503050406030204" pitchFamily="18" charset="0"/>
                          </a:rPr>
                        </m:ctrlPr>
                      </m:sSubPr>
                      <m:e>
                        <m:r>
                          <a:rPr lang="en-US" b="1" i="1" dirty="0">
                            <a:latin typeface="Cambria Math" panose="02040503050406030204" pitchFamily="18" charset="0"/>
                          </a:rPr>
                          <m:t>𝒅𝒐𝒏𝒆</m:t>
                        </m:r>
                      </m:e>
                      <m:sub>
                        <m:r>
                          <m:rPr>
                            <m:nor/>
                          </m:rPr>
                          <a:rPr lang="en-US" dirty="0">
                            <a:solidFill>
                              <a:srgbClr val="000000"/>
                            </a:solidFill>
                          </a:rPr>
                          <m:t>ℓ</m:t>
                        </m:r>
                        <m:r>
                          <m:rPr>
                            <m:nor/>
                          </m:rPr>
                          <a:rPr lang="en-US" dirty="0">
                            <a:solidFill>
                              <a:srgbClr val="000000"/>
                            </a:solidFill>
                          </a:rPr>
                          <m:t>s</m:t>
                        </m:r>
                      </m:sub>
                    </m:sSub>
                  </m:oMath>
                </a14:m>
                <a:endParaRPr lang="en-US" b="1" dirty="0">
                  <a:solidFill>
                    <a:srgbClr val="000000"/>
                  </a:solidFill>
                </a:endParaRPr>
              </a:p>
              <a:p>
                <a:pPr marL="0" indent="0">
                  <a:buNone/>
                </a:pPr>
                <a:r>
                  <a:rPr lang="en-US" dirty="0"/>
                  <a:t>(where </a:t>
                </a:r>
                <a14:m>
                  <m:oMath xmlns:m="http://schemas.openxmlformats.org/officeDocument/2006/math">
                    <m:r>
                      <m:rPr>
                        <m:nor/>
                      </m:rPr>
                      <a:rPr lang="en-US" dirty="0" smtClean="0">
                        <a:solidFill>
                          <a:srgbClr val="000000"/>
                        </a:solidFill>
                      </a:rPr>
                      <m:t>ℓ</m:t>
                    </m:r>
                    <m:r>
                      <m:rPr>
                        <m:nor/>
                      </m:rPr>
                      <a:rPr lang="en-US" dirty="0" smtClean="0">
                        <a:solidFill>
                          <a:srgbClr val="000000"/>
                        </a:solidFill>
                      </a:rPr>
                      <m:t>s</m:t>
                    </m:r>
                  </m:oMath>
                </a14:m>
                <a:r>
                  <a:rPr lang="en-US" dirty="0"/>
                  <a:t> is the empty sequence)</a:t>
                </a:r>
              </a:p>
            </p:txBody>
          </p:sp>
        </mc:Choice>
        <mc:Fallback>
          <p:sp>
            <p:nvSpPr>
              <p:cNvPr id="6" name="Content Placeholder 2">
                <a:extLst>
                  <a:ext uri="{FF2B5EF4-FFF2-40B4-BE49-F238E27FC236}">
                    <a16:creationId xmlns:a16="http://schemas.microsoft.com/office/drawing/2014/main" id="{181B74A0-4FFA-6B3A-E6DA-BD4607A047EE}"/>
                  </a:ext>
                </a:extLst>
              </p:cNvPr>
              <p:cNvSpPr txBox="1">
                <a:spLocks noRot="1" noChangeAspect="1" noMove="1" noResize="1" noEditPoints="1" noAdjustHandles="1" noChangeArrowheads="1" noChangeShapeType="1" noTextEdit="1"/>
              </p:cNvSpPr>
              <p:nvPr/>
            </p:nvSpPr>
            <p:spPr>
              <a:xfrm>
                <a:off x="7769750" y="1845734"/>
                <a:ext cx="2580198" cy="2129918"/>
              </a:xfrm>
              <a:prstGeom prst="rect">
                <a:avLst/>
              </a:prstGeom>
              <a:blipFill>
                <a:blip r:embed="rId5"/>
                <a:stretch>
                  <a:fillRect l="-7801" t="-7163" b="-3438"/>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F0810493-5B6C-03F1-683E-1FEB98CB082C}"/>
              </a:ext>
            </a:extLst>
          </p:cNvPr>
          <p:cNvCxnSpPr>
            <a:cxnSpLocks/>
          </p:cNvCxnSpPr>
          <p:nvPr/>
        </p:nvCxnSpPr>
        <p:spPr>
          <a:xfrm>
            <a:off x="4271176" y="3319670"/>
            <a:ext cx="2000415"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C02F0B4A-9BA6-0684-B18E-42E9DFF50E2D}"/>
              </a:ext>
            </a:extLst>
          </p:cNvPr>
          <p:cNvCxnSpPr>
            <a:cxnSpLocks/>
          </p:cNvCxnSpPr>
          <p:nvPr/>
        </p:nvCxnSpPr>
        <p:spPr>
          <a:xfrm>
            <a:off x="4126065" y="5052392"/>
            <a:ext cx="2000415"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6F1F7F0D-9F04-F791-301B-C699D5737900}"/>
              </a:ext>
            </a:extLst>
          </p:cNvPr>
          <p:cNvCxnSpPr>
            <a:cxnSpLocks/>
          </p:cNvCxnSpPr>
          <p:nvPr/>
        </p:nvCxnSpPr>
        <p:spPr>
          <a:xfrm>
            <a:off x="7687587" y="2690192"/>
            <a:ext cx="2000415"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36168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8D180-7BCE-38BD-397B-B8651C43F07C}"/>
              </a:ext>
            </a:extLst>
          </p:cNvPr>
          <p:cNvSpPr>
            <a:spLocks noGrp="1"/>
          </p:cNvSpPr>
          <p:nvPr>
            <p:ph type="title"/>
          </p:nvPr>
        </p:nvSpPr>
        <p:spPr/>
        <p:txBody>
          <a:bodyPr/>
          <a:lstStyle/>
          <a:p>
            <a:r>
              <a:rPr lang="en-US" dirty="0"/>
              <a:t>Type System? No thanks</a:t>
            </a:r>
          </a:p>
        </p:txBody>
      </p:sp>
      <p:sp>
        <p:nvSpPr>
          <p:cNvPr id="3" name="Content Placeholder 2">
            <a:extLst>
              <a:ext uri="{FF2B5EF4-FFF2-40B4-BE49-F238E27FC236}">
                <a16:creationId xmlns:a16="http://schemas.microsoft.com/office/drawing/2014/main" id="{21BE0B4A-4015-A218-9342-09F807FD3F7D}"/>
              </a:ext>
            </a:extLst>
          </p:cNvPr>
          <p:cNvSpPr>
            <a:spLocks noGrp="1"/>
          </p:cNvSpPr>
          <p:nvPr>
            <p:ph idx="1"/>
          </p:nvPr>
        </p:nvSpPr>
        <p:spPr/>
        <p:txBody>
          <a:bodyPr/>
          <a:lstStyle/>
          <a:p>
            <a:r>
              <a:rPr lang="en-US" dirty="0"/>
              <a:t>(Static) type systems are used to look at a program before running it and predict what will happen when it runs</a:t>
            </a:r>
          </a:p>
          <a:p>
            <a:r>
              <a:rPr lang="en-US" b="1" dirty="0"/>
              <a:t>Examples:</a:t>
            </a:r>
            <a:r>
              <a:rPr lang="en-US" dirty="0"/>
              <a:t> Predict type of return value, Ensure absence of memory-related errors</a:t>
            </a:r>
          </a:p>
          <a:p>
            <a:r>
              <a:rPr lang="en-US" dirty="0"/>
              <a:t>These kinds of guarantees don’t apply to Twine</a:t>
            </a:r>
          </a:p>
          <a:p>
            <a:r>
              <a:rPr lang="en-US" dirty="0"/>
              <a:t>Coming with alternative guarantees is hard.</a:t>
            </a:r>
            <a:br>
              <a:rPr lang="en-US" dirty="0"/>
            </a:br>
            <a:r>
              <a:rPr lang="en-US" dirty="0"/>
              <a:t>“I win the game”?  (Could maybe do this? But is it types? …)</a:t>
            </a:r>
          </a:p>
        </p:txBody>
      </p:sp>
    </p:spTree>
    <p:extLst>
      <p:ext uri="{BB962C8B-B14F-4D97-AF65-F5344CB8AC3E}">
        <p14:creationId xmlns:p14="http://schemas.microsoft.com/office/powerpoint/2010/main" val="4107191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78E0F-C685-0BAC-9A0C-BCA0FA1C1219}"/>
              </a:ext>
            </a:extLst>
          </p:cNvPr>
          <p:cNvSpPr>
            <a:spLocks noGrp="1"/>
          </p:cNvSpPr>
          <p:nvPr>
            <p:ph type="title"/>
          </p:nvPr>
        </p:nvSpPr>
        <p:spPr/>
        <p:txBody>
          <a:bodyPr/>
          <a:lstStyle/>
          <a:p>
            <a:r>
              <a:rPr lang="en-US" dirty="0"/>
              <a:t>Theory Can Require Creativity</a:t>
            </a:r>
          </a:p>
        </p:txBody>
      </p:sp>
      <p:sp>
        <p:nvSpPr>
          <p:cNvPr id="3" name="Content Placeholder 2">
            <a:extLst>
              <a:ext uri="{FF2B5EF4-FFF2-40B4-BE49-F238E27FC236}">
                <a16:creationId xmlns:a16="http://schemas.microsoft.com/office/drawing/2014/main" id="{ADB1114A-7A68-B942-AB23-BCA5F0FF98D8}"/>
              </a:ext>
            </a:extLst>
          </p:cNvPr>
          <p:cNvSpPr>
            <a:spLocks noGrp="1"/>
          </p:cNvSpPr>
          <p:nvPr>
            <p:ph idx="1"/>
          </p:nvPr>
        </p:nvSpPr>
        <p:spPr/>
        <p:txBody>
          <a:bodyPr/>
          <a:lstStyle/>
          <a:p>
            <a:r>
              <a:rPr lang="en-US" dirty="0"/>
              <a:t>We want to prove something about Twine, but not using types </a:t>
            </a:r>
            <a:r>
              <a:rPr lang="en-US" dirty="0">
                <a:sym typeface="Wingdings" panose="05000000000000000000" pitchFamily="2" charset="2"/>
              </a:rPr>
              <a:t></a:t>
            </a:r>
          </a:p>
          <a:p>
            <a:r>
              <a:rPr lang="en-US" dirty="0">
                <a:sym typeface="Wingdings" panose="05000000000000000000" pitchFamily="2" charset="2"/>
              </a:rPr>
              <a:t>Let’s brainstorm: does Twine look similar to any existing theories, that we could use for inspiration?</a:t>
            </a:r>
          </a:p>
          <a:p>
            <a:r>
              <a:rPr lang="en-US" b="1" dirty="0">
                <a:sym typeface="Wingdings" panose="05000000000000000000" pitchFamily="2" charset="2"/>
              </a:rPr>
              <a:t>Ideas: </a:t>
            </a:r>
          </a:p>
          <a:p>
            <a:pPr lvl="1"/>
            <a:r>
              <a:rPr lang="en-US" dirty="0">
                <a:sym typeface="Wingdings" panose="05000000000000000000" pitchFamily="2" charset="2"/>
              </a:rPr>
              <a:t>Twine looks a lot like directed graphs (true, but this didn’t go anywhere)</a:t>
            </a:r>
          </a:p>
          <a:p>
            <a:pPr lvl="1"/>
            <a:r>
              <a:rPr lang="en-US" dirty="0">
                <a:sym typeface="Wingdings" panose="05000000000000000000" pitchFamily="2" charset="2"/>
              </a:rPr>
              <a:t>Twine looks a lot like deterministic finite state machines</a:t>
            </a:r>
            <a:br>
              <a:rPr lang="en-US" dirty="0">
                <a:sym typeface="Wingdings" panose="05000000000000000000" pitchFamily="2" charset="2"/>
              </a:rPr>
            </a:br>
            <a:r>
              <a:rPr lang="en-US" b="1" dirty="0">
                <a:sym typeface="Wingdings" panose="05000000000000000000" pitchFamily="2" charset="2"/>
              </a:rPr>
              <a:t>Note: </a:t>
            </a:r>
            <a:r>
              <a:rPr lang="en-US" dirty="0">
                <a:sym typeface="Wingdings" panose="05000000000000000000" pitchFamily="2" charset="2"/>
              </a:rPr>
              <a:t>This is covered in detail in CS 3133/503, but let’s just give some high-level ideas here.</a:t>
            </a:r>
          </a:p>
        </p:txBody>
      </p:sp>
    </p:spTree>
    <p:extLst>
      <p:ext uri="{BB962C8B-B14F-4D97-AF65-F5344CB8AC3E}">
        <p14:creationId xmlns:p14="http://schemas.microsoft.com/office/powerpoint/2010/main" val="1688252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Twine and Deterministic Finite Automata</a:t>
            </a:r>
          </a:p>
        </p:txBody>
      </p:sp>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p:txBody>
          <a:bodyPr/>
          <a:lstStyle/>
          <a:p>
            <a:r>
              <a:rPr lang="en-US" dirty="0"/>
              <a:t>A deterministic finite automaton (DFA), often used to match a </a:t>
            </a:r>
            <a:r>
              <a:rPr lang="en-US" b="1" i="1" dirty="0"/>
              <a:t>regular expression</a:t>
            </a:r>
            <a:r>
              <a:rPr lang="en-US" dirty="0"/>
              <a:t> over some characters, is formally a 5-tuple</a:t>
            </a:r>
            <a:br>
              <a:rPr lang="en-US" dirty="0"/>
            </a:br>
            <a:r>
              <a:rPr lang="en-US" dirty="0"/>
              <a:t>(Q, </a:t>
            </a:r>
            <a:r>
              <a:rPr lang="el-GR" dirty="0"/>
              <a:t>Σ</a:t>
            </a:r>
            <a:r>
              <a:rPr lang="en-US" dirty="0"/>
              <a:t>, </a:t>
            </a:r>
            <a:r>
              <a:rPr lang="el-GR" dirty="0"/>
              <a:t>δ</a:t>
            </a:r>
            <a:r>
              <a:rPr lang="en-US" dirty="0"/>
              <a:t>, q0, F), with the following meanings:</a:t>
            </a:r>
          </a:p>
          <a:p>
            <a:pPr lvl="1"/>
            <a:r>
              <a:rPr lang="en-US" dirty="0"/>
              <a:t>Q = list of states DFA can be in</a:t>
            </a:r>
          </a:p>
          <a:p>
            <a:pPr lvl="1"/>
            <a:r>
              <a:rPr lang="el-GR" dirty="0"/>
              <a:t>Σ</a:t>
            </a:r>
            <a:r>
              <a:rPr lang="en-US" dirty="0"/>
              <a:t> = list of characters in strings</a:t>
            </a:r>
          </a:p>
          <a:p>
            <a:pPr lvl="1"/>
            <a:r>
              <a:rPr lang="el-GR" b="0" i="1" dirty="0">
                <a:solidFill>
                  <a:srgbClr val="202122"/>
                </a:solidFill>
                <a:effectLst/>
                <a:latin typeface="Nimbus Roman No9 L"/>
              </a:rPr>
              <a:t>δ</a:t>
            </a:r>
            <a:r>
              <a:rPr lang="en-US" dirty="0"/>
              <a:t> = function </a:t>
            </a:r>
            <a:r>
              <a:rPr lang="el-GR" b="0" i="1" dirty="0">
                <a:solidFill>
                  <a:srgbClr val="202122"/>
                </a:solidFill>
                <a:effectLst/>
                <a:latin typeface="Nimbus Roman No9 L"/>
              </a:rPr>
              <a:t>δ</a:t>
            </a:r>
            <a:r>
              <a:rPr lang="en-US" b="0" i="1" dirty="0">
                <a:solidFill>
                  <a:srgbClr val="202122"/>
                </a:solidFill>
                <a:effectLst/>
                <a:latin typeface="Nimbus Roman No9 L"/>
              </a:rPr>
              <a:t>(</a:t>
            </a:r>
            <a:r>
              <a:rPr lang="en-US" b="0" i="1" dirty="0" err="1">
                <a:solidFill>
                  <a:srgbClr val="202122"/>
                </a:solidFill>
                <a:effectLst/>
                <a:latin typeface="Nimbus Roman No9 L"/>
              </a:rPr>
              <a:t>state,char</a:t>
            </a:r>
            <a:r>
              <a:rPr lang="en-US" b="0" i="1" dirty="0">
                <a:solidFill>
                  <a:srgbClr val="202122"/>
                </a:solidFill>
                <a:effectLst/>
                <a:latin typeface="Nimbus Roman No9 L"/>
              </a:rPr>
              <a:t>)=</a:t>
            </a:r>
            <a:r>
              <a:rPr lang="en-US" b="0" i="1" dirty="0" err="1">
                <a:solidFill>
                  <a:srgbClr val="202122"/>
                </a:solidFill>
                <a:effectLst/>
                <a:latin typeface="Nimbus Roman No9 L"/>
              </a:rPr>
              <a:t>newstate</a:t>
            </a:r>
            <a:r>
              <a:rPr lang="en-US" dirty="0"/>
              <a:t> </a:t>
            </a:r>
          </a:p>
          <a:p>
            <a:pPr lvl="1"/>
            <a:r>
              <a:rPr lang="en-US" dirty="0"/>
              <a:t>q0 = initial state </a:t>
            </a:r>
          </a:p>
          <a:p>
            <a:pPr lvl="1"/>
            <a:r>
              <a:rPr lang="en-US" dirty="0"/>
              <a:t>F = set of desired end state</a:t>
            </a:r>
          </a:p>
        </p:txBody>
      </p:sp>
    </p:spTree>
    <p:extLst>
      <p:ext uri="{BB962C8B-B14F-4D97-AF65-F5344CB8AC3E}">
        <p14:creationId xmlns:p14="http://schemas.microsoft.com/office/powerpoint/2010/main" val="3105182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Twine and Deterministic Finite Automata</a:t>
            </a:r>
          </a:p>
        </p:txBody>
      </p:sp>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p:txBody>
          <a:bodyPr/>
          <a:lstStyle/>
          <a:p>
            <a:r>
              <a:rPr lang="en-US" dirty="0"/>
              <a:t>A deterministic finite automaton (DFA), often used to match a </a:t>
            </a:r>
            <a:r>
              <a:rPr lang="en-US" b="1" i="1" dirty="0"/>
              <a:t>regular expression</a:t>
            </a:r>
            <a:r>
              <a:rPr lang="en-US" dirty="0"/>
              <a:t> over some characters, is formally a 5-tuple</a:t>
            </a:r>
            <a:br>
              <a:rPr lang="en-US" dirty="0"/>
            </a:br>
            <a:r>
              <a:rPr lang="en-US" dirty="0"/>
              <a:t>(Q, </a:t>
            </a:r>
            <a:r>
              <a:rPr lang="el-GR" dirty="0"/>
              <a:t>Σ</a:t>
            </a:r>
            <a:r>
              <a:rPr lang="en-US" dirty="0"/>
              <a:t>, </a:t>
            </a:r>
            <a:r>
              <a:rPr lang="el-GR" dirty="0"/>
              <a:t>δ</a:t>
            </a:r>
            <a:r>
              <a:rPr lang="en-US" dirty="0"/>
              <a:t>, q0, F), with the following meanings:</a:t>
            </a:r>
          </a:p>
          <a:p>
            <a:pPr lvl="1"/>
            <a:r>
              <a:rPr lang="en-US" dirty="0"/>
              <a:t>Q = list of states DFA can be in</a:t>
            </a:r>
          </a:p>
          <a:p>
            <a:pPr lvl="1"/>
            <a:r>
              <a:rPr lang="el-GR" dirty="0"/>
              <a:t>Σ</a:t>
            </a:r>
            <a:r>
              <a:rPr lang="en-US" dirty="0"/>
              <a:t> = list of characters in strings</a:t>
            </a:r>
          </a:p>
          <a:p>
            <a:pPr lvl="1"/>
            <a:r>
              <a:rPr lang="el-GR" b="0" i="1" dirty="0">
                <a:solidFill>
                  <a:srgbClr val="202122"/>
                </a:solidFill>
                <a:effectLst/>
                <a:latin typeface="Nimbus Roman No9 L"/>
              </a:rPr>
              <a:t>δ</a:t>
            </a:r>
            <a:r>
              <a:rPr lang="en-US" dirty="0"/>
              <a:t> = function </a:t>
            </a:r>
            <a:r>
              <a:rPr lang="el-GR" b="0" i="1" dirty="0">
                <a:solidFill>
                  <a:srgbClr val="202122"/>
                </a:solidFill>
                <a:effectLst/>
                <a:latin typeface="Nimbus Roman No9 L"/>
              </a:rPr>
              <a:t>δ</a:t>
            </a:r>
            <a:r>
              <a:rPr lang="en-US" b="0" i="1" dirty="0">
                <a:solidFill>
                  <a:srgbClr val="202122"/>
                </a:solidFill>
                <a:effectLst/>
                <a:latin typeface="Nimbus Roman No9 L"/>
              </a:rPr>
              <a:t>(</a:t>
            </a:r>
            <a:r>
              <a:rPr lang="en-US" b="0" i="1" dirty="0" err="1">
                <a:solidFill>
                  <a:srgbClr val="202122"/>
                </a:solidFill>
                <a:effectLst/>
                <a:latin typeface="Nimbus Roman No9 L"/>
              </a:rPr>
              <a:t>state,char</a:t>
            </a:r>
            <a:r>
              <a:rPr lang="en-US" b="0" i="1" dirty="0">
                <a:solidFill>
                  <a:srgbClr val="202122"/>
                </a:solidFill>
                <a:effectLst/>
                <a:latin typeface="Nimbus Roman No9 L"/>
              </a:rPr>
              <a:t>)=</a:t>
            </a:r>
            <a:r>
              <a:rPr lang="en-US" b="0" i="1" dirty="0" err="1">
                <a:solidFill>
                  <a:srgbClr val="202122"/>
                </a:solidFill>
                <a:effectLst/>
                <a:latin typeface="Nimbus Roman No9 L"/>
              </a:rPr>
              <a:t>newstate</a:t>
            </a:r>
            <a:r>
              <a:rPr lang="en-US" dirty="0"/>
              <a:t> </a:t>
            </a:r>
          </a:p>
          <a:p>
            <a:pPr lvl="1"/>
            <a:r>
              <a:rPr lang="en-US" dirty="0"/>
              <a:t>q0 = initial state </a:t>
            </a:r>
          </a:p>
          <a:p>
            <a:pPr lvl="1"/>
            <a:r>
              <a:rPr lang="en-US" dirty="0"/>
              <a:t>F = set of desired end states</a:t>
            </a:r>
          </a:p>
        </p:txBody>
      </p:sp>
      <p:sp>
        <p:nvSpPr>
          <p:cNvPr id="4" name="TextBox 3">
            <a:extLst>
              <a:ext uri="{FF2B5EF4-FFF2-40B4-BE49-F238E27FC236}">
                <a16:creationId xmlns:a16="http://schemas.microsoft.com/office/drawing/2014/main" id="{F4D4CD19-AD0A-772E-ACAA-9002409CF0CE}"/>
              </a:ext>
            </a:extLst>
          </p:cNvPr>
          <p:cNvSpPr txBox="1"/>
          <p:nvPr/>
        </p:nvSpPr>
        <p:spPr>
          <a:xfrm>
            <a:off x="7325140" y="2663687"/>
            <a:ext cx="4999382" cy="3046988"/>
          </a:xfrm>
          <a:prstGeom prst="rect">
            <a:avLst/>
          </a:prstGeom>
          <a:noFill/>
        </p:spPr>
        <p:txBody>
          <a:bodyPr wrap="square" rtlCol="0">
            <a:spAutoFit/>
          </a:bodyPr>
          <a:lstStyle/>
          <a:p>
            <a:r>
              <a:rPr lang="en-US" sz="2400" dirty="0"/>
              <a:t>                          </a:t>
            </a:r>
            <a:r>
              <a:rPr lang="en-US" sz="2400" b="1" dirty="0"/>
              <a:t>In Twine</a:t>
            </a:r>
            <a:endParaRPr lang="en-US" sz="2400" dirty="0"/>
          </a:p>
          <a:p>
            <a:r>
              <a:rPr lang="en-US" sz="2400" dirty="0"/>
              <a:t>Names of passages</a:t>
            </a:r>
          </a:p>
          <a:p>
            <a:r>
              <a:rPr lang="en-US" sz="2400" dirty="0"/>
              <a:t>Names of links</a:t>
            </a:r>
          </a:p>
          <a:p>
            <a:r>
              <a:rPr lang="en-US" sz="2400" dirty="0"/>
              <a:t>function </a:t>
            </a:r>
            <a:r>
              <a:rPr lang="el-GR" sz="2400" b="0" i="1" dirty="0">
                <a:solidFill>
                  <a:srgbClr val="202122"/>
                </a:solidFill>
                <a:effectLst/>
              </a:rPr>
              <a:t>δ</a:t>
            </a:r>
            <a:r>
              <a:rPr lang="en-US" sz="2400" b="0" i="1" dirty="0">
                <a:solidFill>
                  <a:srgbClr val="202122"/>
                </a:solidFill>
                <a:effectLst/>
              </a:rPr>
              <a:t>(</a:t>
            </a:r>
            <a:r>
              <a:rPr lang="en-US" sz="2400" b="0" i="1" dirty="0" err="1">
                <a:solidFill>
                  <a:srgbClr val="202122"/>
                </a:solidFill>
                <a:effectLst/>
              </a:rPr>
              <a:t>passage,link</a:t>
            </a:r>
            <a:r>
              <a:rPr lang="en-US" sz="2400" b="0" i="1" dirty="0">
                <a:solidFill>
                  <a:srgbClr val="202122"/>
                </a:solidFill>
                <a:effectLst/>
              </a:rPr>
              <a:t>)=</a:t>
            </a:r>
            <a:r>
              <a:rPr lang="en-US" sz="2400" b="0" i="1" dirty="0" err="1">
                <a:solidFill>
                  <a:srgbClr val="202122"/>
                </a:solidFill>
                <a:effectLst/>
              </a:rPr>
              <a:t>newpassage</a:t>
            </a:r>
            <a:endParaRPr lang="en-US" sz="2400" b="0" i="1" dirty="0">
              <a:solidFill>
                <a:srgbClr val="202122"/>
              </a:solidFill>
              <a:effectLst/>
            </a:endParaRPr>
          </a:p>
          <a:p>
            <a:r>
              <a:rPr lang="en-US" sz="2400" dirty="0">
                <a:solidFill>
                  <a:srgbClr val="202122"/>
                </a:solidFill>
              </a:rPr>
              <a:t>Initial passage</a:t>
            </a:r>
          </a:p>
          <a:p>
            <a:r>
              <a:rPr lang="en-US" sz="2400" dirty="0">
                <a:solidFill>
                  <a:srgbClr val="202122"/>
                </a:solidFill>
              </a:rPr>
              <a:t>Set of “winning” final passages</a:t>
            </a:r>
          </a:p>
          <a:p>
            <a:endParaRPr lang="en-US" sz="2400" dirty="0"/>
          </a:p>
          <a:p>
            <a:endParaRPr lang="en-US" sz="2400" dirty="0"/>
          </a:p>
        </p:txBody>
      </p:sp>
      <p:cxnSp>
        <p:nvCxnSpPr>
          <p:cNvPr id="6" name="Straight Arrow Connector 5">
            <a:extLst>
              <a:ext uri="{FF2B5EF4-FFF2-40B4-BE49-F238E27FC236}">
                <a16:creationId xmlns:a16="http://schemas.microsoft.com/office/drawing/2014/main" id="{CEB62AEA-9774-F2C2-8683-14C839477A70}"/>
              </a:ext>
            </a:extLst>
          </p:cNvPr>
          <p:cNvCxnSpPr/>
          <p:nvPr/>
        </p:nvCxnSpPr>
        <p:spPr>
          <a:xfrm>
            <a:off x="5327374" y="3250096"/>
            <a:ext cx="19977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756F84C-B9EB-961F-B441-FE27D57560F6}"/>
              </a:ext>
            </a:extLst>
          </p:cNvPr>
          <p:cNvCxnSpPr/>
          <p:nvPr/>
        </p:nvCxnSpPr>
        <p:spPr>
          <a:xfrm>
            <a:off x="5251174" y="3650974"/>
            <a:ext cx="19977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2FD69A4-C88D-7F5A-19C0-FEDF61D147AB}"/>
              </a:ext>
            </a:extLst>
          </p:cNvPr>
          <p:cNvCxnSpPr>
            <a:cxnSpLocks/>
          </p:cNvCxnSpPr>
          <p:nvPr/>
        </p:nvCxnSpPr>
        <p:spPr>
          <a:xfrm flipV="1">
            <a:off x="6096000" y="4018722"/>
            <a:ext cx="1265583" cy="86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98A34AC-0219-2E1A-5175-CB349B2A22A3}"/>
              </a:ext>
            </a:extLst>
          </p:cNvPr>
          <p:cNvCxnSpPr>
            <a:cxnSpLocks/>
          </p:cNvCxnSpPr>
          <p:nvPr/>
        </p:nvCxnSpPr>
        <p:spPr>
          <a:xfrm flipV="1">
            <a:off x="3631095" y="4383157"/>
            <a:ext cx="3694045" cy="82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5D8AFDF-8199-46DC-330C-0E3C9E7A7ACD}"/>
              </a:ext>
            </a:extLst>
          </p:cNvPr>
          <p:cNvCxnSpPr>
            <a:cxnSpLocks/>
          </p:cNvCxnSpPr>
          <p:nvPr/>
        </p:nvCxnSpPr>
        <p:spPr>
          <a:xfrm flipV="1">
            <a:off x="5049078" y="4784035"/>
            <a:ext cx="2276062" cy="115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543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763D4-B178-9450-5EED-5797DB86981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30D729E-46DC-7C1A-9F1A-194D26F5193B}"/>
              </a:ext>
            </a:extLst>
          </p:cNvPr>
          <p:cNvSpPr>
            <a:spLocks noGrp="1"/>
          </p:cNvSpPr>
          <p:nvPr>
            <p:ph idx="1"/>
          </p:nvPr>
        </p:nvSpPr>
        <p:spPr/>
        <p:txBody>
          <a:bodyPr/>
          <a:lstStyle/>
          <a:p>
            <a:r>
              <a:rPr lang="en-US" dirty="0"/>
              <a:t>Motivation</a:t>
            </a:r>
          </a:p>
          <a:p>
            <a:r>
              <a:rPr lang="en-US" dirty="0"/>
              <a:t>Play with Twine (Ch. 16)</a:t>
            </a:r>
          </a:p>
          <a:p>
            <a:r>
              <a:rPr lang="en-US" dirty="0"/>
              <a:t>Play with Processing (Ch. 15)</a:t>
            </a:r>
          </a:p>
          <a:p>
            <a:r>
              <a:rPr lang="en-US" dirty="0"/>
              <a:t>Time-depending</a:t>
            </a:r>
          </a:p>
          <a:p>
            <a:pPr lvl="1"/>
            <a:r>
              <a:rPr lang="en-US" dirty="0"/>
              <a:t>Interactive fiction with Inform</a:t>
            </a:r>
          </a:p>
          <a:p>
            <a:pPr lvl="1"/>
            <a:r>
              <a:rPr lang="en-US" dirty="0"/>
              <a:t>Diagrams with Penrose</a:t>
            </a:r>
          </a:p>
          <a:p>
            <a:pPr lvl="1"/>
            <a:endParaRPr lang="en-US" dirty="0"/>
          </a:p>
        </p:txBody>
      </p:sp>
    </p:spTree>
    <p:extLst>
      <p:ext uri="{BB962C8B-B14F-4D97-AF65-F5344CB8AC3E}">
        <p14:creationId xmlns:p14="http://schemas.microsoft.com/office/powerpoint/2010/main" val="2370927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First Theorem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a:xfrm>
                <a:off x="1097280" y="1885491"/>
                <a:ext cx="10058400" cy="4023360"/>
              </a:xfrm>
            </p:spPr>
            <p:txBody>
              <a:bodyPr>
                <a:normAutofit lnSpcReduction="10000"/>
              </a:bodyPr>
              <a:lstStyle/>
              <a:p>
                <a:r>
                  <a:rPr lang="en-US" b="1" dirty="0"/>
                  <a:t>Theorem: Twine -&gt; DFA Translation</a:t>
                </a:r>
              </a:p>
              <a:p>
                <a:r>
                  <a:rPr lang="en-US" dirty="0"/>
                  <a:t>Let m = (G,s) = ((V, E), s) be a Twine machine configuration. Let F be given. Then consider the DFA (Q, </a:t>
                </a:r>
                <a:r>
                  <a:rPr lang="el-GR" dirty="0"/>
                  <a:t>Σ</a:t>
                </a:r>
                <a:r>
                  <a:rPr lang="en-US" dirty="0"/>
                  <a:t>, </a:t>
                </a:r>
                <a:r>
                  <a:rPr lang="el-GR" dirty="0"/>
                  <a:t>δ</a:t>
                </a:r>
                <a:r>
                  <a:rPr lang="en-US" dirty="0"/>
                  <a:t>, q0, F) where</a:t>
                </a:r>
              </a:p>
              <a:p>
                <a:pPr lvl="1"/>
                <a:r>
                  <a:rPr lang="en-US" dirty="0"/>
                  <a:t>Q = {n | (n, p) </a:t>
                </a:r>
                <a:r>
                  <a:rPr lang="en-US" b="0" i="0" dirty="0">
                    <a:solidFill>
                      <a:srgbClr val="000000"/>
                    </a:solidFill>
                    <a:effectLst/>
                  </a:rPr>
                  <a:t>∈ V for any string p</a:t>
                </a:r>
                <a:r>
                  <a:rPr lang="en-US" dirty="0"/>
                  <a:t>}</a:t>
                </a:r>
              </a:p>
              <a:p>
                <a:pPr lvl="1"/>
                <a:r>
                  <a:rPr lang="el-GR" dirty="0"/>
                  <a:t>Σ</a:t>
                </a:r>
                <a:r>
                  <a:rPr lang="en-US" dirty="0"/>
                  <a:t> = {</a:t>
                </a:r>
                <a14:m>
                  <m:oMath xmlns:m="http://schemas.openxmlformats.org/officeDocument/2006/math">
                    <m:r>
                      <m:rPr>
                        <m:nor/>
                      </m:rPr>
                      <a:rPr lang="en-US" dirty="0" smtClean="0">
                        <a:solidFill>
                          <a:srgbClr val="000000"/>
                        </a:solidFill>
                      </a:rPr>
                      <m:t>ℓ</m:t>
                    </m:r>
                    <m:r>
                      <a:rPr lang="en-US" i="1" dirty="0" smtClean="0">
                        <a:solidFill>
                          <a:srgbClr val="000000"/>
                        </a:solidFill>
                        <a:latin typeface="Cambria Math" panose="02040503050406030204" pitchFamily="18" charset="0"/>
                      </a:rPr>
                      <m:t> </m:t>
                    </m:r>
                  </m:oMath>
                </a14:m>
                <a:r>
                  <a:rPr lang="en-US" b="0" i="0" dirty="0">
                    <a:solidFill>
                      <a:srgbClr val="000000"/>
                    </a:solidFill>
                    <a:effectLst/>
                  </a:rPr>
                  <a:t> | (</a:t>
                </a:r>
                <a:r>
                  <a:rPr lang="en-US" b="0" i="0" dirty="0" err="1">
                    <a:solidFill>
                      <a:srgbClr val="000000"/>
                    </a:solidFill>
                    <a:effectLst/>
                  </a:rPr>
                  <a:t>u,v</a:t>
                </a:r>
                <a:r>
                  <a:rPr lang="en-US" b="0" i="0" dirty="0">
                    <a:solidFill>
                      <a:srgbClr val="000000"/>
                    </a:solidFill>
                    <a:effectLst/>
                  </a:rPr>
                  <a:t>,</a:t>
                </a:r>
                <a:r>
                  <a:rPr lang="en-US" dirty="0">
                    <a:solidFill>
                      <a:srgbClr val="000000"/>
                    </a:solidFill>
                  </a:rPr>
                  <a:t> </a:t>
                </a:r>
                <a14:m>
                  <m:oMath xmlns:m="http://schemas.openxmlformats.org/officeDocument/2006/math">
                    <m:r>
                      <m:rPr>
                        <m:nor/>
                      </m:rPr>
                      <a:rPr lang="en-US" dirty="0">
                        <a:solidFill>
                          <a:srgbClr val="000000"/>
                        </a:solidFill>
                      </a:rPr>
                      <m:t>ℓ</m:t>
                    </m:r>
                  </m:oMath>
                </a14:m>
                <a:r>
                  <a:rPr lang="en-US" b="0" i="0" dirty="0">
                    <a:solidFill>
                      <a:srgbClr val="000000"/>
                    </a:solidFill>
                    <a:effectLst/>
                  </a:rPr>
                  <a:t>) ∈ E for any u, </a:t>
                </a:r>
                <a:r>
                  <a:rPr lang="en-US" dirty="0">
                    <a:solidFill>
                      <a:srgbClr val="000000"/>
                    </a:solidFill>
                  </a:rPr>
                  <a:t>v ∈ V</a:t>
                </a:r>
                <a:r>
                  <a:rPr lang="en-US" dirty="0"/>
                  <a:t>}</a:t>
                </a:r>
              </a:p>
              <a:p>
                <a:pPr lvl="1"/>
                <a:r>
                  <a:rPr lang="el-GR" dirty="0"/>
                  <a:t>δ</a:t>
                </a:r>
                <a:r>
                  <a:rPr lang="en-US" dirty="0"/>
                  <a:t> defined</a:t>
                </a:r>
                <a:r>
                  <a:rPr lang="el-GR" dirty="0"/>
                  <a:t> </a:t>
                </a:r>
                <a:r>
                  <a:rPr lang="en-US" dirty="0"/>
                  <a:t>by </a:t>
                </a:r>
                <a:r>
                  <a:rPr lang="el-GR" dirty="0"/>
                  <a:t>δ</a:t>
                </a:r>
                <a:r>
                  <a:rPr lang="en-US" dirty="0"/>
                  <a:t>(n, </a:t>
                </a:r>
                <a14:m>
                  <m:oMath xmlns:m="http://schemas.openxmlformats.org/officeDocument/2006/math">
                    <m:r>
                      <m:rPr>
                        <m:nor/>
                      </m:rPr>
                      <a:rPr lang="en-US" dirty="0" smtClean="0">
                        <a:solidFill>
                          <a:srgbClr val="000000"/>
                        </a:solidFill>
                      </a:rPr>
                      <m:t>ℓ</m:t>
                    </m:r>
                  </m:oMath>
                </a14:m>
                <a:r>
                  <a:rPr lang="en-US" dirty="0"/>
                  <a:t>) = n’ where n’ is the unique name n’ such that (</a:t>
                </a:r>
                <a:r>
                  <a:rPr lang="en-US" dirty="0" err="1"/>
                  <a:t>n,n</a:t>
                </a:r>
                <a:r>
                  <a:rPr lang="en-US" dirty="0"/>
                  <a:t>’,</a:t>
                </a:r>
                <a:r>
                  <a:rPr lang="en-US" dirty="0">
                    <a:solidFill>
                      <a:srgbClr val="000000"/>
                    </a:solidFill>
                  </a:rPr>
                  <a:t> </a:t>
                </a:r>
                <a14:m>
                  <m:oMath xmlns:m="http://schemas.openxmlformats.org/officeDocument/2006/math">
                    <m:r>
                      <m:rPr>
                        <m:nor/>
                      </m:rPr>
                      <a:rPr lang="en-US" dirty="0">
                        <a:solidFill>
                          <a:srgbClr val="000000"/>
                        </a:solidFill>
                      </a:rPr>
                      <m:t>ℓ</m:t>
                    </m:r>
                  </m:oMath>
                </a14:m>
                <a:r>
                  <a:rPr lang="en-US" dirty="0"/>
                  <a:t>) </a:t>
                </a:r>
                <a:r>
                  <a:rPr lang="en-US" dirty="0">
                    <a:solidFill>
                      <a:srgbClr val="000000"/>
                    </a:solidFill>
                  </a:rPr>
                  <a:t>∈ E </a:t>
                </a:r>
                <a:endParaRPr lang="en-US" dirty="0"/>
              </a:p>
              <a:p>
                <a:pPr lvl="1"/>
                <a:r>
                  <a:rPr lang="en-US" dirty="0"/>
                  <a:t>F is given</a:t>
                </a:r>
              </a:p>
              <a:p>
                <a:r>
                  <a:rPr lang="en-US" dirty="0"/>
                  <a:t>Then L(</a:t>
                </a:r>
                <a:r>
                  <a:rPr lang="en-US" dirty="0" err="1"/>
                  <a:t>dfa</a:t>
                </a:r>
                <a:r>
                  <a:rPr lang="en-US" dirty="0"/>
                  <a:t>) = { </a:t>
                </a:r>
                <a14:m>
                  <m:oMath xmlns:m="http://schemas.openxmlformats.org/officeDocument/2006/math">
                    <m:r>
                      <m:rPr>
                        <m:nor/>
                      </m:rPr>
                      <a:rPr lang="en-US" dirty="0" smtClean="0">
                        <a:solidFill>
                          <a:srgbClr val="000000"/>
                        </a:solidFill>
                      </a:rPr>
                      <m:t>ℓ</m:t>
                    </m:r>
                    <m:r>
                      <a:rPr lang="en-US" b="0" i="1" dirty="0" smtClean="0">
                        <a:solidFill>
                          <a:srgbClr val="000000"/>
                        </a:solidFill>
                        <a:latin typeface="Cambria Math" panose="02040503050406030204" pitchFamily="18" charset="0"/>
                      </a:rPr>
                      <m:t>𝑠</m:t>
                    </m:r>
                  </m:oMath>
                </a14:m>
                <a:r>
                  <a:rPr lang="en-US" dirty="0"/>
                  <a:t> | (G, s) </a:t>
                </a:r>
                <a14:m>
                  <m:oMath xmlns:m="http://schemas.openxmlformats.org/officeDocument/2006/math">
                    <m:sSubSup>
                      <m:sSubSupPr>
                        <m:ctrlPr>
                          <a:rPr lang="en-US" i="1" dirty="0">
                            <a:solidFill>
                              <a:srgbClr val="202122"/>
                            </a:solidFill>
                            <a:latin typeface="Cambria Math" panose="02040503050406030204" pitchFamily="18" charset="0"/>
                          </a:rPr>
                        </m:ctrlPr>
                      </m:sSubSupPr>
                      <m:e>
                        <m:r>
                          <a:rPr lang="en-US" i="1" dirty="0">
                            <a:solidFill>
                              <a:srgbClr val="202122"/>
                            </a:solidFill>
                            <a:latin typeface="Cambria Math" panose="02040503050406030204" pitchFamily="18" charset="0"/>
                          </a:rPr>
                          <m:t>⟼</m:t>
                        </m:r>
                      </m:e>
                      <m:sub>
                        <m:r>
                          <m:rPr>
                            <m:nor/>
                          </m:rPr>
                          <a:rPr lang="en-US" dirty="0">
                            <a:solidFill>
                              <a:srgbClr val="000000"/>
                            </a:solidFill>
                          </a:rPr>
                          <m:t>ℓ</m:t>
                        </m:r>
                        <m:r>
                          <m:rPr>
                            <m:nor/>
                          </m:rPr>
                          <a:rPr lang="en-US" dirty="0">
                            <a:solidFill>
                              <a:srgbClr val="000000"/>
                            </a:solidFill>
                          </a:rPr>
                          <m:t>s</m:t>
                        </m:r>
                      </m:sub>
                      <m:sup>
                        <m:r>
                          <a:rPr lang="en-US" i="1" dirty="0">
                            <a:solidFill>
                              <a:srgbClr val="000000"/>
                            </a:solidFill>
                            <a:latin typeface="Cambria Math" panose="02040503050406030204" pitchFamily="18" charset="0"/>
                          </a:rPr>
                          <m:t>∗</m:t>
                        </m:r>
                      </m:sup>
                    </m:sSubSup>
                    <m:r>
                      <a:rPr lang="en-US" i="1" dirty="0">
                        <a:solidFill>
                          <a:srgbClr val="000000"/>
                        </a:solidFill>
                        <a:latin typeface="Cambria Math" panose="02040503050406030204" pitchFamily="18" charset="0"/>
                      </a:rPr>
                      <m:t> </m:t>
                    </m:r>
                  </m:oMath>
                </a14:m>
                <a:r>
                  <a:rPr lang="en-US" dirty="0"/>
                  <a:t>(G, s’) for any s’ </a:t>
                </a:r>
                <a:r>
                  <a:rPr lang="en-US" dirty="0">
                    <a:solidFill>
                      <a:srgbClr val="000000"/>
                    </a:solidFill>
                  </a:rPr>
                  <a:t>∈ F</a:t>
                </a:r>
                <a:r>
                  <a:rPr lang="en-US" dirty="0"/>
                  <a:t>}</a:t>
                </a:r>
              </a:p>
              <a:p>
                <a:r>
                  <a:rPr lang="en-US" b="1" dirty="0"/>
                  <a:t>Proof: </a:t>
                </a:r>
                <a:r>
                  <a:rPr lang="en-US" dirty="0"/>
                  <a:t>Induction on length of </a:t>
                </a:r>
                <a14:m>
                  <m:oMath xmlns:m="http://schemas.openxmlformats.org/officeDocument/2006/math">
                    <m:r>
                      <m:rPr>
                        <m:nor/>
                      </m:rPr>
                      <a:rPr lang="en-US" dirty="0" smtClean="0">
                        <a:solidFill>
                          <a:srgbClr val="000000"/>
                        </a:solidFill>
                      </a:rPr>
                      <m:t>ℓ</m:t>
                    </m:r>
                    <m:r>
                      <m:rPr>
                        <m:nor/>
                      </m:rPr>
                      <a:rPr lang="en-US" dirty="0" smtClean="0">
                        <a:solidFill>
                          <a:srgbClr val="000000"/>
                        </a:solidFill>
                      </a:rPr>
                      <m:t>s</m:t>
                    </m:r>
                  </m:oMath>
                </a14:m>
                <a:endParaRPr lang="en-US" b="1" dirty="0"/>
              </a:p>
              <a:p>
                <a:pPr lvl="1"/>
                <a:endParaRPr lang="en-US" dirty="0"/>
              </a:p>
            </p:txBody>
          </p:sp>
        </mc:Choice>
        <mc:Fallback>
          <p:sp>
            <p:nvSpPr>
              <p:cNvPr id="3" name="Content Placeholder 2">
                <a:extLst>
                  <a:ext uri="{FF2B5EF4-FFF2-40B4-BE49-F238E27FC236}">
                    <a16:creationId xmlns:a16="http://schemas.microsoft.com/office/drawing/2014/main" id="{58EF6818-3939-366E-BFBD-2D5B21B71D6D}"/>
                  </a:ext>
                </a:extLst>
              </p:cNvPr>
              <p:cNvSpPr>
                <a:spLocks noGrp="1" noRot="1" noChangeAspect="1" noMove="1" noResize="1" noEditPoints="1" noAdjustHandles="1" noChangeArrowheads="1" noChangeShapeType="1" noTextEdit="1"/>
              </p:cNvSpPr>
              <p:nvPr>
                <p:ph idx="1"/>
              </p:nvPr>
            </p:nvSpPr>
            <p:spPr>
              <a:xfrm>
                <a:off x="1097280" y="1885491"/>
                <a:ext cx="10058400" cy="4023360"/>
              </a:xfrm>
              <a:blipFill>
                <a:blip r:embed="rId2"/>
                <a:stretch>
                  <a:fillRect l="-1212" t="-3333" r="-970" b="-152"/>
                </a:stretch>
              </a:blipFill>
            </p:spPr>
            <p:txBody>
              <a:bodyPr/>
              <a:lstStyle/>
              <a:p>
                <a:r>
                  <a:rPr lang="en-US">
                    <a:noFill/>
                  </a:rPr>
                  <a:t> </a:t>
                </a:r>
              </a:p>
            </p:txBody>
          </p:sp>
        </mc:Fallback>
      </mc:AlternateContent>
    </p:spTree>
    <p:extLst>
      <p:ext uri="{BB962C8B-B14F-4D97-AF65-F5344CB8AC3E}">
        <p14:creationId xmlns:p14="http://schemas.microsoft.com/office/powerpoint/2010/main" val="3197353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Recall: Pumping Lemma</a:t>
            </a:r>
          </a:p>
        </p:txBody>
      </p:sp>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a:xfrm>
            <a:off x="1097280" y="1885491"/>
            <a:ext cx="10058400" cy="4023360"/>
          </a:xfrm>
        </p:spPr>
        <p:txBody>
          <a:bodyPr/>
          <a:lstStyle/>
          <a:p>
            <a:pPr lvl="1"/>
            <a:r>
              <a:rPr lang="en-US" dirty="0"/>
              <a:t>Let’s see what we can do with some old theory</a:t>
            </a:r>
          </a:p>
          <a:p>
            <a:pPr lvl="1"/>
            <a:r>
              <a:rPr lang="en-US" dirty="0"/>
              <a:t>(For RE)</a:t>
            </a:r>
          </a:p>
          <a:p>
            <a:pPr lvl="1"/>
            <a:r>
              <a:rPr lang="en-US" dirty="0"/>
              <a:t>(For DFA)</a:t>
            </a:r>
          </a:p>
        </p:txBody>
      </p:sp>
    </p:spTree>
    <p:extLst>
      <p:ext uri="{BB962C8B-B14F-4D97-AF65-F5344CB8AC3E}">
        <p14:creationId xmlns:p14="http://schemas.microsoft.com/office/powerpoint/2010/main" val="3275262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1EDF-DFA4-DD9B-F324-A1252B1F34BA}"/>
              </a:ext>
            </a:extLst>
          </p:cNvPr>
          <p:cNvSpPr>
            <a:spLocks noGrp="1"/>
          </p:cNvSpPr>
          <p:nvPr>
            <p:ph type="title"/>
          </p:nvPr>
        </p:nvSpPr>
        <p:spPr/>
        <p:txBody>
          <a:bodyPr/>
          <a:lstStyle/>
          <a:p>
            <a:r>
              <a:rPr lang="en-US" dirty="0"/>
              <a:t>Twine Theorems</a:t>
            </a:r>
          </a:p>
        </p:txBody>
      </p:sp>
      <p:sp>
        <p:nvSpPr>
          <p:cNvPr id="3" name="Content Placeholder 2">
            <a:extLst>
              <a:ext uri="{FF2B5EF4-FFF2-40B4-BE49-F238E27FC236}">
                <a16:creationId xmlns:a16="http://schemas.microsoft.com/office/drawing/2014/main" id="{DB52A34A-A38C-E575-5199-4A075B5FB7D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5195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9F979-69E4-A014-E3BE-CB5129A45249}"/>
              </a:ext>
            </a:extLst>
          </p:cNvPr>
          <p:cNvSpPr>
            <a:spLocks noGrp="1"/>
          </p:cNvSpPr>
          <p:nvPr>
            <p:ph type="title"/>
          </p:nvPr>
        </p:nvSpPr>
        <p:spPr/>
        <p:txBody>
          <a:bodyPr/>
          <a:lstStyle/>
          <a:p>
            <a:r>
              <a:rPr lang="en-US" dirty="0"/>
              <a:t>Section: Processing</a:t>
            </a:r>
          </a:p>
        </p:txBody>
      </p:sp>
      <p:sp>
        <p:nvSpPr>
          <p:cNvPr id="3" name="Content Placeholder 2">
            <a:extLst>
              <a:ext uri="{FF2B5EF4-FFF2-40B4-BE49-F238E27FC236}">
                <a16:creationId xmlns:a16="http://schemas.microsoft.com/office/drawing/2014/main" id="{9F41F277-11F6-D999-32D4-FEFEF43D6D8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274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248E0-96AF-1B33-5B8C-938AA5E89C02}"/>
              </a:ext>
            </a:extLst>
          </p:cNvPr>
          <p:cNvSpPr>
            <a:spLocks noGrp="1"/>
          </p:cNvSpPr>
          <p:nvPr>
            <p:ph type="title"/>
          </p:nvPr>
        </p:nvSpPr>
        <p:spPr/>
        <p:txBody>
          <a:bodyPr/>
          <a:lstStyle/>
          <a:p>
            <a:r>
              <a:rPr lang="en-US" dirty="0"/>
              <a:t>Motivation: Reinforce Ideas Before Exam</a:t>
            </a:r>
          </a:p>
        </p:txBody>
      </p:sp>
      <p:sp>
        <p:nvSpPr>
          <p:cNvPr id="3" name="Content Placeholder 2">
            <a:extLst>
              <a:ext uri="{FF2B5EF4-FFF2-40B4-BE49-F238E27FC236}">
                <a16:creationId xmlns:a16="http://schemas.microsoft.com/office/drawing/2014/main" id="{83CA2B2D-4032-5FEC-0323-BEED9FC6D45B}"/>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Theorist: Work through defining an operational semantics and stating theorems about a language</a:t>
            </a:r>
          </a:p>
          <a:p>
            <a:pPr marL="514350" indent="-514350">
              <a:buFont typeface="+mj-lt"/>
              <a:buAutoNum type="arabicPeriod"/>
            </a:pPr>
            <a:r>
              <a:rPr lang="en-US" dirty="0"/>
              <a:t>Implementer: Operational semantics informs implementation</a:t>
            </a:r>
          </a:p>
          <a:p>
            <a:pPr marL="514350" indent="-514350">
              <a:buFont typeface="+mj-lt"/>
              <a:buAutoNum type="arabicPeriod"/>
            </a:pPr>
            <a:r>
              <a:rPr lang="en-US" dirty="0"/>
              <a:t>Practitioner: Write small Processing programs</a:t>
            </a:r>
          </a:p>
          <a:p>
            <a:pPr marL="514350" indent="-514350">
              <a:buFont typeface="+mj-lt"/>
              <a:buAutoNum type="arabicPeriod"/>
            </a:pPr>
            <a:r>
              <a:rPr lang="en-US" dirty="0"/>
              <a:t>Social Scientist: Explore use of Twine in social science research</a:t>
            </a:r>
          </a:p>
          <a:p>
            <a:pPr marL="514350" indent="-514350">
              <a:buFont typeface="+mj-lt"/>
              <a:buAutoNum type="arabicPeriod"/>
            </a:pPr>
            <a:r>
              <a:rPr lang="en-US" dirty="0"/>
              <a:t>Humanist: Untangle the cultural + design values embedded in each programming language</a:t>
            </a:r>
          </a:p>
          <a:p>
            <a:pPr marL="0" indent="0">
              <a:buNone/>
            </a:pPr>
            <a:r>
              <a:rPr lang="en-US" b="1" dirty="0"/>
              <a:t>Takeaway message: </a:t>
            </a:r>
            <a:r>
              <a:rPr lang="en-US" dirty="0"/>
              <a:t>These people can be friends. Even Twine, centered on very casual developers, has rich connections with theory</a:t>
            </a:r>
            <a:endParaRPr lang="en-US" b="1" dirty="0"/>
          </a:p>
        </p:txBody>
      </p:sp>
    </p:spTree>
    <p:extLst>
      <p:ext uri="{BB962C8B-B14F-4D97-AF65-F5344CB8AC3E}">
        <p14:creationId xmlns:p14="http://schemas.microsoft.com/office/powerpoint/2010/main" val="1407665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1A0B0-B3B2-E8D4-AED1-B98FB9B15D5E}"/>
              </a:ext>
            </a:extLst>
          </p:cNvPr>
          <p:cNvSpPr>
            <a:spLocks noGrp="1"/>
          </p:cNvSpPr>
          <p:nvPr>
            <p:ph type="title"/>
          </p:nvPr>
        </p:nvSpPr>
        <p:spPr/>
        <p:txBody>
          <a:bodyPr/>
          <a:lstStyle/>
          <a:p>
            <a:r>
              <a:rPr lang="en-US" dirty="0"/>
              <a:t>Motivation: It’s Almost Finals Week</a:t>
            </a:r>
          </a:p>
        </p:txBody>
      </p:sp>
      <p:sp>
        <p:nvSpPr>
          <p:cNvPr id="3" name="Content Placeholder 2">
            <a:extLst>
              <a:ext uri="{FF2B5EF4-FFF2-40B4-BE49-F238E27FC236}">
                <a16:creationId xmlns:a16="http://schemas.microsoft.com/office/drawing/2014/main" id="{F706926B-FE1A-7C11-19A1-8EEBF2FA805B}"/>
              </a:ext>
            </a:extLst>
          </p:cNvPr>
          <p:cNvSpPr>
            <a:spLocks noGrp="1"/>
          </p:cNvSpPr>
          <p:nvPr>
            <p:ph idx="1"/>
          </p:nvPr>
        </p:nvSpPr>
        <p:spPr/>
        <p:txBody>
          <a:bodyPr/>
          <a:lstStyle/>
          <a:p>
            <a:r>
              <a:rPr lang="en-US" dirty="0"/>
              <a:t>Play is fun, by definition</a:t>
            </a:r>
          </a:p>
          <a:p>
            <a:r>
              <a:rPr lang="en-US" dirty="0"/>
              <a:t>Let’s end the course with a fun lecture</a:t>
            </a:r>
          </a:p>
          <a:p>
            <a:r>
              <a:rPr lang="en-US" dirty="0"/>
              <a:t>While still learning some things</a:t>
            </a:r>
          </a:p>
        </p:txBody>
      </p:sp>
    </p:spTree>
    <p:extLst>
      <p:ext uri="{BB962C8B-B14F-4D97-AF65-F5344CB8AC3E}">
        <p14:creationId xmlns:p14="http://schemas.microsoft.com/office/powerpoint/2010/main" val="1462269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C6AAC-EFEC-7770-66C6-846499404AEC}"/>
              </a:ext>
            </a:extLst>
          </p:cNvPr>
          <p:cNvSpPr>
            <a:spLocks noGrp="1"/>
          </p:cNvSpPr>
          <p:nvPr>
            <p:ph type="title"/>
          </p:nvPr>
        </p:nvSpPr>
        <p:spPr/>
        <p:txBody>
          <a:bodyPr/>
          <a:lstStyle/>
          <a:p>
            <a:r>
              <a:rPr lang="en-US" dirty="0"/>
              <a:t>Section: Twine</a:t>
            </a:r>
          </a:p>
        </p:txBody>
      </p:sp>
      <p:sp>
        <p:nvSpPr>
          <p:cNvPr id="3" name="Content Placeholder 2">
            <a:extLst>
              <a:ext uri="{FF2B5EF4-FFF2-40B4-BE49-F238E27FC236}">
                <a16:creationId xmlns:a16="http://schemas.microsoft.com/office/drawing/2014/main" id="{5C8FA361-5C99-4905-076D-535A6E2782E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35194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53B10-27F0-EF16-C533-5746D8598AF6}"/>
              </a:ext>
            </a:extLst>
          </p:cNvPr>
          <p:cNvSpPr>
            <a:spLocks noGrp="1"/>
          </p:cNvSpPr>
          <p:nvPr>
            <p:ph type="title"/>
          </p:nvPr>
        </p:nvSpPr>
        <p:spPr/>
        <p:txBody>
          <a:bodyPr/>
          <a:lstStyle/>
          <a:p>
            <a:r>
              <a:rPr lang="en-US" b="1" dirty="0"/>
              <a:t>Activity: </a:t>
            </a:r>
            <a:r>
              <a:rPr lang="en-US" dirty="0"/>
              <a:t>Play Some Twine Games</a:t>
            </a:r>
            <a:endParaRPr lang="en-US" b="1" dirty="0"/>
          </a:p>
        </p:txBody>
      </p:sp>
      <p:sp>
        <p:nvSpPr>
          <p:cNvPr id="3" name="Content Placeholder 2">
            <a:extLst>
              <a:ext uri="{FF2B5EF4-FFF2-40B4-BE49-F238E27FC236}">
                <a16:creationId xmlns:a16="http://schemas.microsoft.com/office/drawing/2014/main" id="{ADB5DFA5-4ADD-7026-B934-C7020B469B2F}"/>
              </a:ext>
            </a:extLst>
          </p:cNvPr>
          <p:cNvSpPr>
            <a:spLocks noGrp="1"/>
          </p:cNvSpPr>
          <p:nvPr>
            <p:ph idx="1"/>
          </p:nvPr>
        </p:nvSpPr>
        <p:spPr/>
        <p:txBody>
          <a:bodyPr/>
          <a:lstStyle/>
          <a:p>
            <a:r>
              <a:rPr lang="en-US" b="1" dirty="0"/>
              <a:t>For 15 minutes: </a:t>
            </a:r>
            <a:r>
              <a:rPr lang="en-US" dirty="0"/>
              <a:t>Pick 1 or more games and play them on </a:t>
            </a:r>
            <a:r>
              <a:rPr lang="en-US" dirty="0">
                <a:hlinkClick r:id="rId2"/>
              </a:rPr>
              <a:t>https://itch.io/games/tag-twine</a:t>
            </a:r>
            <a:endParaRPr lang="en-US" dirty="0"/>
          </a:p>
          <a:p>
            <a:r>
              <a:rPr lang="en-US" dirty="0"/>
              <a:t>It’s more fun to pick your own, but I have a few suggestions:</a:t>
            </a:r>
          </a:p>
          <a:p>
            <a:r>
              <a:rPr lang="en-US" dirty="0">
                <a:hlinkClick r:id="rId3"/>
              </a:rPr>
              <a:t>https://chubbbbbs.itch.io/at-the-edge-of-the-world-there-is-a-gas-station</a:t>
            </a:r>
            <a:r>
              <a:rPr lang="en-US" dirty="0"/>
              <a:t> (light)</a:t>
            </a:r>
          </a:p>
          <a:p>
            <a:r>
              <a:rPr lang="en-US" dirty="0">
                <a:hlinkClick r:id="rId4"/>
              </a:rPr>
              <a:t>https://tommchenry.itch.io/horse-master</a:t>
            </a:r>
            <a:r>
              <a:rPr lang="en-US" dirty="0"/>
              <a:t> (heavy)</a:t>
            </a:r>
          </a:p>
          <a:p>
            <a:r>
              <a:rPr lang="en-US" dirty="0"/>
              <a:t>Feel free to play/chat with others</a:t>
            </a:r>
          </a:p>
          <a:p>
            <a:endParaRPr lang="en-US" dirty="0"/>
          </a:p>
          <a:p>
            <a:endParaRPr lang="en-US" b="1" dirty="0"/>
          </a:p>
        </p:txBody>
      </p:sp>
    </p:spTree>
    <p:extLst>
      <p:ext uri="{BB962C8B-B14F-4D97-AF65-F5344CB8AC3E}">
        <p14:creationId xmlns:p14="http://schemas.microsoft.com/office/powerpoint/2010/main" val="802888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99DD-9F23-0455-97FD-AFB947B62C58}"/>
              </a:ext>
            </a:extLst>
          </p:cNvPr>
          <p:cNvSpPr>
            <a:spLocks noGrp="1"/>
          </p:cNvSpPr>
          <p:nvPr>
            <p:ph type="title"/>
          </p:nvPr>
        </p:nvSpPr>
        <p:spPr/>
        <p:txBody>
          <a:bodyPr/>
          <a:lstStyle/>
          <a:p>
            <a:r>
              <a:rPr lang="en-US" b="1" dirty="0"/>
              <a:t>Discuss Twine (~5 minutes)</a:t>
            </a:r>
          </a:p>
        </p:txBody>
      </p:sp>
      <p:sp>
        <p:nvSpPr>
          <p:cNvPr id="3" name="Content Placeholder 2">
            <a:extLst>
              <a:ext uri="{FF2B5EF4-FFF2-40B4-BE49-F238E27FC236}">
                <a16:creationId xmlns:a16="http://schemas.microsoft.com/office/drawing/2014/main" id="{F8618FAE-8D3E-D9BA-6292-F6C96C3CEC18}"/>
              </a:ext>
            </a:extLst>
          </p:cNvPr>
          <p:cNvSpPr>
            <a:spLocks noGrp="1"/>
          </p:cNvSpPr>
          <p:nvPr>
            <p:ph idx="1"/>
          </p:nvPr>
        </p:nvSpPr>
        <p:spPr/>
        <p:txBody>
          <a:bodyPr/>
          <a:lstStyle/>
          <a:p>
            <a:r>
              <a:rPr lang="en-US" dirty="0"/>
              <a:t>In Social Science, getting people to share their experiences is an important research technique</a:t>
            </a:r>
          </a:p>
          <a:p>
            <a:r>
              <a:rPr lang="en-US" b="1" dirty="0"/>
              <a:t>1. Share</a:t>
            </a:r>
            <a:r>
              <a:rPr lang="en-US" dirty="0"/>
              <a:t> your experiences playing Twine games. Funny? Weird?</a:t>
            </a:r>
          </a:p>
          <a:p>
            <a:r>
              <a:rPr lang="en-US" b="1" dirty="0"/>
              <a:t>2. </a:t>
            </a:r>
            <a:r>
              <a:rPr lang="en-US" dirty="0"/>
              <a:t>Has anyone in this room made a Twine game before? If so, share your </a:t>
            </a:r>
            <a:r>
              <a:rPr lang="en-US" b="1" dirty="0"/>
              <a:t>programmer experience </a:t>
            </a:r>
            <a:r>
              <a:rPr lang="en-US" dirty="0"/>
              <a:t>making that game</a:t>
            </a:r>
          </a:p>
          <a:p>
            <a:r>
              <a:rPr lang="en-US" b="1" dirty="0"/>
              <a:t>3. </a:t>
            </a:r>
            <a:r>
              <a:rPr lang="en-US" dirty="0"/>
              <a:t>We’re going to develop the theory of Twine as a way of reviewing our core theory skills. </a:t>
            </a:r>
            <a:r>
              <a:rPr lang="en-US" b="1" dirty="0"/>
              <a:t>Brainstorm </a:t>
            </a:r>
            <a:r>
              <a:rPr lang="en-US" dirty="0"/>
              <a:t>how we might represent the (abstract) syntax, semantics, or even type system of Twine</a:t>
            </a:r>
            <a:endParaRPr lang="en-US" b="1" dirty="0"/>
          </a:p>
        </p:txBody>
      </p:sp>
    </p:spTree>
    <p:extLst>
      <p:ext uri="{BB962C8B-B14F-4D97-AF65-F5344CB8AC3E}">
        <p14:creationId xmlns:p14="http://schemas.microsoft.com/office/powerpoint/2010/main" val="1417421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1B3E5-7E38-5179-B87C-24CB29CDDA93}"/>
              </a:ext>
            </a:extLst>
          </p:cNvPr>
          <p:cNvSpPr>
            <a:spLocks noGrp="1"/>
          </p:cNvSpPr>
          <p:nvPr>
            <p:ph type="title"/>
          </p:nvPr>
        </p:nvSpPr>
        <p:spPr/>
        <p:txBody>
          <a:bodyPr/>
          <a:lstStyle/>
          <a:p>
            <a:r>
              <a:rPr lang="en-US" dirty="0"/>
              <a:t>Outline of Twine Theory</a:t>
            </a:r>
          </a:p>
        </p:txBody>
      </p:sp>
      <p:sp>
        <p:nvSpPr>
          <p:cNvPr id="3" name="Content Placeholder 2">
            <a:extLst>
              <a:ext uri="{FF2B5EF4-FFF2-40B4-BE49-F238E27FC236}">
                <a16:creationId xmlns:a16="http://schemas.microsoft.com/office/drawing/2014/main" id="{87ECD945-9353-2339-2D1E-6FB55E120B08}"/>
              </a:ext>
            </a:extLst>
          </p:cNvPr>
          <p:cNvSpPr>
            <a:spLocks noGrp="1"/>
          </p:cNvSpPr>
          <p:nvPr>
            <p:ph idx="1"/>
          </p:nvPr>
        </p:nvSpPr>
        <p:spPr/>
        <p:txBody>
          <a:bodyPr/>
          <a:lstStyle/>
          <a:p>
            <a:r>
              <a:rPr lang="en-US" dirty="0"/>
              <a:t>What we will / won’t explore</a:t>
            </a:r>
          </a:p>
          <a:p>
            <a:pPr lvl="1"/>
            <a:r>
              <a:rPr lang="en-US" dirty="0"/>
              <a:t>Concrete syntax?</a:t>
            </a:r>
          </a:p>
          <a:p>
            <a:pPr lvl="1"/>
            <a:r>
              <a:rPr lang="en-US" dirty="0"/>
              <a:t>Abstract syntax?</a:t>
            </a:r>
          </a:p>
          <a:p>
            <a:pPr lvl="1"/>
            <a:r>
              <a:rPr lang="en-US" dirty="0"/>
              <a:t>Operational semantics?</a:t>
            </a:r>
          </a:p>
          <a:p>
            <a:pPr lvl="1"/>
            <a:r>
              <a:rPr lang="en-US" dirty="0"/>
              <a:t>Type system?</a:t>
            </a:r>
          </a:p>
          <a:p>
            <a:pPr lvl="1"/>
            <a:r>
              <a:rPr lang="en-US" dirty="0"/>
              <a:t>State some theorems?</a:t>
            </a:r>
          </a:p>
          <a:p>
            <a:pPr marL="201168" lvl="1" indent="0">
              <a:buNone/>
            </a:pPr>
            <a:r>
              <a:rPr lang="en-US" b="1" dirty="0"/>
              <a:t>Something special:</a:t>
            </a:r>
            <a:r>
              <a:rPr lang="en-US" dirty="0"/>
              <a:t> The Twine developers never developed its theory. The theory of Twine was developed specially for this course. It is evidence that we can languages which already exist and analyze them in new ways</a:t>
            </a:r>
            <a:endParaRPr lang="en-US" b="1" dirty="0"/>
          </a:p>
        </p:txBody>
      </p:sp>
      <p:sp>
        <p:nvSpPr>
          <p:cNvPr id="5" name="TextBox 4">
            <a:extLst>
              <a:ext uri="{FF2B5EF4-FFF2-40B4-BE49-F238E27FC236}">
                <a16:creationId xmlns:a16="http://schemas.microsoft.com/office/drawing/2014/main" id="{1AEBEBB3-7461-A3E7-8BB7-FF696B47119F}"/>
              </a:ext>
            </a:extLst>
          </p:cNvPr>
          <p:cNvSpPr txBox="1"/>
          <p:nvPr/>
        </p:nvSpPr>
        <p:spPr>
          <a:xfrm>
            <a:off x="1412508" y="6481449"/>
            <a:ext cx="8655518" cy="369332"/>
          </a:xfrm>
          <a:prstGeom prst="rect">
            <a:avLst/>
          </a:prstGeom>
          <a:noFill/>
        </p:spPr>
        <p:txBody>
          <a:bodyPr wrap="square">
            <a:spAutoFit/>
          </a:bodyPr>
          <a:lstStyle/>
          <a:p>
            <a:r>
              <a:rPr lang="en-US" dirty="0"/>
              <a:t>https://pixabay.com/vectors/check-mark-tick-mark-check-correct-1292787/</a:t>
            </a:r>
          </a:p>
        </p:txBody>
      </p:sp>
      <p:pic>
        <p:nvPicPr>
          <p:cNvPr id="1028" name="Picture 4" descr="Free check mark tick mark check vector">
            <a:extLst>
              <a:ext uri="{FF2B5EF4-FFF2-40B4-BE49-F238E27FC236}">
                <a16:creationId xmlns:a16="http://schemas.microsoft.com/office/drawing/2014/main" id="{25F456E6-3810-C29C-AB26-9ECC32287C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874" y="2750820"/>
            <a:ext cx="291852" cy="2863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Free check mark tick mark check vector">
            <a:extLst>
              <a:ext uri="{FF2B5EF4-FFF2-40B4-BE49-F238E27FC236}">
                <a16:creationId xmlns:a16="http://schemas.microsoft.com/office/drawing/2014/main" id="{B9F1E908-D120-A4DD-66BE-A1BC50A708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874" y="3145544"/>
            <a:ext cx="291852" cy="2863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Free check mark tick mark check vector">
            <a:extLst>
              <a:ext uri="{FF2B5EF4-FFF2-40B4-BE49-F238E27FC236}">
                <a16:creationId xmlns:a16="http://schemas.microsoft.com/office/drawing/2014/main" id="{86CB8F38-545C-D0A1-D2E2-6D55D0D60C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874" y="3942256"/>
            <a:ext cx="291852" cy="2863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ee Cross Delete vector and picture">
            <a:extLst>
              <a:ext uri="{FF2B5EF4-FFF2-40B4-BE49-F238E27FC236}">
                <a16:creationId xmlns:a16="http://schemas.microsoft.com/office/drawing/2014/main" id="{221F1129-6FBC-D830-0695-2028126FC9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115" y="2376593"/>
            <a:ext cx="336330" cy="2286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6973321-78F3-C4C7-6329-51C5FDC24A0F}"/>
              </a:ext>
            </a:extLst>
          </p:cNvPr>
          <p:cNvSpPr txBox="1"/>
          <p:nvPr/>
        </p:nvSpPr>
        <p:spPr>
          <a:xfrm>
            <a:off x="1539240" y="6296783"/>
            <a:ext cx="7020026" cy="369332"/>
          </a:xfrm>
          <a:prstGeom prst="rect">
            <a:avLst/>
          </a:prstGeom>
          <a:noFill/>
        </p:spPr>
        <p:txBody>
          <a:bodyPr wrap="square">
            <a:spAutoFit/>
          </a:bodyPr>
          <a:lstStyle/>
          <a:p>
            <a:r>
              <a:rPr lang="en-US" dirty="0"/>
              <a:t>https://pixabay.com/vectors/cross-delete-remove-cancel-abort-296507/</a:t>
            </a:r>
          </a:p>
        </p:txBody>
      </p:sp>
      <p:pic>
        <p:nvPicPr>
          <p:cNvPr id="10" name="Picture 6" descr="Free Cross Delete vector and picture">
            <a:extLst>
              <a:ext uri="{FF2B5EF4-FFF2-40B4-BE49-F238E27FC236}">
                <a16:creationId xmlns:a16="http://schemas.microsoft.com/office/drawing/2014/main" id="{9C46A4C3-225D-080F-A089-1D574F1108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260" y="3571081"/>
            <a:ext cx="33633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358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38B65-F577-FA2A-2899-8247AB2F5677}"/>
              </a:ext>
            </a:extLst>
          </p:cNvPr>
          <p:cNvSpPr>
            <a:spLocks noGrp="1"/>
          </p:cNvSpPr>
          <p:nvPr>
            <p:ph type="title"/>
          </p:nvPr>
        </p:nvSpPr>
        <p:spPr/>
        <p:txBody>
          <a:bodyPr/>
          <a:lstStyle/>
          <a:p>
            <a:r>
              <a:rPr lang="en-US" dirty="0"/>
              <a:t>Concrete Syntax? No</a:t>
            </a:r>
          </a:p>
        </p:txBody>
      </p:sp>
      <p:sp>
        <p:nvSpPr>
          <p:cNvPr id="3" name="Content Placeholder 2">
            <a:extLst>
              <a:ext uri="{FF2B5EF4-FFF2-40B4-BE49-F238E27FC236}">
                <a16:creationId xmlns:a16="http://schemas.microsoft.com/office/drawing/2014/main" id="{EEA0C14C-D9D5-DDD7-A7C6-DA0D1643F98E}"/>
              </a:ext>
            </a:extLst>
          </p:cNvPr>
          <p:cNvSpPr>
            <a:spLocks noGrp="1"/>
          </p:cNvSpPr>
          <p:nvPr>
            <p:ph idx="1"/>
          </p:nvPr>
        </p:nvSpPr>
        <p:spPr/>
        <p:txBody>
          <a:bodyPr/>
          <a:lstStyle/>
          <a:p>
            <a:r>
              <a:rPr lang="en-US" dirty="0"/>
              <a:t>The </a:t>
            </a:r>
            <a:r>
              <a:rPr lang="en-US" b="1" dirty="0"/>
              <a:t>concrete syntax</a:t>
            </a:r>
            <a:r>
              <a:rPr lang="en-US" dirty="0"/>
              <a:t> of a programming language means the </a:t>
            </a:r>
            <a:r>
              <a:rPr lang="en-US" b="1" dirty="0"/>
              <a:t>exact way</a:t>
            </a:r>
            <a:r>
              <a:rPr lang="en-US" dirty="0"/>
              <a:t> a program is written down in source code</a:t>
            </a:r>
          </a:p>
          <a:p>
            <a:r>
              <a:rPr lang="en-US" dirty="0"/>
              <a:t>In most programming languages, source code = text file</a:t>
            </a:r>
          </a:p>
          <a:p>
            <a:r>
              <a:rPr lang="en-US" dirty="0"/>
              <a:t>Twine’s story is more complicated:</a:t>
            </a:r>
          </a:p>
          <a:p>
            <a:pPr lvl="1"/>
            <a:r>
              <a:rPr lang="en-US" dirty="0"/>
              <a:t>It lets you code in full PLs</a:t>
            </a:r>
          </a:p>
          <a:p>
            <a:pPr lvl="1"/>
            <a:r>
              <a:rPr lang="en-US" dirty="0"/>
              <a:t>Or use graphical editor</a:t>
            </a:r>
          </a:p>
          <a:p>
            <a:r>
              <a:rPr lang="en-US" dirty="0"/>
              <a:t>Both would be complicated to</a:t>
            </a:r>
            <a:br>
              <a:rPr lang="en-US" dirty="0"/>
            </a:br>
            <a:r>
              <a:rPr lang="en-US" dirty="0"/>
              <a:t>define concrete syntax</a:t>
            </a:r>
          </a:p>
          <a:p>
            <a:pPr lvl="1"/>
            <a:endParaRPr lang="en-US" dirty="0"/>
          </a:p>
        </p:txBody>
      </p:sp>
      <p:pic>
        <p:nvPicPr>
          <p:cNvPr id="5" name="Picture 4">
            <a:extLst>
              <a:ext uri="{FF2B5EF4-FFF2-40B4-BE49-F238E27FC236}">
                <a16:creationId xmlns:a16="http://schemas.microsoft.com/office/drawing/2014/main" id="{726DF87E-66BD-5010-87E4-6C42319ABAD7}"/>
              </a:ext>
            </a:extLst>
          </p:cNvPr>
          <p:cNvPicPr>
            <a:picLocks noChangeAspect="1"/>
          </p:cNvPicPr>
          <p:nvPr/>
        </p:nvPicPr>
        <p:blipFill>
          <a:blip r:embed="rId2"/>
          <a:stretch>
            <a:fillRect/>
          </a:stretch>
        </p:blipFill>
        <p:spPr>
          <a:xfrm>
            <a:off x="6222295" y="3676649"/>
            <a:ext cx="4014610" cy="2419352"/>
          </a:xfrm>
          <a:prstGeom prst="rect">
            <a:avLst/>
          </a:prstGeom>
        </p:spPr>
      </p:pic>
    </p:spTree>
    <p:extLst>
      <p:ext uri="{BB962C8B-B14F-4D97-AF65-F5344CB8AC3E}">
        <p14:creationId xmlns:p14="http://schemas.microsoft.com/office/powerpoint/2010/main" val="216818246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
  <TotalTime>576</TotalTime>
  <Words>1507</Words>
  <Application>Microsoft Office PowerPoint</Application>
  <PresentationFormat>Widescreen</PresentationFormat>
  <Paragraphs>146</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Google Sans</vt:lpstr>
      <vt:lpstr>Nimbus Roman No9 L</vt:lpstr>
      <vt:lpstr>Arial</vt:lpstr>
      <vt:lpstr>Calibri</vt:lpstr>
      <vt:lpstr>Calibri Light</vt:lpstr>
      <vt:lpstr>Cambria Math</vt:lpstr>
      <vt:lpstr>Retrospect</vt:lpstr>
      <vt:lpstr>12 – Play + Media</vt:lpstr>
      <vt:lpstr>Outline</vt:lpstr>
      <vt:lpstr>Motivation: Reinforce Ideas Before Exam</vt:lpstr>
      <vt:lpstr>Motivation: It’s Almost Finals Week</vt:lpstr>
      <vt:lpstr>Section: Twine</vt:lpstr>
      <vt:lpstr>Activity: Play Some Twine Games</vt:lpstr>
      <vt:lpstr>Discuss Twine (~5 minutes)</vt:lpstr>
      <vt:lpstr>Outline of Twine Theory</vt:lpstr>
      <vt:lpstr>Concrete Syntax? No</vt:lpstr>
      <vt:lpstr>Abstract Syntax</vt:lpstr>
      <vt:lpstr>Twine Abstract Syntax, Formally</vt:lpstr>
      <vt:lpstr>Twine Abstract Syntax, Details</vt:lpstr>
      <vt:lpstr>(Small-Step Operational) Semantics</vt:lpstr>
      <vt:lpstr>Main Stepping Rule</vt:lpstr>
      <vt:lpstr>All Stepping Rules</vt:lpstr>
      <vt:lpstr>Type System? No thanks</vt:lpstr>
      <vt:lpstr>Theory Can Require Creativity</vt:lpstr>
      <vt:lpstr>Twine and Deterministic Finite Automata</vt:lpstr>
      <vt:lpstr>Twine and Deterministic Finite Automata</vt:lpstr>
      <vt:lpstr>First Theorem</vt:lpstr>
      <vt:lpstr>Recall: Pumping Lemma</vt:lpstr>
      <vt:lpstr>Twine Theorems</vt:lpstr>
      <vt:lpstr>Section: Processing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58</cp:revision>
  <dcterms:created xsi:type="dcterms:W3CDTF">2023-08-13T16:19:48Z</dcterms:created>
  <dcterms:modified xsi:type="dcterms:W3CDTF">2023-09-12T17:36:11Z</dcterms:modified>
</cp:coreProperties>
</file>