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8" r:id="rId5"/>
    <p:sldId id="289" r:id="rId6"/>
    <p:sldId id="290" r:id="rId7"/>
    <p:sldId id="259" r:id="rId8"/>
    <p:sldId id="291" r:id="rId9"/>
    <p:sldId id="292" r:id="rId10"/>
    <p:sldId id="260" r:id="rId11"/>
    <p:sldId id="261" r:id="rId12"/>
    <p:sldId id="262" r:id="rId13"/>
    <p:sldId id="263" r:id="rId14"/>
    <p:sldId id="265" r:id="rId15"/>
    <p:sldId id="266" r:id="rId16"/>
    <p:sldId id="267" r:id="rId17"/>
    <p:sldId id="269" r:id="rId18"/>
    <p:sldId id="268" r:id="rId19"/>
    <p:sldId id="408" r:id="rId20"/>
    <p:sldId id="294" r:id="rId21"/>
    <p:sldId id="293" r:id="rId22"/>
    <p:sldId id="270" r:id="rId23"/>
    <p:sldId id="271" r:id="rId24"/>
    <p:sldId id="273" r:id="rId25"/>
    <p:sldId id="272" r:id="rId26"/>
    <p:sldId id="274" r:id="rId27"/>
    <p:sldId id="275" r:id="rId28"/>
    <p:sldId id="295" r:id="rId29"/>
    <p:sldId id="276" r:id="rId30"/>
    <p:sldId id="277" r:id="rId31"/>
    <p:sldId id="278" r:id="rId32"/>
    <p:sldId id="279" r:id="rId33"/>
    <p:sldId id="280" r:id="rId34"/>
    <p:sldId id="287" r:id="rId35"/>
    <p:sldId id="399" r:id="rId36"/>
    <p:sldId id="398" r:id="rId37"/>
    <p:sldId id="360" r:id="rId38"/>
    <p:sldId id="388" r:id="rId39"/>
    <p:sldId id="297" r:id="rId40"/>
    <p:sldId id="296" r:id="rId41"/>
    <p:sldId id="400" r:id="rId42"/>
    <p:sldId id="401" r:id="rId43"/>
    <p:sldId id="402" r:id="rId44"/>
    <p:sldId id="403" r:id="rId45"/>
    <p:sldId id="404" r:id="rId46"/>
    <p:sldId id="405" r:id="rId47"/>
    <p:sldId id="389" r:id="rId48"/>
    <p:sldId id="390" r:id="rId49"/>
    <p:sldId id="391" r:id="rId50"/>
    <p:sldId id="392" r:id="rId51"/>
    <p:sldId id="407" r:id="rId52"/>
    <p:sldId id="393" r:id="rId53"/>
    <p:sldId id="281" r:id="rId54"/>
    <p:sldId id="282" r:id="rId55"/>
    <p:sldId id="283" r:id="rId56"/>
    <p:sldId id="284" r:id="rId57"/>
    <p:sldId id="286" r:id="rId58"/>
    <p:sldId id="28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02 -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©2024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15054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6061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927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4536/CS 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Importance of Growth Mindset</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This course is designed so that few people will be experts on every single lecture</a:t>
            </a:r>
          </a:p>
          <a:p>
            <a:r>
              <a:rPr lang="en-US" dirty="0"/>
              <a:t>If you expect perfection of yourself in every lecture, you will likely get stressed out</a:t>
            </a:r>
          </a:p>
          <a:p>
            <a:r>
              <a:rPr lang="en-US" dirty="0"/>
              <a:t>If you want to have a good time in this class, you need to let yourself try when you might fail</a:t>
            </a:r>
          </a:p>
          <a:p>
            <a:r>
              <a:rPr lang="en-US" dirty="0"/>
              <a:t>This course is designed so that it is easy to try again if you need to</a:t>
            </a:r>
          </a:p>
        </p:txBody>
      </p:sp>
    </p:spTree>
    <p:extLst>
      <p:ext uri="{BB962C8B-B14F-4D97-AF65-F5344CB8AC3E}">
        <p14:creationId xmlns:p14="http://schemas.microsoft.com/office/powerpoint/2010/main" val="400883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When to Stop</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That being said, there are some times when dropping a course is a reasonable decision</a:t>
            </a:r>
          </a:p>
          <a:p>
            <a:pPr marL="457200" indent="-457200">
              <a:buFont typeface="+mj-lt"/>
              <a:buAutoNum type="arabicPeriod"/>
            </a:pPr>
            <a:r>
              <a:rPr lang="en-US" dirty="0"/>
              <a:t>If your weekly working hours are excessive after getting help and you are burning out</a:t>
            </a:r>
          </a:p>
          <a:p>
            <a:pPr marL="457200" indent="-457200">
              <a:buFont typeface="+mj-lt"/>
              <a:buAutoNum type="arabicPeriod"/>
            </a:pPr>
            <a:r>
              <a:rPr lang="en-US" dirty="0"/>
              <a:t>If your health suffers</a:t>
            </a:r>
          </a:p>
          <a:p>
            <a:pPr marL="457200" indent="-457200">
              <a:buFont typeface="+mj-lt"/>
              <a:buAutoNum type="arabicPeriod"/>
            </a:pPr>
            <a:r>
              <a:rPr lang="en-US" dirty="0"/>
              <a:t>If you have explored the topic and learned your interests lie elsewhere</a:t>
            </a:r>
          </a:p>
        </p:txBody>
      </p:sp>
    </p:spTree>
    <p:extLst>
      <p:ext uri="{BB962C8B-B14F-4D97-AF65-F5344CB8AC3E}">
        <p14:creationId xmlns:p14="http://schemas.microsoft.com/office/powerpoint/2010/main" val="34643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4" name="Table 3">
            <a:extLst>
              <a:ext uri="{FF2B5EF4-FFF2-40B4-BE49-F238E27FC236}">
                <a16:creationId xmlns:a16="http://schemas.microsoft.com/office/drawing/2014/main" id="{62EAD0AB-555F-18CE-0A47-88B5F65F8C00}"/>
              </a:ext>
            </a:extLst>
          </p:cNvPr>
          <p:cNvGraphicFramePr>
            <a:graphicFrameLocks noGrp="1"/>
          </p:cNvGraphicFramePr>
          <p:nvPr>
            <p:extLst>
              <p:ext uri="{D42A27DB-BD31-4B8C-83A1-F6EECF244321}">
                <p14:modId xmlns:p14="http://schemas.microsoft.com/office/powerpoint/2010/main" val="3226850213"/>
              </p:ext>
            </p:extLst>
          </p:nvPr>
        </p:nvGraphicFramePr>
        <p:xfrm>
          <a:off x="2116016" y="2539510"/>
          <a:ext cx="7543799" cy="3437955"/>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891043423"/>
                    </a:ext>
                  </a:extLst>
                </a:gridCol>
                <a:gridCol w="1079500">
                  <a:extLst>
                    <a:ext uri="{9D8B030D-6E8A-4147-A177-3AD203B41FA5}">
                      <a16:colId xmlns:a16="http://schemas.microsoft.com/office/drawing/2014/main" val="157140930"/>
                    </a:ext>
                  </a:extLst>
                </a:gridCol>
                <a:gridCol w="1003300">
                  <a:extLst>
                    <a:ext uri="{9D8B030D-6E8A-4147-A177-3AD203B41FA5}">
                      <a16:colId xmlns:a16="http://schemas.microsoft.com/office/drawing/2014/main" val="1467480879"/>
                    </a:ext>
                  </a:extLst>
                </a:gridCol>
                <a:gridCol w="3987799">
                  <a:extLst>
                    <a:ext uri="{9D8B030D-6E8A-4147-A177-3AD203B41FA5}">
                      <a16:colId xmlns:a16="http://schemas.microsoft.com/office/drawing/2014/main" val="3964394612"/>
                    </a:ext>
                  </a:extLst>
                </a:gridCol>
              </a:tblGrid>
              <a:tr h="229197">
                <a:tc>
                  <a:txBody>
                    <a:bodyPr/>
                    <a:lstStyle/>
                    <a:p>
                      <a:pPr algn="l" fontAlgn="b"/>
                      <a:r>
                        <a:rPr lang="en-US" sz="1100" u="none" strike="noStrike">
                          <a:effectLst/>
                        </a:rPr>
                        <a:t>Topic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Deadline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5791454"/>
                  </a:ext>
                </a:extLst>
              </a:tr>
              <a:tr h="229197">
                <a:tc>
                  <a:txBody>
                    <a:bodyPr/>
                    <a:lstStyle/>
                    <a:p>
                      <a:pPr algn="l" fontAlgn="b"/>
                      <a:r>
                        <a:rPr lang="en-US" sz="1100" u="none" strike="noStrike">
                          <a:effectLst/>
                        </a:rPr>
                        <a:t>Course 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4136445"/>
                  </a:ext>
                </a:extLst>
              </a:tr>
              <a:tr h="229197">
                <a:tc>
                  <a:txBody>
                    <a:bodyPr/>
                    <a:lstStyle/>
                    <a:p>
                      <a:pPr algn="l" fontAlgn="b"/>
                      <a:r>
                        <a:rPr lang="en-US" sz="1100" u="none" strike="noStrike">
                          <a:effectLst/>
                        </a:rPr>
                        <a:t>Rust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615402"/>
                  </a:ext>
                </a:extLst>
              </a:tr>
              <a:tr h="229197">
                <a:tc>
                  <a:txBody>
                    <a:bodyPr/>
                    <a:lstStyle/>
                    <a:p>
                      <a:pPr algn="l" fontAlgn="b"/>
                      <a:r>
                        <a:rPr lang="en-US" sz="1100" u="none" strike="noStrike">
                          <a:effectLst/>
                        </a:rPr>
                        <a:t>RE+CFG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590316"/>
                  </a:ext>
                </a:extLst>
              </a:tr>
              <a:tr h="229197">
                <a:tc>
                  <a:txBody>
                    <a:bodyPr/>
                    <a:lstStyle/>
                    <a:p>
                      <a:pPr algn="l" fontAlgn="b"/>
                      <a:r>
                        <a:rPr lang="en-US" sz="1100" u="none" strike="noStrike">
                          <a:effectLst/>
                        </a:rPr>
                        <a:t>AST+PEG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8674335"/>
                  </a:ext>
                </a:extLst>
              </a:tr>
              <a:tr h="229197">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6191299"/>
                  </a:ext>
                </a:extLst>
              </a:tr>
              <a:tr h="229197">
                <a:tc>
                  <a:txBody>
                    <a:bodyPr/>
                    <a:lstStyle/>
                    <a:p>
                      <a:pPr algn="l" fontAlgn="b"/>
                      <a:r>
                        <a:rPr lang="en-US" sz="1100" u="none" strike="noStrike">
                          <a:effectLst/>
                        </a:rPr>
                        <a:t>OpSem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13823"/>
                  </a:ext>
                </a:extLst>
              </a:tr>
              <a:tr h="229197">
                <a:tc>
                  <a:txBody>
                    <a:bodyPr/>
                    <a:lstStyle/>
                    <a:p>
                      <a:pPr algn="l" fontAlgn="b"/>
                      <a:r>
                        <a:rPr lang="en-US" sz="1100" u="none" strike="noStrike">
                          <a:effectLst/>
                        </a:rPr>
                        <a:t>Types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563779"/>
                  </a:ext>
                </a:extLst>
              </a:tr>
              <a:tr h="229197">
                <a:tc>
                  <a:txBody>
                    <a:bodyPr/>
                    <a:lstStyle/>
                    <a:p>
                      <a:pPr algn="l" fontAlgn="b"/>
                      <a:r>
                        <a:rPr lang="en-US" sz="1100" u="none" strike="noStrike">
                          <a:effectLst/>
                        </a:rPr>
                        <a:t>User1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8564560"/>
                  </a:ext>
                </a:extLst>
              </a:tr>
              <a:tr h="229197">
                <a:tc>
                  <a:txBody>
                    <a:bodyPr/>
                    <a:lstStyle/>
                    <a:p>
                      <a:pPr algn="l" fontAlgn="b"/>
                      <a:r>
                        <a:rPr lang="en-US" sz="1100" u="none" strike="noStrike">
                          <a:effectLst/>
                        </a:rPr>
                        <a:t>User2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927118"/>
                  </a:ext>
                </a:extLst>
              </a:tr>
              <a:tr h="229197">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820639"/>
                  </a:ext>
                </a:extLst>
              </a:tr>
              <a:tr h="229197">
                <a:tc>
                  <a:txBody>
                    <a:bodyPr/>
                    <a:lstStyle/>
                    <a:p>
                      <a:pPr algn="l" fontAlgn="b"/>
                      <a:r>
                        <a:rPr lang="en-US" sz="1100" u="none" strike="noStrike">
                          <a:effectLst/>
                        </a:rPr>
                        <a:t>Gender+Disability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671484"/>
                  </a:ext>
                </a:extLst>
              </a:tr>
              <a:tr h="229197">
                <a:tc>
                  <a:txBody>
                    <a:bodyPr/>
                    <a:lstStyle/>
                    <a:p>
                      <a:pPr algn="l" fontAlgn="b"/>
                      <a:r>
                        <a:rPr lang="en-US" sz="1100" u="none" strike="noStrike">
                          <a:effectLst/>
                        </a:rPr>
                        <a:t>Media+Play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2144"/>
                  </a:ext>
                </a:extLst>
              </a:tr>
              <a:tr h="229197">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896600"/>
                  </a:ext>
                </a:extLst>
              </a:tr>
              <a:tr h="229197">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797719"/>
                  </a:ext>
                </a:extLst>
              </a:tr>
            </a:tbl>
          </a:graphicData>
        </a:graphic>
      </p:graphicFrame>
    </p:spTree>
    <p:extLst>
      <p:ext uri="{BB962C8B-B14F-4D97-AF65-F5344CB8AC3E}">
        <p14:creationId xmlns:p14="http://schemas.microsoft.com/office/powerpoint/2010/main" val="109232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5" name="Table 4">
            <a:extLst>
              <a:ext uri="{FF2B5EF4-FFF2-40B4-BE49-F238E27FC236}">
                <a16:creationId xmlns:a16="http://schemas.microsoft.com/office/drawing/2014/main" id="{E5498DBC-D347-7654-73B1-D2BF387AEB58}"/>
              </a:ext>
            </a:extLst>
          </p:cNvPr>
          <p:cNvGraphicFramePr>
            <a:graphicFrameLocks noGrp="1"/>
          </p:cNvGraphicFramePr>
          <p:nvPr>
            <p:extLst>
              <p:ext uri="{D42A27DB-BD31-4B8C-83A1-F6EECF244321}">
                <p14:modId xmlns:p14="http://schemas.microsoft.com/office/powerpoint/2010/main" val="2297400232"/>
              </p:ext>
            </p:extLst>
          </p:nvPr>
        </p:nvGraphicFramePr>
        <p:xfrm>
          <a:off x="535353" y="2227385"/>
          <a:ext cx="4763477" cy="3892065"/>
        </p:xfrm>
        <a:graphic>
          <a:graphicData uri="http://schemas.openxmlformats.org/drawingml/2006/table">
            <a:tbl>
              <a:tblPr>
                <a:tableStyleId>{5C22544A-7EE6-4342-B048-85BDC9FD1C3A}</a:tableStyleId>
              </a:tblPr>
              <a:tblGrid>
                <a:gridCol w="262692">
                  <a:extLst>
                    <a:ext uri="{9D8B030D-6E8A-4147-A177-3AD203B41FA5}">
                      <a16:colId xmlns:a16="http://schemas.microsoft.com/office/drawing/2014/main" val="4238280889"/>
                    </a:ext>
                  </a:extLst>
                </a:gridCol>
                <a:gridCol w="2084021">
                  <a:extLst>
                    <a:ext uri="{9D8B030D-6E8A-4147-A177-3AD203B41FA5}">
                      <a16:colId xmlns:a16="http://schemas.microsoft.com/office/drawing/2014/main" val="2348122871"/>
                    </a:ext>
                  </a:extLst>
                </a:gridCol>
                <a:gridCol w="1050767">
                  <a:extLst>
                    <a:ext uri="{9D8B030D-6E8A-4147-A177-3AD203B41FA5}">
                      <a16:colId xmlns:a16="http://schemas.microsoft.com/office/drawing/2014/main" val="1768510679"/>
                    </a:ext>
                  </a:extLst>
                </a:gridCol>
                <a:gridCol w="490358">
                  <a:extLst>
                    <a:ext uri="{9D8B030D-6E8A-4147-A177-3AD203B41FA5}">
                      <a16:colId xmlns:a16="http://schemas.microsoft.com/office/drawing/2014/main" val="44026438"/>
                    </a:ext>
                  </a:extLst>
                </a:gridCol>
                <a:gridCol w="875639">
                  <a:extLst>
                    <a:ext uri="{9D8B030D-6E8A-4147-A177-3AD203B41FA5}">
                      <a16:colId xmlns:a16="http://schemas.microsoft.com/office/drawing/2014/main" val="3220051133"/>
                    </a:ext>
                  </a:extLst>
                </a:gridCol>
              </a:tblGrid>
              <a:tr h="259471">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Topic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338587"/>
                  </a:ext>
                </a:extLst>
              </a:tr>
              <a:tr h="259471">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258874"/>
                  </a:ext>
                </a:extLst>
              </a:tr>
              <a:tr h="259471">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906097"/>
                  </a:ext>
                </a:extLst>
              </a:tr>
              <a:tr h="259471">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7816133"/>
                  </a:ext>
                </a:extLst>
              </a:tr>
              <a:tr h="259471">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Regular Expressions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6934063"/>
                  </a:ext>
                </a:extLst>
              </a:tr>
              <a:tr h="259471">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Context Free Grammars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6531987"/>
                  </a:ext>
                </a:extLst>
              </a:tr>
              <a:tr h="259471">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955212"/>
                  </a:ext>
                </a:extLst>
              </a:tr>
              <a:tr h="259471">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ADTs+ASTs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96200"/>
                  </a:ext>
                </a:extLst>
              </a:tr>
              <a:tr h="259471">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668128"/>
                  </a:ext>
                </a:extLst>
              </a:tr>
              <a:tr h="259471">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349518"/>
                  </a:ext>
                </a:extLst>
              </a:tr>
              <a:tr h="259471">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564459"/>
                  </a:ext>
                </a:extLst>
              </a:tr>
              <a:tr h="259471">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962252"/>
                  </a:ext>
                </a:extLst>
              </a:tr>
              <a:tr h="259471">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778752"/>
                  </a:ext>
                </a:extLst>
              </a:tr>
              <a:tr h="259471">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3427461"/>
                  </a:ext>
                </a:extLst>
              </a:tr>
              <a:tr h="259471">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951278"/>
                  </a:ext>
                </a:extLst>
              </a:tr>
            </a:tbl>
          </a:graphicData>
        </a:graphic>
      </p:graphicFrame>
      <p:graphicFrame>
        <p:nvGraphicFramePr>
          <p:cNvPr id="6" name="Table 5">
            <a:extLst>
              <a:ext uri="{FF2B5EF4-FFF2-40B4-BE49-F238E27FC236}">
                <a16:creationId xmlns:a16="http://schemas.microsoft.com/office/drawing/2014/main" id="{98A9BF2F-004D-2874-B7BF-C5A206B2C0D9}"/>
              </a:ext>
            </a:extLst>
          </p:cNvPr>
          <p:cNvGraphicFramePr>
            <a:graphicFrameLocks noGrp="1"/>
          </p:cNvGraphicFramePr>
          <p:nvPr>
            <p:extLst>
              <p:ext uri="{D42A27DB-BD31-4B8C-83A1-F6EECF244321}">
                <p14:modId xmlns:p14="http://schemas.microsoft.com/office/powerpoint/2010/main" val="242104432"/>
              </p:ext>
            </p:extLst>
          </p:nvPr>
        </p:nvGraphicFramePr>
        <p:xfrm>
          <a:off x="6367357" y="2523914"/>
          <a:ext cx="4461064" cy="3595536"/>
        </p:xfrm>
        <a:graphic>
          <a:graphicData uri="http://schemas.openxmlformats.org/drawingml/2006/table">
            <a:tbl>
              <a:tblPr>
                <a:tableStyleId>{5C22544A-7EE6-4342-B048-85BDC9FD1C3A}</a:tableStyleId>
              </a:tblPr>
              <a:tblGrid>
                <a:gridCol w="246014">
                  <a:extLst>
                    <a:ext uri="{9D8B030D-6E8A-4147-A177-3AD203B41FA5}">
                      <a16:colId xmlns:a16="http://schemas.microsoft.com/office/drawing/2014/main" val="1081521282"/>
                    </a:ext>
                  </a:extLst>
                </a:gridCol>
                <a:gridCol w="1951716">
                  <a:extLst>
                    <a:ext uri="{9D8B030D-6E8A-4147-A177-3AD203B41FA5}">
                      <a16:colId xmlns:a16="http://schemas.microsoft.com/office/drawing/2014/main" val="2357434913"/>
                    </a:ext>
                  </a:extLst>
                </a:gridCol>
                <a:gridCol w="984058">
                  <a:extLst>
                    <a:ext uri="{9D8B030D-6E8A-4147-A177-3AD203B41FA5}">
                      <a16:colId xmlns:a16="http://schemas.microsoft.com/office/drawing/2014/main" val="281193496"/>
                    </a:ext>
                  </a:extLst>
                </a:gridCol>
                <a:gridCol w="459227">
                  <a:extLst>
                    <a:ext uri="{9D8B030D-6E8A-4147-A177-3AD203B41FA5}">
                      <a16:colId xmlns:a16="http://schemas.microsoft.com/office/drawing/2014/main" val="2152421489"/>
                    </a:ext>
                  </a:extLst>
                </a:gridCol>
                <a:gridCol w="820049">
                  <a:extLst>
                    <a:ext uri="{9D8B030D-6E8A-4147-A177-3AD203B41FA5}">
                      <a16:colId xmlns:a16="http://schemas.microsoft.com/office/drawing/2014/main" val="2593849171"/>
                    </a:ext>
                  </a:extLst>
                </a:gridCol>
              </a:tblGrid>
              <a:tr h="256824">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477680"/>
                  </a:ext>
                </a:extLst>
              </a:tr>
              <a:tr h="256824">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471570"/>
                  </a:ext>
                </a:extLst>
              </a:tr>
              <a:tr h="256824">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382802"/>
                  </a:ext>
                </a:extLst>
              </a:tr>
              <a:tr h="256824">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6265702"/>
                  </a:ext>
                </a:extLst>
              </a:tr>
              <a:tr h="256824">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 Study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103282"/>
                  </a:ext>
                </a:extLst>
              </a:tr>
              <a:tr h="256824">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305187"/>
                  </a:ext>
                </a:extLst>
              </a:tr>
              <a:tr h="256824">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4400622"/>
                  </a:ext>
                </a:extLst>
              </a:tr>
              <a:tr h="256824">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Parallel + Cost 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0534446"/>
                  </a:ext>
                </a:extLst>
              </a:tr>
              <a:tr h="256824">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Proc Calc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734220"/>
                  </a:ext>
                </a:extLst>
              </a:tr>
              <a:tr h="256824">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Diagrams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353460"/>
                  </a:ext>
                </a:extLst>
              </a:tr>
              <a:tr h="256824">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226935"/>
                  </a:ext>
                </a:extLst>
              </a:tr>
              <a:tr h="256824">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710485"/>
                  </a:ext>
                </a:extLst>
              </a:tr>
              <a:tr h="256824">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287229"/>
                  </a:ext>
                </a:extLst>
              </a:tr>
              <a:tr h="256824">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900998"/>
                  </a:ext>
                </a:extLst>
              </a:tr>
            </a:tbl>
          </a:graphicData>
        </a:graphic>
      </p:graphicFrame>
    </p:spTree>
    <p:extLst>
      <p:ext uri="{BB962C8B-B14F-4D97-AF65-F5344CB8AC3E}">
        <p14:creationId xmlns:p14="http://schemas.microsoft.com/office/powerpoint/2010/main" val="32826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Logistics Note: </a:t>
            </a:r>
            <a:r>
              <a:rPr lang="en-US" dirty="0"/>
              <a:t>I’m at a research conference the last week of A-term. The course staff will lead a review session and exam in my absence</a:t>
            </a:r>
          </a:p>
          <a:p>
            <a:pPr lvl="1"/>
            <a:r>
              <a:rPr lang="en-US" dirty="0"/>
              <a:t>I’m not a huge fan of final exams, but this was the best fit for the schedule</a:t>
            </a:r>
          </a:p>
        </p:txBody>
      </p:sp>
    </p:spTree>
    <p:extLst>
      <p:ext uri="{BB962C8B-B14F-4D97-AF65-F5344CB8AC3E}">
        <p14:creationId xmlns:p14="http://schemas.microsoft.com/office/powerpoint/2010/main" val="409598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Difficulty</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Warning: The difficulty of my courses can vary greatly from year to year, as I explore different course designs</a:t>
            </a:r>
            <a:endParaRPr lang="en-US" dirty="0"/>
          </a:p>
          <a:p>
            <a:r>
              <a:rPr lang="en-US" dirty="0"/>
              <a:t>Students often want to know how difficult a course will be, but there is no universal answer. Instead, here are some things I can answer.</a:t>
            </a:r>
          </a:p>
          <a:p>
            <a:r>
              <a:rPr lang="en-US" b="1" dirty="0"/>
              <a:t>How much time should it take?: </a:t>
            </a:r>
            <a:r>
              <a:rPr lang="en-US" dirty="0"/>
              <a:t>If it takes more than 15 </a:t>
            </a:r>
            <a:r>
              <a:rPr lang="en-US" dirty="0" err="1"/>
              <a:t>hrs</a:t>
            </a:r>
            <a:r>
              <a:rPr lang="en-US" dirty="0"/>
              <a:t>/week, reach out for help</a:t>
            </a:r>
          </a:p>
          <a:p>
            <a:r>
              <a:rPr lang="en-US" b="1" dirty="0"/>
              <a:t>What do I do if I don’t like my homework grade?:</a:t>
            </a:r>
            <a:r>
              <a:rPr lang="en-US" dirty="0"/>
              <a:t> Resubmit</a:t>
            </a:r>
          </a:p>
          <a:p>
            <a:r>
              <a:rPr lang="en-US" b="1" dirty="0"/>
              <a:t>What if I find it too easy?: </a:t>
            </a:r>
            <a:r>
              <a:rPr lang="en-US" dirty="0"/>
              <a:t>The textbook is full of challenge problems</a:t>
            </a:r>
            <a:endParaRPr lang="en-US" b="1" dirty="0"/>
          </a:p>
          <a:p>
            <a:r>
              <a:rPr lang="en-US" b="1" dirty="0"/>
              <a:t>How much control do I have over my grade?:</a:t>
            </a:r>
            <a:r>
              <a:rPr lang="en-US" dirty="0"/>
              <a:t> I try to provide a lot of control</a:t>
            </a:r>
            <a:endParaRPr lang="en-US" b="1" dirty="0"/>
          </a:p>
          <a:p>
            <a:endParaRPr lang="en-US" dirty="0"/>
          </a:p>
        </p:txBody>
      </p:sp>
    </p:spTree>
    <p:extLst>
      <p:ext uri="{BB962C8B-B14F-4D97-AF65-F5344CB8AC3E}">
        <p14:creationId xmlns:p14="http://schemas.microsoft.com/office/powerpoint/2010/main" val="261221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Grades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I have tried a lot of different things with grades over time</a:t>
            </a:r>
          </a:p>
          <a:p>
            <a:r>
              <a:rPr lang="en-US" dirty="0"/>
              <a:t>Let’s talk about grades, their limitations, and what to do about that</a:t>
            </a:r>
          </a:p>
          <a:p>
            <a:r>
              <a:rPr lang="en-US" dirty="0"/>
              <a:t>I do scientific research on this topic – I discussed the results in a recent research publication which looked at student comments over three courses over two years:</a:t>
            </a:r>
          </a:p>
          <a:p>
            <a:pPr lvl="1"/>
            <a:r>
              <a:rPr lang="en-US" dirty="0"/>
              <a:t>https://users.wpi.edu/~rbohrer/pub/splashe23.pdf</a:t>
            </a:r>
          </a:p>
        </p:txBody>
      </p:sp>
    </p:spTree>
    <p:extLst>
      <p:ext uri="{BB962C8B-B14F-4D97-AF65-F5344CB8AC3E}">
        <p14:creationId xmlns:p14="http://schemas.microsoft.com/office/powerpoint/2010/main" val="93787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7FFE-7DB4-AA9C-7BC8-1E19375CE8D9}"/>
              </a:ext>
            </a:extLst>
          </p:cNvPr>
          <p:cNvSpPr>
            <a:spLocks noGrp="1"/>
          </p:cNvSpPr>
          <p:nvPr>
            <p:ph type="title"/>
          </p:nvPr>
        </p:nvSpPr>
        <p:spPr/>
        <p:txBody>
          <a:bodyPr/>
          <a:lstStyle/>
          <a:p>
            <a:r>
              <a:rPr lang="en-US" dirty="0"/>
              <a:t>CS 4536 in 2021: Traditional Grading</a:t>
            </a:r>
          </a:p>
        </p:txBody>
      </p:sp>
      <p:sp>
        <p:nvSpPr>
          <p:cNvPr id="3" name="Content Placeholder 2">
            <a:extLst>
              <a:ext uri="{FF2B5EF4-FFF2-40B4-BE49-F238E27FC236}">
                <a16:creationId xmlns:a16="http://schemas.microsoft.com/office/drawing/2014/main" id="{42AAD5E0-E19B-2A88-FFE1-7008AC26B7C5}"/>
              </a:ext>
            </a:extLst>
          </p:cNvPr>
          <p:cNvSpPr>
            <a:spLocks noGrp="1"/>
          </p:cNvSpPr>
          <p:nvPr>
            <p:ph idx="1"/>
          </p:nvPr>
        </p:nvSpPr>
        <p:spPr/>
        <p:txBody>
          <a:bodyPr/>
          <a:lstStyle/>
          <a:p>
            <a:r>
              <a:rPr lang="en-US" dirty="0"/>
              <a:t>What’s not to like about grading?:</a:t>
            </a:r>
          </a:p>
          <a:p>
            <a:pPr lvl="1"/>
            <a:r>
              <a:rPr lang="en-US" dirty="0"/>
              <a:t>It’s bad for the teacher-student dynamic, makes it our job to evaluate you, not just teach you</a:t>
            </a:r>
          </a:p>
          <a:p>
            <a:pPr lvl="1"/>
            <a:r>
              <a:rPr lang="en-US" dirty="0"/>
              <a:t>It gives professors too much power over students</a:t>
            </a:r>
          </a:p>
          <a:p>
            <a:pPr lvl="1"/>
            <a:r>
              <a:rPr lang="en-US" dirty="0">
                <a:sym typeface="Wingdings" panose="05000000000000000000" pitchFamily="2" charset="2"/>
              </a:rPr>
              <a:t>It reduces flexibility in course content: What if each student has different interests? Different majors?</a:t>
            </a:r>
          </a:p>
          <a:p>
            <a:pPr lvl="1"/>
            <a:r>
              <a:rPr lang="en-US" dirty="0">
                <a:sym typeface="Wingdings" panose="05000000000000000000" pitchFamily="2" charset="2"/>
              </a:rPr>
              <a:t>It reduces flexibility in life: What if you get sick? What if you need mental health days?</a:t>
            </a:r>
          </a:p>
          <a:p>
            <a:pPr lvl="1"/>
            <a:r>
              <a:rPr lang="en-US" dirty="0">
                <a:sym typeface="Wingdings" panose="05000000000000000000" pitchFamily="2" charset="2"/>
              </a:rPr>
              <a:t>The best available science shows that grades are not as meaningful as we would like</a:t>
            </a:r>
          </a:p>
          <a:p>
            <a:pPr lvl="1"/>
            <a:r>
              <a:rPr lang="en-US" dirty="0"/>
              <a:t>The science shows that because grades focus our motivation on something outside ourselves, they can decrease creativity and engagement compared to approaches based on intrinsic motivation</a:t>
            </a:r>
          </a:p>
        </p:txBody>
      </p:sp>
    </p:spTree>
    <p:extLst>
      <p:ext uri="{BB962C8B-B14F-4D97-AF65-F5344CB8AC3E}">
        <p14:creationId xmlns:p14="http://schemas.microsoft.com/office/powerpoint/2010/main" val="391413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9AF-F694-9ECA-7231-593C8D1E915F}"/>
              </a:ext>
            </a:extLst>
          </p:cNvPr>
          <p:cNvSpPr>
            <a:spLocks noGrp="1"/>
          </p:cNvSpPr>
          <p:nvPr>
            <p:ph type="title"/>
          </p:nvPr>
        </p:nvSpPr>
        <p:spPr/>
        <p:txBody>
          <a:bodyPr/>
          <a:lstStyle/>
          <a:p>
            <a:r>
              <a:rPr lang="en-US" dirty="0"/>
              <a:t>CS 536 in Spring 2023: Full </a:t>
            </a:r>
            <a:r>
              <a:rPr lang="en-US" dirty="0" err="1"/>
              <a:t>Ungrading</a:t>
            </a:r>
            <a:endParaRPr lang="en-US" dirty="0"/>
          </a:p>
        </p:txBody>
      </p:sp>
      <p:sp>
        <p:nvSpPr>
          <p:cNvPr id="3" name="Content Placeholder 2">
            <a:extLst>
              <a:ext uri="{FF2B5EF4-FFF2-40B4-BE49-F238E27FC236}">
                <a16:creationId xmlns:a16="http://schemas.microsoft.com/office/drawing/2014/main" id="{5A488C28-0CB8-B33B-4B2D-98D386DF7B85}"/>
              </a:ext>
            </a:extLst>
          </p:cNvPr>
          <p:cNvSpPr>
            <a:spLocks noGrp="1"/>
          </p:cNvSpPr>
          <p:nvPr>
            <p:ph idx="1"/>
          </p:nvPr>
        </p:nvSpPr>
        <p:spPr>
          <a:xfrm>
            <a:off x="1097280" y="4095750"/>
            <a:ext cx="4638502" cy="2116244"/>
          </a:xfrm>
        </p:spPr>
        <p:txBody>
          <a:bodyPr>
            <a:normAutofit lnSpcReduction="10000"/>
          </a:bodyPr>
          <a:lstStyle/>
          <a:p>
            <a:r>
              <a:rPr lang="en-US" dirty="0"/>
              <a:t>Pros (according to students):</a:t>
            </a:r>
          </a:p>
          <a:p>
            <a:pPr lvl="1"/>
            <a:r>
              <a:rPr lang="en-US" dirty="0"/>
              <a:t>Greatly increased ability to pursue own goals and interests</a:t>
            </a:r>
          </a:p>
          <a:p>
            <a:pPr lvl="2"/>
            <a:r>
              <a:rPr lang="en-US" dirty="0"/>
              <a:t>Accommodates many different majors</a:t>
            </a:r>
          </a:p>
          <a:p>
            <a:pPr lvl="1"/>
            <a:r>
              <a:rPr lang="en-US" dirty="0"/>
              <a:t>Significant reduction in academic stress</a:t>
            </a:r>
          </a:p>
          <a:p>
            <a:pPr lvl="1"/>
            <a:r>
              <a:rPr lang="en-US" dirty="0"/>
              <a:t>For some students, increased motivation by letting them make course relevant</a:t>
            </a:r>
          </a:p>
          <a:p>
            <a:pPr lvl="1"/>
            <a:endParaRPr lang="en-US" dirty="0"/>
          </a:p>
        </p:txBody>
      </p:sp>
      <p:sp>
        <p:nvSpPr>
          <p:cNvPr id="4" name="Content Placeholder 2">
            <a:extLst>
              <a:ext uri="{FF2B5EF4-FFF2-40B4-BE49-F238E27FC236}">
                <a16:creationId xmlns:a16="http://schemas.microsoft.com/office/drawing/2014/main" id="{58C455A6-BB4E-13DF-9690-3D0101AF207C}"/>
              </a:ext>
            </a:extLst>
          </p:cNvPr>
          <p:cNvSpPr txBox="1">
            <a:spLocks/>
          </p:cNvSpPr>
          <p:nvPr/>
        </p:nvSpPr>
        <p:spPr>
          <a:xfrm>
            <a:off x="6231082" y="4095750"/>
            <a:ext cx="4638502"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(according to students):</a:t>
            </a:r>
          </a:p>
          <a:p>
            <a:pPr lvl="1"/>
            <a:r>
              <a:rPr lang="en-US" dirty="0"/>
              <a:t>When all </a:t>
            </a:r>
            <a:r>
              <a:rPr lang="en-US" b="1" dirty="0"/>
              <a:t>other</a:t>
            </a:r>
            <a:r>
              <a:rPr lang="en-US" dirty="0"/>
              <a:t> courses are graded, students often did not dedicate much time to course</a:t>
            </a:r>
          </a:p>
          <a:p>
            <a:pPr lvl="1"/>
            <a:r>
              <a:rPr lang="en-US" dirty="0"/>
              <a:t>The lack of externally-imposed metrics was a cause of anxiety for some</a:t>
            </a:r>
          </a:p>
          <a:p>
            <a:pPr lvl="1"/>
            <a:r>
              <a:rPr lang="en-US" dirty="0"/>
              <a:t>Some expressed concerns about rigor</a:t>
            </a:r>
          </a:p>
        </p:txBody>
      </p:sp>
      <p:sp>
        <p:nvSpPr>
          <p:cNvPr id="5" name="Content Placeholder 2">
            <a:extLst>
              <a:ext uri="{FF2B5EF4-FFF2-40B4-BE49-F238E27FC236}">
                <a16:creationId xmlns:a16="http://schemas.microsoft.com/office/drawing/2014/main" id="{92DD1D7E-7626-7036-FF1E-D3301C24B55C}"/>
              </a:ext>
            </a:extLst>
          </p:cNvPr>
          <p:cNvSpPr txBox="1">
            <a:spLocks/>
          </p:cNvSpPr>
          <p:nvPr/>
        </p:nvSpPr>
        <p:spPr>
          <a:xfrm>
            <a:off x="1097279" y="1979506"/>
            <a:ext cx="9904095"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Students identified their learning goals at the beginning of the semester</a:t>
            </a:r>
          </a:p>
          <a:p>
            <a:r>
              <a:rPr lang="en-US" dirty="0"/>
              <a:t>In teams, students designed and implemented a programming language of their own choice</a:t>
            </a:r>
          </a:p>
          <a:p>
            <a:r>
              <a:rPr lang="en-US" dirty="0"/>
              <a:t>Regularly-scheduled checkpoints were submitted, but only for written feedback</a:t>
            </a:r>
          </a:p>
          <a:p>
            <a:r>
              <a:rPr lang="en-US" dirty="0"/>
              <a:t>At end of semester, students presented work and self-graded based on their own reflections</a:t>
            </a:r>
          </a:p>
          <a:p>
            <a:pPr lvl="1"/>
            <a:endParaRPr lang="en-US" dirty="0"/>
          </a:p>
        </p:txBody>
      </p:sp>
    </p:spTree>
    <p:extLst>
      <p:ext uri="{BB962C8B-B14F-4D97-AF65-F5344CB8AC3E}">
        <p14:creationId xmlns:p14="http://schemas.microsoft.com/office/powerpoint/2010/main" val="251868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This time: Anti-Grading Grading Club</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dirty="0"/>
              <a:t>This year’s course is graded, but tries to keep as many benefits from </a:t>
            </a:r>
            <a:r>
              <a:rPr lang="en-US" dirty="0" err="1"/>
              <a:t>ungrading</a:t>
            </a:r>
            <a:r>
              <a:rPr lang="en-US" dirty="0"/>
              <a:t> as possible:</a:t>
            </a:r>
          </a:p>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r>
              <a:rPr lang="en-US" i="1" dirty="0"/>
              <a:t>While keeping these benefits, the new approach addresses student concerns over rigor and provides a consistent external source of motivation</a:t>
            </a:r>
          </a:p>
        </p:txBody>
      </p:sp>
    </p:spTree>
    <p:extLst>
      <p:ext uri="{BB962C8B-B14F-4D97-AF65-F5344CB8AC3E}">
        <p14:creationId xmlns:p14="http://schemas.microsoft.com/office/powerpoint/2010/main" val="3590560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(she/her/</a:t>
            </a:r>
            <a:r>
              <a:rPr lang="zh-CN" altLang="en-US" sz="2400" dirty="0"/>
              <a:t>她</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3</a:t>
            </a:r>
            <a:r>
              <a:rPr lang="en-US" altLang="zh-CN" sz="2400" baseline="30000" dirty="0"/>
              <a:t>rd</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An exam will be given at the end of A-term. For CS 4536 this is a final; for CS 536 a midterm</a:t>
            </a:r>
          </a:p>
          <a:p>
            <a:r>
              <a:rPr lang="en-US" dirty="0"/>
              <a:t>The exam will be delivered in-person during class time, and in the exam proctoring center for those who have extra time accommodations.</a:t>
            </a:r>
          </a:p>
          <a:p>
            <a:r>
              <a:rPr lang="en-US" dirty="0"/>
              <a:t>The exam will be traditionally graded by course staff using a rubric. However, we hope to give you substantial control over your grade within this approach:</a:t>
            </a:r>
          </a:p>
          <a:p>
            <a:r>
              <a:rPr lang="en-US" dirty="0"/>
              <a:t>As the exam approaches, I will publish a list of “study exercises” from the textbook.</a:t>
            </a:r>
          </a:p>
          <a:p>
            <a:r>
              <a:rPr lang="en-US" dirty="0"/>
              <a:t>The exam questions will be a subset of this list</a:t>
            </a:r>
          </a:p>
          <a:p>
            <a:r>
              <a:rPr lang="en-US" dirty="0"/>
              <a:t>You are allowed to ask course staff whether your answers to study questions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Thinking About Participation</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 do not provide participation grades, out of equality concerns</a:t>
            </a:r>
          </a:p>
          <a:p>
            <a:r>
              <a:rPr lang="en-US" dirty="0"/>
              <a:t>I do want you to participate in lecture – it’s more fun</a:t>
            </a:r>
          </a:p>
          <a:p>
            <a:r>
              <a:rPr lang="en-US" dirty="0"/>
              <a:t>In many lectures, when time allows, we will do active learning activities where you work together with classmates</a:t>
            </a:r>
          </a:p>
          <a:p>
            <a:r>
              <a:rPr lang="en-US" dirty="0"/>
              <a:t>For this reason, it’s expected that attendance is the norm, and that you only skip class when you have an “excused absence” such as a medical appointment</a:t>
            </a:r>
          </a:p>
          <a:p>
            <a:r>
              <a:rPr lang="en-US" dirty="0"/>
              <a:t>Out of respect for student privacy, I will not police your attendance</a:t>
            </a:r>
          </a:p>
          <a:p>
            <a:r>
              <a:rPr lang="en-US" dirty="0"/>
              <a:t>If you are looking to get the most out of the class, consider reading external material that is linked in the textbook, or exploring a few of the textbook exercises that were not assigned as homework. This is participation too.</a:t>
            </a:r>
          </a:p>
        </p:txBody>
      </p:sp>
    </p:spTree>
    <p:extLst>
      <p:ext uri="{BB962C8B-B14F-4D97-AF65-F5344CB8AC3E}">
        <p14:creationId xmlns:p14="http://schemas.microsoft.com/office/powerpoint/2010/main" val="2509279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496-1079-6163-11B8-C93A0C0FC9D7}"/>
              </a:ext>
            </a:extLst>
          </p:cNvPr>
          <p:cNvSpPr>
            <a:spLocks noGrp="1"/>
          </p:cNvSpPr>
          <p:nvPr>
            <p:ph type="title"/>
          </p:nvPr>
        </p:nvSpPr>
        <p:spPr/>
        <p:txBody>
          <a:bodyPr/>
          <a:lstStyle/>
          <a:p>
            <a:r>
              <a:rPr lang="en-US" dirty="0"/>
              <a:t>Office Hours / Student Hours</a:t>
            </a:r>
          </a:p>
        </p:txBody>
      </p:sp>
      <p:sp>
        <p:nvSpPr>
          <p:cNvPr id="3" name="Content Placeholder 2">
            <a:extLst>
              <a:ext uri="{FF2B5EF4-FFF2-40B4-BE49-F238E27FC236}">
                <a16:creationId xmlns:a16="http://schemas.microsoft.com/office/drawing/2014/main" id="{C8B916D8-F442-9BEB-381B-DEE4D6AEFAB5}"/>
              </a:ext>
            </a:extLst>
          </p:cNvPr>
          <p:cNvSpPr>
            <a:spLocks noGrp="1"/>
          </p:cNvSpPr>
          <p:nvPr>
            <p:ph idx="1"/>
          </p:nvPr>
        </p:nvSpPr>
        <p:spPr/>
        <p:txBody>
          <a:bodyPr>
            <a:normAutofit lnSpcReduction="10000"/>
          </a:bodyPr>
          <a:lstStyle/>
          <a:p>
            <a:r>
              <a:rPr lang="en-US" dirty="0"/>
              <a:t>Student hours (or Office Hours) are times that the course staff set aside every week in order to help the students in whatever way we can</a:t>
            </a:r>
          </a:p>
          <a:p>
            <a:r>
              <a:rPr lang="en-US" dirty="0"/>
              <a:t>Usually, this resource is under-used. </a:t>
            </a:r>
            <a:r>
              <a:rPr lang="en-US" b="1" dirty="0"/>
              <a:t>Rule:</a:t>
            </a:r>
            <a:r>
              <a:rPr lang="en-US" dirty="0"/>
              <a:t> If you think we might be able to help, you might as well come. You do not need to have a hyper-specific or well-formed question</a:t>
            </a:r>
          </a:p>
          <a:p>
            <a:r>
              <a:rPr lang="en-US" dirty="0"/>
              <a:t>In addition to helping directly with the course, office hours can be a great opportunity to discuss things that don’t fit neatly into a lecture, whether getting career advice or learning about PL</a:t>
            </a:r>
          </a:p>
          <a:p>
            <a:r>
              <a:rPr lang="en-US" b="1" dirty="0"/>
              <a:t>Prof. OH for CS 536: </a:t>
            </a:r>
            <a:r>
              <a:rPr lang="en-US" dirty="0"/>
              <a:t>Tuesdays, 10am-11am, in-person in FL 139</a:t>
            </a:r>
          </a:p>
          <a:p>
            <a:r>
              <a:rPr lang="en-US" b="1" dirty="0"/>
              <a:t>Prof. OH for CS 4536: </a:t>
            </a:r>
            <a:r>
              <a:rPr lang="en-US" dirty="0"/>
              <a:t>Thursdays, 11am-12pm, in-person in FL 139</a:t>
            </a:r>
          </a:p>
          <a:p>
            <a:r>
              <a:rPr lang="en-US" b="1" dirty="0"/>
              <a:t>For Prof. OH Only:</a:t>
            </a:r>
            <a:r>
              <a:rPr lang="en-US" dirty="0"/>
              <a:t> You are welcome to come to both courses’ hours. The course number only determines which students get priority during that time.</a:t>
            </a:r>
            <a:br>
              <a:rPr lang="en-US" dirty="0"/>
            </a:br>
            <a:br>
              <a:rPr lang="en-US" b="1" dirty="0"/>
            </a:br>
            <a:r>
              <a:rPr lang="en-US" b="1" dirty="0"/>
              <a:t>TA OH for CS 536 only: TBA</a:t>
            </a:r>
          </a:p>
        </p:txBody>
      </p:sp>
    </p:spTree>
    <p:extLst>
      <p:ext uri="{BB962C8B-B14F-4D97-AF65-F5344CB8AC3E}">
        <p14:creationId xmlns:p14="http://schemas.microsoft.com/office/powerpoint/2010/main" val="391897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p:txBody>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Part 2: 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35</a:t>
            </a:fld>
            <a:endParaRPr lang="en-US"/>
          </a:p>
        </p:txBody>
      </p:sp>
    </p:spTree>
    <p:extLst>
      <p:ext uri="{BB962C8B-B14F-4D97-AF65-F5344CB8AC3E}">
        <p14:creationId xmlns:p14="http://schemas.microsoft.com/office/powerpoint/2010/main" val="2541440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36</a:t>
            </a:fld>
            <a:endParaRPr lang="en-US"/>
          </a:p>
        </p:txBody>
      </p:sp>
    </p:spTree>
    <p:extLst>
      <p:ext uri="{BB962C8B-B14F-4D97-AF65-F5344CB8AC3E}">
        <p14:creationId xmlns:p14="http://schemas.microsoft.com/office/powerpoint/2010/main" val="201986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37</a:t>
            </a:fld>
            <a:endParaRPr lang="en-US"/>
          </a:p>
        </p:txBody>
      </p:sp>
    </p:spTree>
    <p:extLst>
      <p:ext uri="{BB962C8B-B14F-4D97-AF65-F5344CB8AC3E}">
        <p14:creationId xmlns:p14="http://schemas.microsoft.com/office/powerpoint/2010/main" val="1668142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38</a:t>
            </a:fld>
            <a:endParaRPr lang="en-US"/>
          </a:p>
        </p:txBody>
      </p:sp>
    </p:spTree>
    <p:extLst>
      <p:ext uri="{BB962C8B-B14F-4D97-AF65-F5344CB8AC3E}">
        <p14:creationId xmlns:p14="http://schemas.microsoft.com/office/powerpoint/2010/main" val="389849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endParaRPr lang="en-US" sz="2400" dirty="0"/>
          </a:p>
        </p:txBody>
      </p:sp>
      <p:pic>
        <p:nvPicPr>
          <p:cNvPr id="3" name="Picture 2">
            <a:extLst>
              <a:ext uri="{FF2B5EF4-FFF2-40B4-BE49-F238E27FC236}">
                <a16:creationId xmlns:a16="http://schemas.microsoft.com/office/drawing/2014/main" id="{1E6FF29F-8163-2007-32AE-1BEB85E65A8F}"/>
              </a:ext>
            </a:extLst>
          </p:cNvPr>
          <p:cNvPicPr>
            <a:picLocks noChangeAspect="1"/>
          </p:cNvPicPr>
          <p:nvPr/>
        </p:nvPicPr>
        <p:blipFill>
          <a:blip r:embed="rId2"/>
          <a:stretch>
            <a:fillRect/>
          </a:stretch>
        </p:blipFill>
        <p:spPr>
          <a:xfrm>
            <a:off x="8698230" y="2057400"/>
            <a:ext cx="3248892" cy="2556298"/>
          </a:xfrm>
          <a:prstGeom prst="rect">
            <a:avLst/>
          </a:prstGeom>
        </p:spPr>
      </p:pic>
      <p:sp>
        <p:nvSpPr>
          <p:cNvPr id="7" name="Content Placeholder 6">
            <a:extLst>
              <a:ext uri="{FF2B5EF4-FFF2-40B4-BE49-F238E27FC236}">
                <a16:creationId xmlns:a16="http://schemas.microsoft.com/office/drawing/2014/main" id="{A0E1376D-C973-4A6D-4DFC-12D897A492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679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46</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47</a:t>
            </a:fld>
            <a:endParaRPr lang="en-US"/>
          </a:p>
        </p:txBody>
      </p:sp>
    </p:spTree>
    <p:extLst>
      <p:ext uri="{BB962C8B-B14F-4D97-AF65-F5344CB8AC3E}">
        <p14:creationId xmlns:p14="http://schemas.microsoft.com/office/powerpoint/2010/main" val="124586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48</a:t>
            </a:fld>
            <a:endParaRPr lang="en-US"/>
          </a:p>
        </p:txBody>
      </p:sp>
    </p:spTree>
    <p:extLst>
      <p:ext uri="{BB962C8B-B14F-4D97-AF65-F5344CB8AC3E}">
        <p14:creationId xmlns:p14="http://schemas.microsoft.com/office/powerpoint/2010/main" val="1054142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49</a:t>
            </a:fld>
            <a:endParaRPr lang="en-US"/>
          </a:p>
        </p:txBody>
      </p:sp>
    </p:spTree>
    <p:extLst>
      <p:ext uri="{BB962C8B-B14F-4D97-AF65-F5344CB8AC3E}">
        <p14:creationId xmlns:p14="http://schemas.microsoft.com/office/powerpoint/2010/main" val="166185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4" name="Content Placeholder 3">
            <a:extLst>
              <a:ext uri="{FF2B5EF4-FFF2-40B4-BE49-F238E27FC236}">
                <a16:creationId xmlns:a16="http://schemas.microsoft.com/office/drawing/2014/main" id="{E963E483-C089-49BE-83D7-BDDA18AEE10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4F7800D-E7C7-E7DC-EA4A-A688147738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05809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50</a:t>
            </a:fld>
            <a:endParaRPr lang="en-US"/>
          </a:p>
        </p:txBody>
      </p:sp>
    </p:spTree>
    <p:extLst>
      <p:ext uri="{BB962C8B-B14F-4D97-AF65-F5344CB8AC3E}">
        <p14:creationId xmlns:p14="http://schemas.microsoft.com/office/powerpoint/2010/main" val="40360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51</a:t>
            </a:fld>
            <a:endParaRPr lang="en-US"/>
          </a:p>
        </p:txBody>
      </p:sp>
    </p:spTree>
    <p:extLst>
      <p:ext uri="{BB962C8B-B14F-4D97-AF65-F5344CB8AC3E}">
        <p14:creationId xmlns:p14="http://schemas.microsoft.com/office/powerpoint/2010/main" val="1853480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52</a:t>
            </a:fld>
            <a:endParaRPr lang="en-US"/>
          </a:p>
        </p:txBody>
      </p:sp>
    </p:spTree>
    <p:extLst>
      <p:ext uri="{BB962C8B-B14F-4D97-AF65-F5344CB8AC3E}">
        <p14:creationId xmlns:p14="http://schemas.microsoft.com/office/powerpoint/2010/main" val="2079213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Slack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4194717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2748886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3848117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Slack server for the course as soon as possible, if you have not already</a:t>
            </a:r>
          </a:p>
          <a:p>
            <a:r>
              <a:rPr lang="en-US" dirty="0"/>
              <a:t>Important course announcements will primarily be sent through Slack, such as any corrections to assigned problems, notifications about the exam, or any changes to deadlines or lectures</a:t>
            </a:r>
          </a:p>
        </p:txBody>
      </p:sp>
    </p:spTree>
    <p:extLst>
      <p:ext uri="{BB962C8B-B14F-4D97-AF65-F5344CB8AC3E}">
        <p14:creationId xmlns:p14="http://schemas.microsoft.com/office/powerpoint/2010/main" val="3468620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9 short Rust functions to learn the fundamentals of the language</a:t>
            </a:r>
            <a:br>
              <a:rPr lang="en-US" dirty="0"/>
            </a:br>
            <a:r>
              <a:rPr lang="en-US" b="1" dirty="0"/>
              <a:t>Next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1570369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357533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E3F-A9F6-31A8-1265-E066A68FD17A}"/>
              </a:ext>
            </a:extLst>
          </p:cNvPr>
          <p:cNvSpPr>
            <a:spLocks noGrp="1"/>
          </p:cNvSpPr>
          <p:nvPr>
            <p:ph type="title"/>
          </p:nvPr>
        </p:nvSpPr>
        <p:spPr/>
        <p:txBody>
          <a:bodyPr/>
          <a:lstStyle/>
          <a:p>
            <a:r>
              <a:rPr lang="en-US" dirty="0"/>
              <a:t>Meet the Students – x2</a:t>
            </a:r>
          </a:p>
        </p:txBody>
      </p:sp>
      <p:sp>
        <p:nvSpPr>
          <p:cNvPr id="3" name="Content Placeholder 2">
            <a:extLst>
              <a:ext uri="{FF2B5EF4-FFF2-40B4-BE49-F238E27FC236}">
                <a16:creationId xmlns:a16="http://schemas.microsoft.com/office/drawing/2014/main" id="{E4A7F6B4-69F3-5C02-69ED-BBA46215DACD}"/>
              </a:ext>
            </a:extLst>
          </p:cNvPr>
          <p:cNvSpPr>
            <a:spLocks noGrp="1"/>
          </p:cNvSpPr>
          <p:nvPr>
            <p:ph idx="1"/>
          </p:nvPr>
        </p:nvSpPr>
        <p:spPr/>
        <p:txBody>
          <a:bodyPr/>
          <a:lstStyle/>
          <a:p>
            <a:r>
              <a:rPr lang="en-US" dirty="0"/>
              <a:t>Note: The undergraduate course (CS 4536) and graduate course (CS 536) are running at the same time this year</a:t>
            </a:r>
          </a:p>
          <a:p>
            <a:r>
              <a:rPr lang="en-US" dirty="0"/>
              <a:t>See syllabus on Canvas for links to Slack for each course</a:t>
            </a:r>
          </a:p>
          <a:p>
            <a:r>
              <a:rPr lang="en-US" dirty="0"/>
              <a:t>There is a good amount of material overlap – but the graduate course covers more</a:t>
            </a:r>
          </a:p>
          <a:p>
            <a:r>
              <a:rPr lang="en-US" dirty="0"/>
              <a:t>The Canvas sites, lectures, etc., for both courses are completely separate</a:t>
            </a:r>
          </a:p>
        </p:txBody>
      </p:sp>
    </p:spTree>
    <p:extLst>
      <p:ext uri="{BB962C8B-B14F-4D97-AF65-F5344CB8AC3E}">
        <p14:creationId xmlns:p14="http://schemas.microsoft.com/office/powerpoint/2010/main" val="20403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50 students – Many have multiple majors</a:t>
            </a:r>
          </a:p>
          <a:p>
            <a:pPr lvl="1"/>
            <a:r>
              <a:rPr lang="en-US" dirty="0"/>
              <a:t>47 Computer Science</a:t>
            </a:r>
          </a:p>
          <a:p>
            <a:pPr lvl="1"/>
            <a:r>
              <a:rPr lang="en-US" dirty="0"/>
              <a:t>5 Interactive Media and Game Design</a:t>
            </a:r>
          </a:p>
          <a:p>
            <a:pPr lvl="1"/>
            <a:r>
              <a:rPr lang="en-US" dirty="0"/>
              <a:t>2 Math</a:t>
            </a:r>
          </a:p>
          <a:p>
            <a:pPr lvl="1"/>
            <a:r>
              <a:rPr lang="en-US" dirty="0"/>
              <a:t>2 Data Science</a:t>
            </a:r>
          </a:p>
          <a:p>
            <a:pPr lvl="1"/>
            <a:r>
              <a:rPr lang="en-US" dirty="0"/>
              <a:t>2 Robotics</a:t>
            </a:r>
          </a:p>
          <a:p>
            <a:pPr lvl="1"/>
            <a:r>
              <a:rPr lang="en-US" dirty="0"/>
              <a:t>1 Aerospace</a:t>
            </a:r>
          </a:p>
          <a:p>
            <a:pPr lvl="1"/>
            <a:r>
              <a:rPr lang="en-US" dirty="0"/>
              <a:t>1 Interdisciplinary</a:t>
            </a:r>
          </a:p>
          <a:p>
            <a:r>
              <a:rPr lang="en-US" dirty="0"/>
              <a:t>Years?:</a:t>
            </a:r>
          </a:p>
          <a:p>
            <a:pPr lvl="1"/>
            <a:r>
              <a:rPr lang="en-US" dirty="0"/>
              <a:t>43 Seniors</a:t>
            </a:r>
          </a:p>
          <a:p>
            <a:pPr lvl="1"/>
            <a:r>
              <a:rPr lang="en-US" dirty="0"/>
              <a:t>6 Juniors</a:t>
            </a:r>
          </a:p>
          <a:p>
            <a:pPr lvl="1"/>
            <a:r>
              <a:rPr lang="en-US" dirty="0"/>
              <a:t>1 Sophomore </a:t>
            </a:r>
          </a:p>
        </p:txBody>
      </p:sp>
    </p:spTree>
    <p:extLst>
      <p:ext uri="{BB962C8B-B14F-4D97-AF65-F5344CB8AC3E}">
        <p14:creationId xmlns:p14="http://schemas.microsoft.com/office/powerpoint/2010/main" val="3267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p:txBody>
      </p:sp>
    </p:spTree>
    <p:extLst>
      <p:ext uri="{BB962C8B-B14F-4D97-AF65-F5344CB8AC3E}">
        <p14:creationId xmlns:p14="http://schemas.microsoft.com/office/powerpoint/2010/main" val="726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a:p>
            <a:pPr lvl="1"/>
            <a:r>
              <a:rPr lang="en-US" b="1" dirty="0"/>
              <a:t>I am comfortable with this broad range of experience! But it can take getting used to for students </a:t>
            </a:r>
          </a:p>
        </p:txBody>
      </p:sp>
    </p:spTree>
    <p:extLst>
      <p:ext uri="{BB962C8B-B14F-4D97-AF65-F5344CB8AC3E}">
        <p14:creationId xmlns:p14="http://schemas.microsoft.com/office/powerpoint/2010/main" val="1764017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305</TotalTime>
  <Words>5307</Words>
  <Application>Microsoft Office PowerPoint</Application>
  <PresentationFormat>Widescreen</PresentationFormat>
  <Paragraphs>607</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Wingdings</vt:lpstr>
      <vt:lpstr>Retrospect</vt:lpstr>
      <vt:lpstr>02 - Introduction</vt:lpstr>
      <vt:lpstr>Outline</vt:lpstr>
      <vt:lpstr>Meet the Instructor</vt:lpstr>
      <vt:lpstr>More About My Work</vt:lpstr>
      <vt:lpstr>More About My Work</vt:lpstr>
      <vt:lpstr>Meet the Students – x2</vt:lpstr>
      <vt:lpstr>Meet the Students – CS 4536</vt:lpstr>
      <vt:lpstr>Meet the Students – CS 536</vt:lpstr>
      <vt:lpstr>Meet the Students – CS 536</vt:lpstr>
      <vt:lpstr>Classroom Expectations: Inclusivity</vt:lpstr>
      <vt:lpstr>Classroom Expectations: Mental Health</vt:lpstr>
      <vt:lpstr>Classroom Expectations: Disability</vt:lpstr>
      <vt:lpstr>Deciding Whether to Take Course</vt:lpstr>
      <vt:lpstr>Expected Background</vt:lpstr>
      <vt:lpstr>Expected Background</vt:lpstr>
      <vt:lpstr>Importance of Growth Mindset</vt:lpstr>
      <vt:lpstr>When to Stop</vt:lpstr>
      <vt:lpstr>Course Content – Schedule (CS 4536)</vt:lpstr>
      <vt:lpstr>Course Content – Schedule (CS 536)</vt:lpstr>
      <vt:lpstr>Course Content - Schedule</vt:lpstr>
      <vt:lpstr>Course Content - Activities</vt:lpstr>
      <vt:lpstr>Thinking About Difficulty</vt:lpstr>
      <vt:lpstr>Thinking About Grades</vt:lpstr>
      <vt:lpstr>CS 4536 in 2021: Traditional Grading</vt:lpstr>
      <vt:lpstr>CS 536 in Spring 2023: Full Ungrading</vt:lpstr>
      <vt:lpstr>This time: Anti-Grading Grading Club</vt:lpstr>
      <vt:lpstr>Coding Homeworks: Autograded</vt:lpstr>
      <vt:lpstr>What is an Honest Effort?</vt:lpstr>
      <vt:lpstr>Written Homeworks: Completion-Graded</vt:lpstr>
      <vt:lpstr>Exam: Traditionally-Graded*</vt:lpstr>
      <vt:lpstr>Thinking About Participation</vt:lpstr>
      <vt:lpstr>Office Hours / Student Hours</vt:lpstr>
      <vt:lpstr>Collaboration</vt:lpstr>
      <vt:lpstr>Part 2: 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lpstr>Action Items</vt:lpstr>
      <vt:lpstr>Textbook</vt:lpstr>
      <vt:lpstr>Canvas</vt:lpstr>
      <vt:lpstr>Slack</vt:lpstr>
      <vt:lpstr>HW1</vt:lpstr>
      <vt:lpstr>Rust: What and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42</cp:revision>
  <dcterms:created xsi:type="dcterms:W3CDTF">2023-08-13T16:19:48Z</dcterms:created>
  <dcterms:modified xsi:type="dcterms:W3CDTF">2024-10-14T15:14:55Z</dcterms:modified>
</cp:coreProperties>
</file>