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2" r:id="rId4"/>
    <p:sldId id="258" r:id="rId5"/>
    <p:sldId id="261" r:id="rId6"/>
    <p:sldId id="269" r:id="rId7"/>
    <p:sldId id="270" r:id="rId8"/>
    <p:sldId id="271" r:id="rId9"/>
    <p:sldId id="260" r:id="rId10"/>
    <p:sldId id="266"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8" r:id="rId24"/>
    <p:sldId id="259" r:id="rId25"/>
    <p:sldId id="262" r:id="rId26"/>
    <p:sldId id="263"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Human-Computer Interaction Part 3</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66F-E98E-BF18-7202-5BA0DF7FBA46}"/>
              </a:ext>
            </a:extLst>
          </p:cNvPr>
          <p:cNvSpPr>
            <a:spLocks noGrp="1"/>
          </p:cNvSpPr>
          <p:nvPr>
            <p:ph type="title"/>
          </p:nvPr>
        </p:nvSpPr>
        <p:spPr/>
        <p:txBody>
          <a:bodyPr/>
          <a:lstStyle/>
          <a:p>
            <a:r>
              <a:rPr lang="en-US" dirty="0"/>
              <a:t>Thematic Analysis Steps</a:t>
            </a:r>
          </a:p>
        </p:txBody>
      </p:sp>
      <p:sp>
        <p:nvSpPr>
          <p:cNvPr id="3" name="Content Placeholder 2">
            <a:extLst>
              <a:ext uri="{FF2B5EF4-FFF2-40B4-BE49-F238E27FC236}">
                <a16:creationId xmlns:a16="http://schemas.microsoft.com/office/drawing/2014/main" id="{7AFB4AA9-AA24-8B29-E4F7-CF1D5B165F4B}"/>
              </a:ext>
            </a:extLst>
          </p:cNvPr>
          <p:cNvSpPr>
            <a:spLocks noGrp="1"/>
          </p:cNvSpPr>
          <p:nvPr>
            <p:ph idx="1"/>
          </p:nvPr>
        </p:nvSpPr>
        <p:spPr/>
        <p:txBody>
          <a:body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dirty="0"/>
              <a:t>Write</a:t>
            </a:r>
            <a:r>
              <a:rPr lang="en-US" dirty="0"/>
              <a:t> a report</a:t>
            </a:r>
          </a:p>
        </p:txBody>
      </p:sp>
    </p:spTree>
    <p:extLst>
      <p:ext uri="{BB962C8B-B14F-4D97-AF65-F5344CB8AC3E}">
        <p14:creationId xmlns:p14="http://schemas.microsoft.com/office/powerpoint/2010/main" val="419718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Tree>
    <p:extLst>
      <p:ext uri="{BB962C8B-B14F-4D97-AF65-F5344CB8AC3E}">
        <p14:creationId xmlns:p14="http://schemas.microsoft.com/office/powerpoint/2010/main" val="23908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100" y="1845734"/>
            <a:ext cx="44400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Familiarize </a:t>
            </a:r>
            <a:r>
              <a:rPr lang="en-US" sz="3000" dirty="0"/>
              <a:t>means read the data more than once. </a:t>
            </a:r>
          </a:p>
          <a:p>
            <a:r>
              <a:rPr lang="en-US" sz="2600" dirty="0"/>
              <a:t>Ask questions about the data. </a:t>
            </a:r>
          </a:p>
          <a:p>
            <a:r>
              <a:rPr lang="en-US" sz="2600" dirty="0"/>
              <a:t>Form initial observations.</a:t>
            </a:r>
          </a:p>
          <a:p>
            <a:r>
              <a:rPr lang="en-US" sz="2600" dirty="0"/>
              <a:t>Get in the subject’s head.</a:t>
            </a:r>
          </a:p>
          <a:p>
            <a:r>
              <a:rPr lang="en-US" sz="2600" dirty="0"/>
              <a:t>Where are they coming from? </a:t>
            </a:r>
          </a:p>
          <a:p>
            <a:r>
              <a:rPr lang="en-US" sz="2600" dirty="0"/>
              <a:t>How are they feeling?</a:t>
            </a:r>
          </a:p>
        </p:txBody>
      </p:sp>
    </p:spTree>
    <p:extLst>
      <p:ext uri="{BB962C8B-B14F-4D97-AF65-F5344CB8AC3E}">
        <p14:creationId xmlns:p14="http://schemas.microsoft.com/office/powerpoint/2010/main" val="113293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099" y="1845733"/>
            <a:ext cx="4448477" cy="412192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Coding </a:t>
            </a:r>
            <a:r>
              <a:rPr lang="en-US" sz="3000" dirty="0"/>
              <a:t>means assigning descriptive labels to interesting parts of data. If the same thing happens repeatedly, reuse the code.</a:t>
            </a:r>
          </a:p>
          <a:p>
            <a:r>
              <a:rPr lang="en-US" sz="3000" dirty="0"/>
              <a:t>When you assign codes, you may or may not have a specific goal in mind. Depending on this, the same person could assign wildly different codes.</a:t>
            </a:r>
          </a:p>
          <a:p>
            <a:r>
              <a:rPr lang="en-US" sz="3000" dirty="0"/>
              <a:t>You do not need to code every line of the data.</a:t>
            </a:r>
          </a:p>
        </p:txBody>
      </p:sp>
    </p:spTree>
    <p:extLst>
      <p:ext uri="{BB962C8B-B14F-4D97-AF65-F5344CB8AC3E}">
        <p14:creationId xmlns:p14="http://schemas.microsoft.com/office/powerpoint/2010/main" val="7051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1703864" cy="369332"/>
          </a:xfrm>
          <a:prstGeom prst="rect">
            <a:avLst/>
          </a:prstGeom>
          <a:noFill/>
        </p:spPr>
        <p:txBody>
          <a:bodyPr wrap="none" rtlCol="0">
            <a:spAutoFit/>
          </a:bodyPr>
          <a:lstStyle/>
          <a:p>
            <a:r>
              <a:rPr lang="en-US" dirty="0"/>
              <a:t>“Desire to Help”</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2288896" cy="369332"/>
          </a:xfrm>
          <a:prstGeom prst="rect">
            <a:avLst/>
          </a:prstGeom>
          <a:noFill/>
        </p:spPr>
        <p:txBody>
          <a:bodyPr wrap="none" rtlCol="0">
            <a:spAutoFit/>
          </a:bodyPr>
          <a:lstStyle/>
          <a:p>
            <a:r>
              <a:rPr lang="en-US" dirty="0"/>
              <a:t>“Productivity-minded”</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288896" cy="369332"/>
          </a:xfrm>
          <a:prstGeom prst="rect">
            <a:avLst/>
          </a:prstGeom>
          <a:noFill/>
        </p:spPr>
        <p:txBody>
          <a:bodyPr wrap="none" rtlCol="0">
            <a:spAutoFit/>
          </a:bodyPr>
          <a:lstStyle/>
          <a:p>
            <a:r>
              <a:rPr lang="en-US" dirty="0"/>
              <a:t>“Productivity-minded”</a:t>
            </a:r>
          </a:p>
        </p:txBody>
      </p:sp>
      <p:sp>
        <p:nvSpPr>
          <p:cNvPr id="9" name="TextBox 8">
            <a:extLst>
              <a:ext uri="{FF2B5EF4-FFF2-40B4-BE49-F238E27FC236}">
                <a16:creationId xmlns:a16="http://schemas.microsoft.com/office/drawing/2014/main" id="{931D0ED5-8A64-A19E-AB7B-1B5ECAC4B04A}"/>
              </a:ext>
            </a:extLst>
          </p:cNvPr>
          <p:cNvSpPr txBox="1"/>
          <p:nvPr/>
        </p:nvSpPr>
        <p:spPr>
          <a:xfrm>
            <a:off x="8270863" y="5338516"/>
            <a:ext cx="2207464" cy="369332"/>
          </a:xfrm>
          <a:prstGeom prst="rect">
            <a:avLst/>
          </a:prstGeom>
          <a:noFill/>
        </p:spPr>
        <p:txBody>
          <a:bodyPr wrap="none" rtlCol="0">
            <a:spAutoFit/>
          </a:bodyPr>
          <a:lstStyle/>
          <a:p>
            <a:r>
              <a:rPr lang="en-US" dirty="0"/>
              <a:t>“Applications matter”</a:t>
            </a:r>
          </a:p>
        </p:txBody>
      </p:sp>
      <p:sp>
        <p:nvSpPr>
          <p:cNvPr id="11" name="TextBox 10">
            <a:extLst>
              <a:ext uri="{FF2B5EF4-FFF2-40B4-BE49-F238E27FC236}">
                <a16:creationId xmlns:a16="http://schemas.microsoft.com/office/drawing/2014/main" id="{DF4700D9-A2D2-1FAC-5E6E-16D083C26207}"/>
              </a:ext>
            </a:extLst>
          </p:cNvPr>
          <p:cNvSpPr txBox="1"/>
          <p:nvPr/>
        </p:nvSpPr>
        <p:spPr>
          <a:xfrm>
            <a:off x="8209257" y="4248273"/>
            <a:ext cx="1957331" cy="369332"/>
          </a:xfrm>
          <a:prstGeom prst="rect">
            <a:avLst/>
          </a:prstGeom>
          <a:noFill/>
        </p:spPr>
        <p:txBody>
          <a:bodyPr wrap="none" rtlCol="0">
            <a:spAutoFit/>
          </a:bodyPr>
          <a:lstStyle/>
          <a:p>
            <a:r>
              <a:rPr lang="en-US" dirty="0"/>
              <a:t>“Practical-minded”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1957331" cy="369332"/>
          </a:xfrm>
          <a:prstGeom prst="rect">
            <a:avLst/>
          </a:prstGeom>
          <a:noFill/>
        </p:spPr>
        <p:txBody>
          <a:bodyPr wrap="none" rtlCol="0">
            <a:spAutoFit/>
          </a:bodyPr>
          <a:lstStyle/>
          <a:p>
            <a:r>
              <a:rPr lang="en-US" dirty="0"/>
              <a:t>“Practical-minded”</a:t>
            </a:r>
          </a:p>
        </p:txBody>
      </p:sp>
      <p:cxnSp>
        <p:nvCxnSpPr>
          <p:cNvPr id="14" name="Straight Connector 13">
            <a:extLst>
              <a:ext uri="{FF2B5EF4-FFF2-40B4-BE49-F238E27FC236}">
                <a16:creationId xmlns:a16="http://schemas.microsoft.com/office/drawing/2014/main" id="{A984B22D-D617-B8C6-4AE7-75C667A6FC7C}"/>
              </a:ext>
            </a:extLst>
          </p:cNvPr>
          <p:cNvCxnSpPr/>
          <p:nvPr/>
        </p:nvCxnSpPr>
        <p:spPr>
          <a:xfrm>
            <a:off x="3907857" y="2845181"/>
            <a:ext cx="331109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3808395" y="3819301"/>
            <a:ext cx="156141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83490F-579A-BB83-3C13-BC3B8830916A}"/>
              </a:ext>
            </a:extLst>
          </p:cNvPr>
          <p:cNvCxnSpPr>
            <a:cxnSpLocks/>
          </p:cNvCxnSpPr>
          <p:nvPr/>
        </p:nvCxnSpPr>
        <p:spPr>
          <a:xfrm>
            <a:off x="1382829" y="4426283"/>
            <a:ext cx="242556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a:off x="3095568" y="4781866"/>
            <a:ext cx="2833037" cy="11554"/>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0E6EC13-BC6F-FFD4-D1CC-D54FBB771FCA}"/>
              </a:ext>
            </a:extLst>
          </p:cNvPr>
          <p:cNvCxnSpPr>
            <a:cxnSpLocks/>
          </p:cNvCxnSpPr>
          <p:nvPr/>
        </p:nvCxnSpPr>
        <p:spPr>
          <a:xfrm>
            <a:off x="2037347" y="5718036"/>
            <a:ext cx="23982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70B7A7B-F182-806E-B624-E9BF41782525}"/>
              </a:ext>
            </a:extLst>
          </p:cNvPr>
          <p:cNvCxnSpPr>
            <a:cxnSpLocks/>
          </p:cNvCxnSpPr>
          <p:nvPr/>
        </p:nvCxnSpPr>
        <p:spPr>
          <a:xfrm>
            <a:off x="3808395" y="413510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5928605" y="4504435"/>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CC55E4-4F53-A7CA-2A41-BBFF75B03639}"/>
              </a:ext>
            </a:extLst>
          </p:cNvPr>
          <p:cNvCxnSpPr>
            <a:cxnSpLocks/>
          </p:cNvCxnSpPr>
          <p:nvPr/>
        </p:nvCxnSpPr>
        <p:spPr>
          <a:xfrm>
            <a:off x="4414296" y="5405676"/>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C803A5-8CFA-B93A-0A42-655281487FD3}"/>
              </a:ext>
            </a:extLst>
          </p:cNvPr>
          <p:cNvCxnSpPr>
            <a:cxnSpLocks/>
          </p:cNvCxnSpPr>
          <p:nvPr/>
        </p:nvCxnSpPr>
        <p:spPr>
          <a:xfrm>
            <a:off x="3833996" y="4412534"/>
            <a:ext cx="4396151" cy="1902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a:off x="5928605" y="4726741"/>
            <a:ext cx="228065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552B461-8514-78A1-943F-3F1EDB1947D1}"/>
              </a:ext>
            </a:extLst>
          </p:cNvPr>
          <p:cNvCxnSpPr>
            <a:cxnSpLocks/>
            <a:endCxn id="9" idx="1"/>
          </p:cNvCxnSpPr>
          <p:nvPr/>
        </p:nvCxnSpPr>
        <p:spPr>
          <a:xfrm flipV="1">
            <a:off x="4414296" y="5523182"/>
            <a:ext cx="3856567" cy="4379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(with goal)</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0268965" cy="584775"/>
          </a:xfrm>
          <a:prstGeom prst="rect">
            <a:avLst/>
          </a:prstGeom>
          <a:noFill/>
        </p:spPr>
        <p:txBody>
          <a:bodyPr wrap="none" rtlCol="0">
            <a:spAutoFit/>
          </a:bodyPr>
          <a:lstStyle/>
          <a:p>
            <a:r>
              <a:rPr lang="en-US" sz="3200" dirty="0"/>
              <a:t>Goal: Assess which classroom topics the subject cares about </a:t>
            </a:r>
          </a:p>
        </p:txBody>
      </p:sp>
    </p:spTree>
    <p:extLst>
      <p:ext uri="{BB962C8B-B14F-4D97-AF65-F5344CB8AC3E}">
        <p14:creationId xmlns:p14="http://schemas.microsoft.com/office/powerpoint/2010/main" val="314836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(Are You Done?)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“Take-away-the-data” test:</a:t>
            </a:r>
            <a:r>
              <a:rPr lang="en-US" sz="3200" dirty="0"/>
              <a:t> If I delete data, can I finish analysis?</a:t>
            </a:r>
          </a:p>
        </p:txBody>
      </p:sp>
    </p:spTree>
    <p:extLst>
      <p:ext uri="{BB962C8B-B14F-4D97-AF65-F5344CB8AC3E}">
        <p14:creationId xmlns:p14="http://schemas.microsoft.com/office/powerpoint/2010/main" val="172251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endParaRPr lang="en-US"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076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This includes programming in the large</a:t>
            </a:r>
          </a:p>
          <a:p>
            <a:pPr lvl="1"/>
            <a:r>
              <a:rPr lang="en-US" dirty="0"/>
              <a:t>It should be efficient</a:t>
            </a:r>
          </a:p>
          <a:p>
            <a:pPr lvl="1"/>
            <a:r>
              <a:rPr lang="en-US" dirty="0"/>
              <a:t>It should scale to large datasets</a:t>
            </a:r>
          </a:p>
          <a:p>
            <a:pPr lvl="1"/>
            <a:r>
              <a:rPr lang="en-US" dirty="0"/>
              <a:t>Correctness is not essential</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13110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Revising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Within implementation skills, scalability is a priority, broadly defined.</a:t>
            </a:r>
          </a:p>
          <a:p>
            <a:pPr lvl="1"/>
            <a:r>
              <a:rPr lang="en-US" dirty="0"/>
              <a:t>Performance is a priority</a:t>
            </a:r>
          </a:p>
          <a:p>
            <a:pPr lvl="1"/>
            <a:endParaRPr lang="en-US" dirty="0"/>
          </a:p>
          <a:p>
            <a:pPr lvl="1"/>
            <a:r>
              <a:rPr lang="en-US" b="1" dirty="0"/>
              <a:t>Note: </a:t>
            </a:r>
            <a:r>
              <a:rPr lang="en-US" dirty="0"/>
              <a:t>Ideally, themes unite multiple data points. In very small data sets (i.e., exercises), sometimes a single data point becomes a theme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data? Redundant? Clear description + relations?</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40648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2A0-E408-4151-98B8-DAB549BC5516}"/>
              </a:ext>
            </a:extLst>
          </p:cNvPr>
          <p:cNvSpPr>
            <a:spLocks noGrp="1"/>
          </p:cNvSpPr>
          <p:nvPr>
            <p:ph type="title"/>
          </p:nvPr>
        </p:nvSpPr>
        <p:spPr/>
        <p:txBody>
          <a:bodyPr/>
          <a:lstStyle/>
          <a:p>
            <a:r>
              <a:rPr lang="en-US" dirty="0"/>
              <a:t>Outline: Qualitative Methods</a:t>
            </a:r>
          </a:p>
        </p:txBody>
      </p:sp>
      <p:sp>
        <p:nvSpPr>
          <p:cNvPr id="3" name="Content Placeholder 2">
            <a:extLst>
              <a:ext uri="{FF2B5EF4-FFF2-40B4-BE49-F238E27FC236}">
                <a16:creationId xmlns:a16="http://schemas.microsoft.com/office/drawing/2014/main" id="{4C039A2E-ED0D-C689-85DB-452D49E78617}"/>
              </a:ext>
            </a:extLst>
          </p:cNvPr>
          <p:cNvSpPr>
            <a:spLocks noGrp="1"/>
          </p:cNvSpPr>
          <p:nvPr>
            <p:ph idx="1"/>
          </p:nvPr>
        </p:nvSpPr>
        <p:spPr/>
        <p:txBody>
          <a:bodyPr/>
          <a:lstStyle/>
          <a:p>
            <a:r>
              <a:rPr lang="en-US" b="1" dirty="0"/>
              <a:t>Interviews:</a:t>
            </a:r>
            <a:r>
              <a:rPr lang="en-US" dirty="0"/>
              <a:t> Collecting Data</a:t>
            </a:r>
          </a:p>
          <a:p>
            <a:r>
              <a:rPr lang="en-US" b="1" dirty="0"/>
              <a:t>Thematic Analysis:</a:t>
            </a:r>
            <a:r>
              <a:rPr lang="en-US" dirty="0"/>
              <a:t> Interpreting Qualitative Data</a:t>
            </a:r>
          </a:p>
          <a:p>
            <a:r>
              <a:rPr lang="en-US" b="1" dirty="0"/>
              <a:t>Appendix</a:t>
            </a:r>
            <a:r>
              <a:rPr lang="en-US" b="1" dirty="0">
                <a:sym typeface="Wingdings" panose="05000000000000000000" pitchFamily="2" charset="2"/>
              </a:rPr>
              <a:t>:</a:t>
            </a:r>
            <a:r>
              <a:rPr lang="en-US" dirty="0">
                <a:sym typeface="Wingdings" panose="05000000000000000000" pitchFamily="2" charset="2"/>
              </a:rPr>
              <a:t> </a:t>
            </a:r>
            <a:r>
              <a:rPr lang="en-US" dirty="0"/>
              <a:t>Observational Studies</a:t>
            </a:r>
          </a:p>
          <a:p>
            <a:endParaRPr lang="en-US" dirty="0"/>
          </a:p>
        </p:txBody>
      </p:sp>
    </p:spTree>
    <p:extLst>
      <p:ext uri="{BB962C8B-B14F-4D97-AF65-F5344CB8AC3E}">
        <p14:creationId xmlns:p14="http://schemas.microsoft.com/office/powerpoint/2010/main" val="3028605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Defining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“Implementation”: The subject’s highest priority is to learn implementation skills as opposed to theory.</a:t>
            </a:r>
          </a:p>
          <a:p>
            <a:pPr lvl="1"/>
            <a:r>
              <a:rPr lang="en-US" dirty="0"/>
              <a:t>“Scalability”: Within implementation skills, scalability is a priority. Here, scalability ranges from supporting large codebases to supporting large inputs.</a:t>
            </a:r>
          </a:p>
          <a:p>
            <a:pPr lvl="1"/>
            <a:r>
              <a:rPr lang="en-US" dirty="0"/>
              <a:t>“Performance”: Performance is a priority, specifically observed performance in a practical use context, as opposed to best-case theoretical performance.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codes? Descriptive and insightful?</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82376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Writing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marL="201168" lvl="1" indent="0">
              <a:buNone/>
            </a:pPr>
            <a:r>
              <a:rPr lang="en-US" b="1" dirty="0"/>
              <a:t>Self-explanatory:</a:t>
            </a:r>
            <a:r>
              <a:rPr lang="en-US" dirty="0"/>
              <a:t> Write a report</a:t>
            </a:r>
            <a:endParaRPr lang="en-US" b="1" dirty="0"/>
          </a:p>
        </p:txBody>
      </p:sp>
    </p:spTree>
    <p:extLst>
      <p:ext uri="{BB962C8B-B14F-4D97-AF65-F5344CB8AC3E}">
        <p14:creationId xmlns:p14="http://schemas.microsoft.com/office/powerpoint/2010/main" val="427011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Activity (5-10 minutes)</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11391767" cy="4377265"/>
          </a:xfrm>
        </p:spPr>
        <p:txBody>
          <a:bodyPr>
            <a:normAutofit/>
          </a:bodyPr>
          <a:lstStyle/>
          <a:p>
            <a:pPr marL="201168" lvl="1" indent="0">
              <a:buNone/>
            </a:pPr>
            <a:r>
              <a:rPr lang="en-US" b="1" dirty="0"/>
              <a:t>Perform</a:t>
            </a:r>
            <a:r>
              <a:rPr lang="en-US" dirty="0"/>
              <a:t> a thematic analysis on the interview data you collected in the previous exercise. Ask questions as needed. Recall the steps.</a:t>
            </a:r>
            <a:endParaRPr lang="en-US" b="1" dirty="0"/>
          </a:p>
        </p:txBody>
      </p:sp>
      <p:sp>
        <p:nvSpPr>
          <p:cNvPr id="4" name="Content Placeholder 2">
            <a:extLst>
              <a:ext uri="{FF2B5EF4-FFF2-40B4-BE49-F238E27FC236}">
                <a16:creationId xmlns:a16="http://schemas.microsoft.com/office/drawing/2014/main" id="{3917E053-A371-C221-1D81-7985B37F7E00}"/>
              </a:ext>
            </a:extLst>
          </p:cNvPr>
          <p:cNvSpPr txBox="1">
            <a:spLocks/>
          </p:cNvSpPr>
          <p:nvPr/>
        </p:nvSpPr>
        <p:spPr>
          <a:xfrm>
            <a:off x="984316" y="2548037"/>
            <a:ext cx="10058400" cy="34844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strike="sngStrike" dirty="0"/>
              <a:t>Write</a:t>
            </a:r>
            <a:r>
              <a:rPr lang="en-US" strike="sngStrike" dirty="0"/>
              <a:t> a report (not for in-class exercise)</a:t>
            </a:r>
          </a:p>
        </p:txBody>
      </p:sp>
    </p:spTree>
    <p:extLst>
      <p:ext uri="{BB962C8B-B14F-4D97-AF65-F5344CB8AC3E}">
        <p14:creationId xmlns:p14="http://schemas.microsoft.com/office/powerpoint/2010/main" val="203020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34B-9465-F9ED-68E8-96CA855969EC}"/>
              </a:ext>
            </a:extLst>
          </p:cNvPr>
          <p:cNvSpPr>
            <a:spLocks noGrp="1"/>
          </p:cNvSpPr>
          <p:nvPr>
            <p:ph type="title"/>
          </p:nvPr>
        </p:nvSpPr>
        <p:spPr/>
        <p:txBody>
          <a:bodyPr/>
          <a:lstStyle/>
          <a:p>
            <a:r>
              <a:rPr lang="en-US" dirty="0"/>
              <a:t>Appendix: Observational Studies</a:t>
            </a:r>
          </a:p>
        </p:txBody>
      </p:sp>
      <p:sp>
        <p:nvSpPr>
          <p:cNvPr id="3" name="Content Placeholder 2">
            <a:extLst>
              <a:ext uri="{FF2B5EF4-FFF2-40B4-BE49-F238E27FC236}">
                <a16:creationId xmlns:a16="http://schemas.microsoft.com/office/drawing/2014/main" id="{284BA00F-FCE2-15B0-230E-45292EB50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4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159-51CF-CD79-4764-F45ECDB43046}"/>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6AD5048-D149-BE65-3C2E-C963187B9F87}"/>
              </a:ext>
            </a:extLst>
          </p:cNvPr>
          <p:cNvSpPr>
            <a:spLocks noGrp="1"/>
          </p:cNvSpPr>
          <p:nvPr>
            <p:ph idx="1"/>
          </p:nvPr>
        </p:nvSpPr>
        <p:spPr/>
        <p:txBody>
          <a:bodyPr/>
          <a:lstStyle/>
          <a:p>
            <a:r>
              <a:rPr lang="en-US" b="1" dirty="0"/>
              <a:t>Often not an “experiment”:</a:t>
            </a:r>
            <a:r>
              <a:rPr lang="en-US" dirty="0"/>
              <a:t> Usually, the setting is not completely controlled and you are not looking for a single exact outcome</a:t>
            </a:r>
          </a:p>
          <a:p>
            <a:r>
              <a:rPr lang="en-US" b="1" dirty="0"/>
              <a:t>Usually: </a:t>
            </a:r>
            <a:r>
              <a:rPr lang="en-US" dirty="0"/>
              <a:t>Give the participant a task, watch them do it, analyze that</a:t>
            </a:r>
          </a:p>
          <a:p>
            <a:r>
              <a:rPr lang="en-US" b="1" dirty="0"/>
              <a:t>Open-ended </a:t>
            </a:r>
            <a:r>
              <a:rPr lang="en-US" dirty="0"/>
              <a:t>with potentially unpredictable results</a:t>
            </a:r>
            <a:endParaRPr lang="en-US" b="1" dirty="0"/>
          </a:p>
        </p:txBody>
      </p:sp>
    </p:spTree>
    <p:extLst>
      <p:ext uri="{BB962C8B-B14F-4D97-AF65-F5344CB8AC3E}">
        <p14:creationId xmlns:p14="http://schemas.microsoft.com/office/powerpoint/2010/main" val="588804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F6FE-BB46-C5C3-DBFB-E1088F623ABF}"/>
              </a:ext>
            </a:extLst>
          </p:cNvPr>
          <p:cNvSpPr>
            <a:spLocks noGrp="1"/>
          </p:cNvSpPr>
          <p:nvPr>
            <p:ph type="title"/>
          </p:nvPr>
        </p:nvSpPr>
        <p:spPr/>
        <p:txBody>
          <a:bodyPr/>
          <a:lstStyle/>
          <a:p>
            <a:r>
              <a:rPr lang="en-US" dirty="0"/>
              <a:t>Picking Tasks</a:t>
            </a:r>
          </a:p>
        </p:txBody>
      </p:sp>
      <p:sp>
        <p:nvSpPr>
          <p:cNvPr id="3" name="Content Placeholder 2">
            <a:extLst>
              <a:ext uri="{FF2B5EF4-FFF2-40B4-BE49-F238E27FC236}">
                <a16:creationId xmlns:a16="http://schemas.microsoft.com/office/drawing/2014/main" id="{0AE8E94D-D76E-A59D-1144-89630539B6F4}"/>
              </a:ext>
            </a:extLst>
          </p:cNvPr>
          <p:cNvSpPr>
            <a:spLocks noGrp="1"/>
          </p:cNvSpPr>
          <p:nvPr>
            <p:ph idx="1"/>
          </p:nvPr>
        </p:nvSpPr>
        <p:spPr/>
        <p:txBody>
          <a:bodyPr>
            <a:normAutofit/>
          </a:bodyPr>
          <a:lstStyle/>
          <a:p>
            <a:r>
              <a:rPr lang="en-US" dirty="0"/>
              <a:t>Let your research questions guide you. Let yourself iterate. Try tasks for yourself and revise. Examples:</a:t>
            </a:r>
          </a:p>
          <a:p>
            <a:pPr lvl="1"/>
            <a:r>
              <a:rPr lang="en-US" dirty="0"/>
              <a:t>“Write a program that satisfies this specification”</a:t>
            </a:r>
          </a:p>
          <a:p>
            <a:pPr lvl="1"/>
            <a:r>
              <a:rPr lang="en-US" dirty="0"/>
              <a:t>“Fill in the missing code to satisfy the specification”</a:t>
            </a:r>
          </a:p>
          <a:p>
            <a:pPr lvl="1"/>
            <a:r>
              <a:rPr lang="en-US" dirty="0"/>
              <a:t>“Read this code. Are there bugs? If so, which?”</a:t>
            </a:r>
          </a:p>
          <a:p>
            <a:pPr lvl="1"/>
            <a:r>
              <a:rPr lang="en-US" dirty="0"/>
              <a:t>“Here is a debugger. Debug this code”</a:t>
            </a:r>
          </a:p>
          <a:p>
            <a:pPr lvl="1"/>
            <a:r>
              <a:rPr lang="en-US" dirty="0"/>
              <a:t>“This code does not compile. Modify it so that it compiles”</a:t>
            </a:r>
          </a:p>
          <a:p>
            <a:pPr lvl="1"/>
            <a:r>
              <a:rPr lang="en-US" dirty="0"/>
              <a:t>Parsons problems: Given these code snippets, put them in right order.</a:t>
            </a:r>
          </a:p>
        </p:txBody>
      </p:sp>
    </p:spTree>
    <p:extLst>
      <p:ext uri="{BB962C8B-B14F-4D97-AF65-F5344CB8AC3E}">
        <p14:creationId xmlns:p14="http://schemas.microsoft.com/office/powerpoint/2010/main" val="122020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88C5-BDA2-5EC0-FE31-DEDEBAF7F3E1}"/>
              </a:ext>
            </a:extLst>
          </p:cNvPr>
          <p:cNvSpPr>
            <a:spLocks noGrp="1"/>
          </p:cNvSpPr>
          <p:nvPr>
            <p:ph type="title"/>
          </p:nvPr>
        </p:nvSpPr>
        <p:spPr/>
        <p:txBody>
          <a:bodyPr/>
          <a:lstStyle/>
          <a:p>
            <a:r>
              <a:rPr lang="en-US" dirty="0"/>
              <a:t>Participant Preparation</a:t>
            </a:r>
          </a:p>
        </p:txBody>
      </p:sp>
      <p:sp>
        <p:nvSpPr>
          <p:cNvPr id="3" name="Content Placeholder 2">
            <a:extLst>
              <a:ext uri="{FF2B5EF4-FFF2-40B4-BE49-F238E27FC236}">
                <a16:creationId xmlns:a16="http://schemas.microsoft.com/office/drawing/2014/main" id="{18B91967-E981-402C-E815-D8D129C9492C}"/>
              </a:ext>
            </a:extLst>
          </p:cNvPr>
          <p:cNvSpPr>
            <a:spLocks noGrp="1"/>
          </p:cNvSpPr>
          <p:nvPr>
            <p:ph idx="1"/>
          </p:nvPr>
        </p:nvSpPr>
        <p:spPr/>
        <p:txBody>
          <a:bodyPr>
            <a:normAutofit/>
          </a:bodyPr>
          <a:lstStyle/>
          <a:p>
            <a:pPr lvl="1"/>
            <a:r>
              <a:rPr lang="en-US" dirty="0"/>
              <a:t>Do they need training? What kind?</a:t>
            </a:r>
          </a:p>
          <a:p>
            <a:pPr lvl="1"/>
            <a:r>
              <a:rPr lang="en-US" dirty="0"/>
              <a:t>What tools (physical + software) are needed? Simulate code on paper?</a:t>
            </a:r>
          </a:p>
          <a:p>
            <a:pPr lvl="1"/>
            <a:r>
              <a:rPr lang="en-US" dirty="0"/>
              <a:t>Know how much information and help you’re willing to provide, in very clear terms, before you start.</a:t>
            </a:r>
          </a:p>
          <a:p>
            <a:pPr lvl="1"/>
            <a:r>
              <a:rPr lang="en-US" dirty="0"/>
              <a:t>Rehearse interviewing best-practices such as using probe questions, asking one question at a time, speaking in clear, simple terms, and providing adequate time to answer.</a:t>
            </a:r>
          </a:p>
          <a:p>
            <a:pPr lvl="1"/>
            <a:r>
              <a:rPr lang="en-US" dirty="0"/>
              <a:t>Bring a notetaking device in addition to any recordings, so that you can go through the recordings “as-needed” rather than in their entirety.</a:t>
            </a:r>
          </a:p>
          <a:p>
            <a:pPr lvl="1"/>
            <a:r>
              <a:rPr lang="en-US" dirty="0"/>
              <a:t>Keep a timer/clock in view so that you can record timestamps in your notes</a:t>
            </a:r>
          </a:p>
        </p:txBody>
      </p:sp>
    </p:spTree>
    <p:extLst>
      <p:ext uri="{BB962C8B-B14F-4D97-AF65-F5344CB8AC3E}">
        <p14:creationId xmlns:p14="http://schemas.microsoft.com/office/powerpoint/2010/main" val="1565108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217-6780-E308-3E63-94C782165039}"/>
              </a:ext>
            </a:extLst>
          </p:cNvPr>
          <p:cNvSpPr>
            <a:spLocks noGrp="1"/>
          </p:cNvSpPr>
          <p:nvPr>
            <p:ph type="title"/>
          </p:nvPr>
        </p:nvSpPr>
        <p:spPr/>
        <p:txBody>
          <a:bodyPr/>
          <a:lstStyle/>
          <a:p>
            <a:r>
              <a:rPr lang="en-US" dirty="0"/>
              <a:t>Revising Tasks</a:t>
            </a:r>
          </a:p>
        </p:txBody>
      </p:sp>
      <p:sp>
        <p:nvSpPr>
          <p:cNvPr id="3" name="Content Placeholder 2">
            <a:extLst>
              <a:ext uri="{FF2B5EF4-FFF2-40B4-BE49-F238E27FC236}">
                <a16:creationId xmlns:a16="http://schemas.microsoft.com/office/drawing/2014/main" id="{6CB1D050-BCD9-2F1E-8624-B1E22A8E14AF}"/>
              </a:ext>
            </a:extLst>
          </p:cNvPr>
          <p:cNvSpPr>
            <a:spLocks noGrp="1"/>
          </p:cNvSpPr>
          <p:nvPr>
            <p:ph idx="1"/>
          </p:nvPr>
        </p:nvSpPr>
        <p:spPr/>
        <p:txBody>
          <a:bodyPr>
            <a:normAutofit/>
          </a:bodyPr>
          <a:lstStyle/>
          <a:p>
            <a:pPr lvl="1"/>
            <a:r>
              <a:rPr lang="en-US" dirty="0"/>
              <a:t>Identify the most important point of your language design, design task for that</a:t>
            </a:r>
          </a:p>
          <a:p>
            <a:pPr lvl="1"/>
            <a:r>
              <a:rPr lang="en-US" dirty="0"/>
              <a:t> Task should be easy enough to be possible, hard enough to be meaningful</a:t>
            </a:r>
          </a:p>
          <a:p>
            <a:pPr lvl="1"/>
            <a:r>
              <a:rPr lang="en-US" dirty="0"/>
              <a:t>Don’t give too many tasks</a:t>
            </a:r>
          </a:p>
          <a:p>
            <a:pPr lvl="1"/>
            <a:r>
              <a:rPr lang="en-US" dirty="0"/>
              <a:t>Minimize distractions, e.g., you don’t want a subject to spend 30 minutes exploring whitespace questions if the language is whitespace-insensitive.</a:t>
            </a:r>
          </a:p>
          <a:p>
            <a:pPr lvl="1"/>
            <a:r>
              <a:rPr lang="en-US" dirty="0"/>
              <a:t>Narrow task scope to only things you care about</a:t>
            </a:r>
          </a:p>
          <a:p>
            <a:pPr lvl="1"/>
            <a:r>
              <a:rPr lang="en-US" dirty="0"/>
              <a:t>For big monolithic tasks, consider breaking them down into small tasks (unless your point is to assess integration of the smaller parts, big-picture thinking, etc.)</a:t>
            </a:r>
          </a:p>
        </p:txBody>
      </p:sp>
    </p:spTree>
    <p:extLst>
      <p:ext uri="{BB962C8B-B14F-4D97-AF65-F5344CB8AC3E}">
        <p14:creationId xmlns:p14="http://schemas.microsoft.com/office/powerpoint/2010/main" val="332480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527B-D03A-865B-4FB2-EFD40F91EC3F}"/>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850A2995-DC9B-5DE6-A258-8776D5B0DC16}"/>
              </a:ext>
            </a:extLst>
          </p:cNvPr>
          <p:cNvSpPr>
            <a:spLocks noGrp="1"/>
          </p:cNvSpPr>
          <p:nvPr>
            <p:ph idx="1"/>
          </p:nvPr>
        </p:nvSpPr>
        <p:spPr/>
        <p:txBody>
          <a:bodyPr/>
          <a:lstStyle/>
          <a:p>
            <a:pPr lvl="1"/>
            <a:r>
              <a:rPr lang="en-US" dirty="0"/>
              <a:t>Audio + Video + Screen recordings</a:t>
            </a:r>
          </a:p>
          <a:p>
            <a:pPr lvl="1"/>
            <a:r>
              <a:rPr lang="en-US" dirty="0"/>
              <a:t>Eye tracking (expensive!!)</a:t>
            </a:r>
          </a:p>
          <a:p>
            <a:pPr lvl="1"/>
            <a:r>
              <a:rPr lang="en-US" dirty="0"/>
              <a:t>Post-study Surveys (see Survey lecture)</a:t>
            </a:r>
          </a:p>
          <a:p>
            <a:pPr lvl="1"/>
            <a:r>
              <a:rPr lang="en-US" dirty="0"/>
              <a:t>Think-aloud: have them think through thoughts out loud either after or during study. Prompt them to keep talking.</a:t>
            </a:r>
          </a:p>
          <a:p>
            <a:pPr lvl="1"/>
            <a:r>
              <a:rPr lang="en-US" dirty="0"/>
              <a:t>Take lots of notes</a:t>
            </a:r>
          </a:p>
        </p:txBody>
      </p:sp>
    </p:spTree>
    <p:extLst>
      <p:ext uri="{BB962C8B-B14F-4D97-AF65-F5344CB8AC3E}">
        <p14:creationId xmlns:p14="http://schemas.microsoft.com/office/powerpoint/2010/main" val="5041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3D8-5D0E-72E1-9708-0CEE8A72672F}"/>
              </a:ext>
            </a:extLst>
          </p:cNvPr>
          <p:cNvSpPr>
            <a:spLocks noGrp="1"/>
          </p:cNvSpPr>
          <p:nvPr>
            <p:ph type="title"/>
          </p:nvPr>
        </p:nvSpPr>
        <p:spPr/>
        <p:txBody>
          <a:bodyPr/>
          <a:lstStyle/>
          <a:p>
            <a:r>
              <a:rPr lang="en-US" dirty="0"/>
              <a:t>Section: Interviews</a:t>
            </a:r>
          </a:p>
        </p:txBody>
      </p:sp>
      <p:sp>
        <p:nvSpPr>
          <p:cNvPr id="3" name="Content Placeholder 2">
            <a:extLst>
              <a:ext uri="{FF2B5EF4-FFF2-40B4-BE49-F238E27FC236}">
                <a16:creationId xmlns:a16="http://schemas.microsoft.com/office/drawing/2014/main" id="{8E1AA787-51AF-25B1-E8B9-2FE7925F1E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647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D27-1DBE-217D-2D9B-D86B541001D9}"/>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E3BAD25D-EE33-D401-E0D6-E4063DAF840F}"/>
              </a:ext>
            </a:extLst>
          </p:cNvPr>
          <p:cNvSpPr>
            <a:spLocks noGrp="1"/>
          </p:cNvSpPr>
          <p:nvPr>
            <p:ph idx="1"/>
          </p:nvPr>
        </p:nvSpPr>
        <p:spPr/>
        <p:txBody>
          <a:bodyPr>
            <a:normAutofit lnSpcReduction="10000"/>
          </a:bodyPr>
          <a:lstStyle/>
          <a:p>
            <a:r>
              <a:rPr lang="en-US" dirty="0"/>
              <a:t>Common tool for collecting qualitative data from subjects</a:t>
            </a:r>
          </a:p>
          <a:p>
            <a:r>
              <a:rPr lang="en-US" b="1" dirty="0"/>
              <a:t>Pro:</a:t>
            </a:r>
            <a:r>
              <a:rPr lang="en-US" dirty="0"/>
              <a:t> Provides greater flexibility than a survey. You can ask follow-up questions, clarify, etc.</a:t>
            </a:r>
          </a:p>
          <a:p>
            <a:r>
              <a:rPr lang="en-US" b="1" dirty="0"/>
              <a:t>Con: </a:t>
            </a:r>
            <a:r>
              <a:rPr lang="en-US" dirty="0"/>
              <a:t>Takes more time to perform and to analyze that survey</a:t>
            </a:r>
          </a:p>
          <a:p>
            <a:r>
              <a:rPr lang="en-US" b="1" dirty="0"/>
              <a:t>Preparing for an Interview:</a:t>
            </a:r>
          </a:p>
          <a:p>
            <a:pPr lvl="1"/>
            <a:r>
              <a:rPr lang="en-US" b="1" dirty="0"/>
              <a:t>Write a script</a:t>
            </a:r>
            <a:endParaRPr lang="en-US" dirty="0"/>
          </a:p>
          <a:p>
            <a:pPr lvl="1"/>
            <a:r>
              <a:rPr lang="en-US" dirty="0"/>
              <a:t>Understand how you will use the script</a:t>
            </a:r>
          </a:p>
          <a:p>
            <a:pPr lvl="1"/>
            <a:r>
              <a:rPr lang="en-US" dirty="0"/>
              <a:t>Consider a semi-structured interview, where some deviation from the script is allowed</a:t>
            </a:r>
          </a:p>
        </p:txBody>
      </p:sp>
    </p:spTree>
    <p:extLst>
      <p:ext uri="{BB962C8B-B14F-4D97-AF65-F5344CB8AC3E}">
        <p14:creationId xmlns:p14="http://schemas.microsoft.com/office/powerpoint/2010/main" val="94154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0F6-8C2E-0AA6-5CAD-E496626B1D0D}"/>
              </a:ext>
            </a:extLst>
          </p:cNvPr>
          <p:cNvSpPr>
            <a:spLocks noGrp="1"/>
          </p:cNvSpPr>
          <p:nvPr>
            <p:ph type="title"/>
          </p:nvPr>
        </p:nvSpPr>
        <p:spPr/>
        <p:txBody>
          <a:bodyPr/>
          <a:lstStyle/>
          <a:p>
            <a:r>
              <a:rPr lang="en-US" dirty="0"/>
              <a:t>Writing an Interview Script</a:t>
            </a:r>
          </a:p>
        </p:txBody>
      </p:sp>
      <p:sp>
        <p:nvSpPr>
          <p:cNvPr id="3" name="Content Placeholder 2">
            <a:extLst>
              <a:ext uri="{FF2B5EF4-FFF2-40B4-BE49-F238E27FC236}">
                <a16:creationId xmlns:a16="http://schemas.microsoft.com/office/drawing/2014/main" id="{0DBF1762-6FB7-A770-0AE5-CCE1A6FA785F}"/>
              </a:ext>
            </a:extLst>
          </p:cNvPr>
          <p:cNvSpPr>
            <a:spLocks noGrp="1"/>
          </p:cNvSpPr>
          <p:nvPr>
            <p:ph idx="1"/>
          </p:nvPr>
        </p:nvSpPr>
        <p:spPr/>
        <p:txBody>
          <a:bodyPr>
            <a:normAutofit fontScale="92500" lnSpcReduction="10000"/>
          </a:bodyPr>
          <a:lstStyle/>
          <a:p>
            <a:r>
              <a:rPr lang="en-US" dirty="0"/>
              <a:t>1. First question: Do they consent to recording the interview?</a:t>
            </a:r>
          </a:p>
          <a:p>
            <a:pPr lvl="1"/>
            <a:r>
              <a:rPr lang="en-US" dirty="0"/>
              <a:t>Recording is a helpful standard practice, so you need not rely on written notes</a:t>
            </a:r>
          </a:p>
          <a:p>
            <a:r>
              <a:rPr lang="en-US" dirty="0"/>
              <a:t>2. Write your core questions</a:t>
            </a:r>
          </a:p>
          <a:p>
            <a:pPr lvl="1"/>
            <a:r>
              <a:rPr lang="en-US" dirty="0"/>
              <a:t>What are the core research questions you want to answer? How?</a:t>
            </a:r>
          </a:p>
          <a:p>
            <a:r>
              <a:rPr lang="en-US" dirty="0"/>
              <a:t>3. Write follow-ups, including probes</a:t>
            </a:r>
          </a:p>
          <a:p>
            <a:pPr lvl="1"/>
            <a:r>
              <a:rPr lang="en-US" dirty="0"/>
              <a:t>“How do you mean that?”</a:t>
            </a:r>
          </a:p>
          <a:p>
            <a:pPr lvl="1"/>
            <a:r>
              <a:rPr lang="en-US" dirty="0"/>
              <a:t>“Tell me more about that”</a:t>
            </a:r>
          </a:p>
          <a:p>
            <a:pPr lvl="1"/>
            <a:r>
              <a:rPr lang="en-US" dirty="0"/>
              <a:t>“Anything else?”</a:t>
            </a:r>
          </a:p>
          <a:p>
            <a:r>
              <a:rPr lang="en-US" dirty="0"/>
              <a:t>Probe sometimes gets </a:t>
            </a:r>
            <a:r>
              <a:rPr lang="en-US" b="1" dirty="0"/>
              <a:t>more </a:t>
            </a:r>
            <a:r>
              <a:rPr lang="en-US" dirty="0"/>
              <a:t>answers than original</a:t>
            </a:r>
            <a:br>
              <a:rPr lang="en-US" dirty="0"/>
            </a:br>
            <a:r>
              <a:rPr lang="en-US" dirty="0"/>
              <a:t>Use neutral tone, no leading questions</a:t>
            </a:r>
          </a:p>
          <a:p>
            <a:pPr lvl="1"/>
            <a:endParaRPr lang="en-US" dirty="0"/>
          </a:p>
        </p:txBody>
      </p:sp>
    </p:spTree>
    <p:extLst>
      <p:ext uri="{BB962C8B-B14F-4D97-AF65-F5344CB8AC3E}">
        <p14:creationId xmlns:p14="http://schemas.microsoft.com/office/powerpoint/2010/main" val="226298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Example Interview Script: Motivation</a:t>
            </a:r>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In addition to the scripted questions, you will ask probe questions (e.g., “tell me more,” “what do you mean by that?”) and other follow-up questions when appropriate.</a:t>
            </a:r>
          </a:p>
        </p:txBody>
      </p:sp>
    </p:spTree>
    <p:extLst>
      <p:ext uri="{BB962C8B-B14F-4D97-AF65-F5344CB8AC3E}">
        <p14:creationId xmlns:p14="http://schemas.microsoft.com/office/powerpoint/2010/main" val="26943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Interview </a:t>
            </a:r>
            <a:r>
              <a:rPr lang="en-US" b="1" dirty="0"/>
              <a:t>Activity</a:t>
            </a:r>
            <a:r>
              <a:rPr lang="en-US" dirty="0"/>
              <a:t> (5-10 mins)</a:t>
            </a:r>
            <a:endParaRPr lang="en-US" b="1" dirty="0"/>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Form pairs. Interview your partner, then switch. Ask &gt;= 1 follow-up.</a:t>
            </a:r>
          </a:p>
          <a:p>
            <a:pPr marL="0" indent="0">
              <a:buNone/>
            </a:pPr>
            <a:r>
              <a:rPr lang="en-US" b="1" dirty="0"/>
              <a:t>Take notes from your interview, we will use them later in lecture</a:t>
            </a:r>
          </a:p>
        </p:txBody>
      </p:sp>
    </p:spTree>
    <p:extLst>
      <p:ext uri="{BB962C8B-B14F-4D97-AF65-F5344CB8AC3E}">
        <p14:creationId xmlns:p14="http://schemas.microsoft.com/office/powerpoint/2010/main" val="2034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Section: Thematic Analysis</a:t>
            </a:r>
            <a:endParaRPr lang="en-US" b="1" dirty="0"/>
          </a:p>
        </p:txBody>
      </p:sp>
      <p:sp>
        <p:nvSpPr>
          <p:cNvPr id="5" name="Content Placeholder 4">
            <a:extLst>
              <a:ext uri="{FF2B5EF4-FFF2-40B4-BE49-F238E27FC236}">
                <a16:creationId xmlns:a16="http://schemas.microsoft.com/office/drawing/2014/main" id="{B1435148-2020-49A6-8FB6-D53B80C9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607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A0C-EAC1-42AA-32D7-0F0485DF424E}"/>
              </a:ext>
            </a:extLst>
          </p:cNvPr>
          <p:cNvSpPr>
            <a:spLocks noGrp="1"/>
          </p:cNvSpPr>
          <p:nvPr>
            <p:ph type="title"/>
          </p:nvPr>
        </p:nvSpPr>
        <p:spPr/>
        <p:txBody>
          <a:bodyPr/>
          <a:lstStyle/>
          <a:p>
            <a:r>
              <a:rPr lang="en-US" dirty="0"/>
              <a:t>Interpreting Qualitative Data</a:t>
            </a:r>
          </a:p>
        </p:txBody>
      </p:sp>
      <p:sp>
        <p:nvSpPr>
          <p:cNvPr id="3" name="Content Placeholder 2">
            <a:extLst>
              <a:ext uri="{FF2B5EF4-FFF2-40B4-BE49-F238E27FC236}">
                <a16:creationId xmlns:a16="http://schemas.microsoft.com/office/drawing/2014/main" id="{39257BD6-EA54-3978-EFDB-AB707C5FEE2B}"/>
              </a:ext>
            </a:extLst>
          </p:cNvPr>
          <p:cNvSpPr>
            <a:spLocks noGrp="1"/>
          </p:cNvSpPr>
          <p:nvPr>
            <p:ph idx="1"/>
          </p:nvPr>
        </p:nvSpPr>
        <p:spPr/>
        <p:txBody>
          <a:bodyPr>
            <a:normAutofit/>
          </a:bodyPr>
          <a:lstStyle/>
          <a:p>
            <a:r>
              <a:rPr lang="en-US" b="1" dirty="0"/>
              <a:t>Challenge:</a:t>
            </a:r>
            <a:r>
              <a:rPr lang="en-US" dirty="0"/>
              <a:t> Interpreting qualitative data is always subjective. How do we deal with this challenge in an intellectually serious way?</a:t>
            </a:r>
          </a:p>
          <a:p>
            <a:r>
              <a:rPr lang="en-US" b="1" dirty="0"/>
              <a:t>Two answers:</a:t>
            </a:r>
            <a:endParaRPr lang="en-US" dirty="0"/>
          </a:p>
          <a:p>
            <a:pPr marL="514350" indent="-514350">
              <a:buFont typeface="+mj-lt"/>
              <a:buAutoNum type="arabicPeriod"/>
            </a:pPr>
            <a:r>
              <a:rPr lang="en-US" dirty="0"/>
              <a:t>“little-q qualitative”: Ensure that the analysis is reproducible</a:t>
            </a:r>
          </a:p>
          <a:p>
            <a:pPr marL="514350" indent="-514350">
              <a:buFont typeface="+mj-lt"/>
              <a:buAutoNum type="arabicPeriod"/>
            </a:pPr>
            <a:r>
              <a:rPr lang="en-US" dirty="0"/>
              <a:t>“Big-Q Qualitative”: Embrace subjectivity, communicate it well</a:t>
            </a:r>
          </a:p>
          <a:p>
            <a:r>
              <a:rPr lang="en-US" dirty="0"/>
              <a:t>Two main methods, </a:t>
            </a:r>
            <a:r>
              <a:rPr lang="en-US" b="1" dirty="0"/>
              <a:t>grounded theory </a:t>
            </a:r>
            <a:r>
              <a:rPr lang="en-US" dirty="0"/>
              <a:t>and </a:t>
            </a:r>
            <a:r>
              <a:rPr lang="en-US" b="1" dirty="0"/>
              <a:t>thematic analysis</a:t>
            </a:r>
            <a:r>
              <a:rPr lang="en-US" dirty="0"/>
              <a:t>, share:</a:t>
            </a:r>
          </a:p>
          <a:p>
            <a:pPr lvl="1"/>
            <a:r>
              <a:rPr lang="en-US" dirty="0"/>
              <a:t>Annotate insightful data in a process called </a:t>
            </a:r>
            <a:r>
              <a:rPr lang="en-US" b="1" dirty="0"/>
              <a:t>coding</a:t>
            </a:r>
            <a:endParaRPr lang="en-US" dirty="0"/>
          </a:p>
          <a:p>
            <a:pPr lvl="1"/>
            <a:r>
              <a:rPr lang="en-US" dirty="0"/>
              <a:t>Iteratively collect codes together to form your conclusions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25474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762</TotalTime>
  <Words>2094</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Wingdings</vt:lpstr>
      <vt:lpstr>Retrospect</vt:lpstr>
      <vt:lpstr>09+ Human-Computer Interaction Part 3</vt:lpstr>
      <vt:lpstr>Outline: Qualitative Methods</vt:lpstr>
      <vt:lpstr>Section: Interviews</vt:lpstr>
      <vt:lpstr>Interviews</vt:lpstr>
      <vt:lpstr>Writing an Interview Script</vt:lpstr>
      <vt:lpstr>Example Interview Script: Motivation</vt:lpstr>
      <vt:lpstr>Interview Activity (5-10 mins)</vt:lpstr>
      <vt:lpstr>Section: Thematic Analysis</vt:lpstr>
      <vt:lpstr>Interpreting Qualitative Data</vt:lpstr>
      <vt:lpstr>Thematic Analysis Steps</vt:lpstr>
      <vt:lpstr>Worked Example: Familiarize</vt:lpstr>
      <vt:lpstr>Worked Example: Familiarize</vt:lpstr>
      <vt:lpstr>Worked Example: Coding</vt:lpstr>
      <vt:lpstr>Worked Example: Coding</vt:lpstr>
      <vt:lpstr>Worked Example: Coding (with goal)</vt:lpstr>
      <vt:lpstr>Worked Example: Coding (Are You Done?)</vt:lpstr>
      <vt:lpstr>Worked Example: Searching</vt:lpstr>
      <vt:lpstr>Worked Example: Searching</vt:lpstr>
      <vt:lpstr>Worked Example: Revising</vt:lpstr>
      <vt:lpstr>Worked Example: Defining</vt:lpstr>
      <vt:lpstr>Worked Example: Writing</vt:lpstr>
      <vt:lpstr>Activity (5-10 minutes)</vt:lpstr>
      <vt:lpstr>Appendix: Observational Studies</vt:lpstr>
      <vt:lpstr>Observational Studies</vt:lpstr>
      <vt:lpstr>Picking Tasks</vt:lpstr>
      <vt:lpstr>Participant Preparation</vt:lpstr>
      <vt:lpstr>Revising Tasks</vt:lpstr>
      <vt:lpstr>Collecting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61</cp:revision>
  <dcterms:created xsi:type="dcterms:W3CDTF">2023-08-13T16:19:48Z</dcterms:created>
  <dcterms:modified xsi:type="dcterms:W3CDTF">2024-10-14T15:14:28Z</dcterms:modified>
</cp:coreProperties>
</file>