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5" r:id="rId5"/>
    <p:sldId id="264" r:id="rId6"/>
    <p:sldId id="260" r:id="rId7"/>
    <p:sldId id="259" r:id="rId8"/>
    <p:sldId id="266" r:id="rId9"/>
    <p:sldId id="267" r:id="rId10"/>
    <p:sldId id="268" r:id="rId11"/>
    <p:sldId id="269" r:id="rId12"/>
    <p:sldId id="270" r:id="rId13"/>
    <p:sldId id="271" r:id="rId14"/>
    <p:sldId id="272" r:id="rId15"/>
    <p:sldId id="273" r:id="rId16"/>
    <p:sldId id="262" r:id="rId17"/>
    <p:sldId id="274" r:id="rId18"/>
    <p:sldId id="278" r:id="rId19"/>
    <p:sldId id="280" r:id="rId20"/>
    <p:sldId id="275" r:id="rId21"/>
    <p:sldId id="276" r:id="rId22"/>
    <p:sldId id="277" r:id="rId23"/>
    <p:sldId id="263"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01" d="100"/>
          <a:sy n="10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11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488788" y="1864720"/>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458265" y="4255842"/>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7127631" y="3338655"/>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488788" y="4686729"/>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743248" y="3455622"/>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15" name="Content Placeholder 14">
            <a:extLst>
              <a:ext uri="{FF2B5EF4-FFF2-40B4-BE49-F238E27FC236}">
                <a16:creationId xmlns:a16="http://schemas.microsoft.com/office/drawing/2014/main" id="{B632B4D4-8F0E-AC7B-73FB-7B777E8DEBE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088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in large (relative to other </a:t>
            </a:r>
            <a:r>
              <a:rPr lang="en-US" b="1" dirty="0"/>
              <a:t>PLs</a:t>
            </a:r>
            <a:r>
              <a:rPr lang="en-US" dirty="0"/>
              <a:t>)</a:t>
            </a:r>
          </a:p>
          <a:p>
            <a:r>
              <a:rPr lang="en-US" dirty="0"/>
              <a:t>The FLOW-MATIC code is definitely more verbose than the C</a:t>
            </a:r>
          </a:p>
          <a:p>
            <a:r>
              <a:rPr lang="en-US" b="1" dirty="0"/>
              <a:t>Discuss: </a:t>
            </a:r>
            <a:r>
              <a:rPr lang="en-US" dirty="0"/>
              <a:t>Which language, if any, is more complex?</a:t>
            </a:r>
            <a:endParaRPr lang="en-US" b="1" dirty="0"/>
          </a:p>
        </p:txBody>
      </p:sp>
    </p:spTree>
    <p:extLst>
      <p:ext uri="{BB962C8B-B14F-4D97-AF65-F5344CB8AC3E}">
        <p14:creationId xmlns:p14="http://schemas.microsoft.com/office/powerpoint/2010/main" val="205835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a:p>
            <a:r>
              <a:rPr lang="en-US" b="1" dirty="0"/>
              <a:t>Discuss?</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I;</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20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77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dirty="0"/>
              <a:t>Anything else?</a:t>
            </a:r>
          </a:p>
          <a:p>
            <a:r>
              <a:rPr lang="en-US" b="1" dirty="0"/>
              <a:t>Discuss</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Tree>
    <p:extLst>
      <p:ext uri="{BB962C8B-B14F-4D97-AF65-F5344CB8AC3E}">
        <p14:creationId xmlns:p14="http://schemas.microsoft.com/office/powerpoint/2010/main" val="1035502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in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Tree>
    <p:extLst>
      <p:ext uri="{BB962C8B-B14F-4D97-AF65-F5344CB8AC3E}">
        <p14:creationId xmlns:p14="http://schemas.microsoft.com/office/powerpoint/2010/main" val="3418016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p:txBody>
      </p:sp>
    </p:spTree>
    <p:extLst>
      <p:ext uri="{BB962C8B-B14F-4D97-AF65-F5344CB8AC3E}">
        <p14:creationId xmlns:p14="http://schemas.microsoft.com/office/powerpoint/2010/main" val="363292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faster programming</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for which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Tree>
    <p:extLst>
      <p:ext uri="{BB962C8B-B14F-4D97-AF65-F5344CB8AC3E}">
        <p14:creationId xmlns:p14="http://schemas.microsoft.com/office/powerpoint/2010/main" val="148906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complexity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to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Tree>
    <p:extLst>
      <p:ext uri="{BB962C8B-B14F-4D97-AF65-F5344CB8AC3E}">
        <p14:creationId xmlns:p14="http://schemas.microsoft.com/office/powerpoint/2010/main" val="286315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Tree>
    <p:extLst>
      <p:ext uri="{BB962C8B-B14F-4D97-AF65-F5344CB8AC3E}">
        <p14:creationId xmlns:p14="http://schemas.microsoft.com/office/powerpoint/2010/main" val="172398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b="1" dirty="0"/>
              <a:t>Lecture part:</a:t>
            </a:r>
            <a:r>
              <a:rPr lang="en-US" dirty="0"/>
              <a:t> Natural Language and Programming Languages</a:t>
            </a:r>
          </a:p>
          <a:p>
            <a:pPr lvl="2"/>
            <a:r>
              <a:rPr lang="en-US" dirty="0"/>
              <a:t>Motivation</a:t>
            </a:r>
          </a:p>
          <a:p>
            <a:pPr lvl="2"/>
            <a:r>
              <a:rPr lang="en-US" dirty="0"/>
              <a:t>History: FLOW-MATIC and COBOL</a:t>
            </a:r>
          </a:p>
          <a:p>
            <a:pPr lvl="2"/>
            <a:r>
              <a:rPr lang="en-US" dirty="0"/>
              <a:t>Modern: Inform 7</a:t>
            </a:r>
          </a:p>
          <a:p>
            <a:pPr lvl="2"/>
            <a:r>
              <a:rPr lang="en-US" dirty="0"/>
              <a:t>Modern Comparison: Large language models</a:t>
            </a:r>
          </a:p>
          <a:p>
            <a:pPr lvl="2"/>
            <a:r>
              <a:rPr lang="en-US" dirty="0"/>
              <a:t>Discussion</a:t>
            </a:r>
          </a:p>
          <a:p>
            <a:pPr lvl="1"/>
            <a:r>
              <a:rPr lang="en-US" b="1" dirty="0"/>
              <a:t>User study part:</a:t>
            </a:r>
            <a:r>
              <a:rPr lang="en-US" dirty="0"/>
              <a:t> The second half of today is used to do your user studies</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It is not unheard of for researchers to chase latest trends.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Tree>
    <p:extLst>
      <p:ext uri="{BB962C8B-B14F-4D97-AF65-F5344CB8AC3E}">
        <p14:creationId xmlns:p14="http://schemas.microsoft.com/office/powerpoint/2010/main" val="1322891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Tree>
    <p:extLst>
      <p:ext uri="{BB962C8B-B14F-4D97-AF65-F5344CB8AC3E}">
        <p14:creationId xmlns:p14="http://schemas.microsoft.com/office/powerpoint/2010/main" val="887823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Tree>
    <p:extLst>
      <p:ext uri="{BB962C8B-B14F-4D97-AF65-F5344CB8AC3E}">
        <p14:creationId xmlns:p14="http://schemas.microsoft.com/office/powerpoint/2010/main" val="3393770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Tree>
    <p:extLst>
      <p:ext uri="{BB962C8B-B14F-4D97-AF65-F5344CB8AC3E}">
        <p14:creationId xmlns:p14="http://schemas.microsoft.com/office/powerpoint/2010/main" val="3773193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Tree>
    <p:extLst>
      <p:ext uri="{BB962C8B-B14F-4D97-AF65-F5344CB8AC3E}">
        <p14:creationId xmlns:p14="http://schemas.microsoft.com/office/powerpoint/2010/main" val="125840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8454" y="3857414"/>
            <a:ext cx="3123240" cy="224873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4893754" y="4344106"/>
            <a:ext cx="3535460" cy="1275348"/>
          </a:xfrm>
          <a:prstGeom prst="rect">
            <a:avLst/>
          </a:prstGeom>
        </p:spPr>
      </p:pic>
    </p:spTree>
    <p:extLst>
      <p:ext uri="{BB962C8B-B14F-4D97-AF65-F5344CB8AC3E}">
        <p14:creationId xmlns:p14="http://schemas.microsoft.com/office/powerpoint/2010/main" val="126467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dirty="0"/>
              <a:t>Humanist: Culture has long been carried by NL. Though PLs are much more recent, they also carry culture. Transporting ideas from NL to PL is a cultural activity in its own right</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pPr marL="0" indent="0">
              <a:buNone/>
            </a:pPr>
            <a:endParaRPr lang="en-US" dirty="0"/>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Tree>
    <p:extLst>
      <p:ext uri="{BB962C8B-B14F-4D97-AF65-F5344CB8AC3E}">
        <p14:creationId xmlns:p14="http://schemas.microsoft.com/office/powerpoint/2010/main" val="5993402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739</TotalTime>
  <Words>2357</Words>
  <Application>Microsoft Office PowerPoint</Application>
  <PresentationFormat>Widescreen</PresentationFormat>
  <Paragraphs>196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Calibri Light</vt:lpstr>
      <vt:lpstr>Consolas</vt:lpstr>
      <vt:lpstr>Noto Serif</vt:lpstr>
      <vt:lpstr>Retrospect</vt:lpstr>
      <vt:lpstr>11 – Natural Language</vt:lpstr>
      <vt:lpstr>Outline</vt:lpstr>
      <vt:lpstr>Motivation</vt:lpstr>
      <vt:lpstr>Motivation</vt:lpstr>
      <vt:lpstr>Motivation</vt:lpstr>
      <vt:lpstr>COBOL – Early Failure Story?</vt:lpstr>
      <vt:lpstr>FLOW-MATIC</vt:lpstr>
      <vt:lpstr>FLOW-MATIC</vt:lpstr>
      <vt:lpstr>FLOW-MATIC</vt:lpstr>
      <vt:lpstr>FLOW-MATIC &lt;-&gt; C Comparison</vt:lpstr>
      <vt:lpstr>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Rose Bohrer</cp:lastModifiedBy>
  <cp:revision>71</cp:revision>
  <dcterms:created xsi:type="dcterms:W3CDTF">2023-08-13T16:19:48Z</dcterms:created>
  <dcterms:modified xsi:type="dcterms:W3CDTF">2023-09-12T00:30:39Z</dcterms:modified>
</cp:coreProperties>
</file>