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57" r:id="rId3"/>
    <p:sldId id="258" r:id="rId4"/>
    <p:sldId id="265" r:id="rId5"/>
    <p:sldId id="264" r:id="rId6"/>
    <p:sldId id="260" r:id="rId7"/>
    <p:sldId id="259" r:id="rId8"/>
    <p:sldId id="266" r:id="rId9"/>
    <p:sldId id="281" r:id="rId10"/>
    <p:sldId id="267" r:id="rId11"/>
    <p:sldId id="268" r:id="rId12"/>
    <p:sldId id="269" r:id="rId13"/>
    <p:sldId id="270" r:id="rId14"/>
    <p:sldId id="271" r:id="rId15"/>
    <p:sldId id="272" r:id="rId16"/>
    <p:sldId id="273" r:id="rId17"/>
    <p:sldId id="262" r:id="rId18"/>
    <p:sldId id="274" r:id="rId19"/>
    <p:sldId id="278" r:id="rId20"/>
    <p:sldId id="280" r:id="rId21"/>
    <p:sldId id="275" r:id="rId22"/>
    <p:sldId id="276" r:id="rId23"/>
    <p:sldId id="277" r:id="rId24"/>
    <p:sldId id="263" r:id="rId25"/>
    <p:sldId id="279" r:id="rId26"/>
    <p:sldId id="282" r:id="rId27"/>
    <p:sldId id="284" r:id="rId28"/>
    <p:sldId id="286" r:id="rId29"/>
    <p:sldId id="287" r:id="rId30"/>
    <p:sldId id="288" r:id="rId31"/>
    <p:sldId id="289" r:id="rId32"/>
    <p:sldId id="290"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63" d="100"/>
          <a:sy n="63" d="100"/>
        </p:scale>
        <p:origin x="6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54BA5-AFD2-44A2-8B3A-57BC74BE50AF}"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3F502-F017-4F5F-B186-D3455E3EC579}" type="slidenum">
              <a:rPr lang="en-US" smtClean="0"/>
              <a:t>‹#›</a:t>
            </a:fld>
            <a:endParaRPr lang="en-US"/>
          </a:p>
        </p:txBody>
      </p:sp>
    </p:spTree>
    <p:extLst>
      <p:ext uri="{BB962C8B-B14F-4D97-AF65-F5344CB8AC3E}">
        <p14:creationId xmlns:p14="http://schemas.microsoft.com/office/powerpoint/2010/main" val="12430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048AC45-3728-461D-94FC-42E241460A52}"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7692D-3029-46BE-8BC3-ED4964BAE204}"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80E1B-5FA2-41C8-80DE-A943097EB1D6}"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48132D-E24B-428A-A6F0-75A0E70806F3}"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2DB03-78C3-40B0-BD1F-F270BBBC3C0D}"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398A452-A581-4B74-AFB1-210155B93068}" type="datetime1">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61DB093-8835-4F0C-B809-6516397302BE}" type="datetime1">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34B5E-B3AD-4293-A528-06169DA6107C}" type="datetime1">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4ACE4-56CD-4131-A0FF-0470B0256083}" type="datetime1">
              <a:rPr lang="en-US" smtClean="0"/>
              <a:t>11/1/2023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1977D8-380C-45B0-B086-366ECAD753E2}" type="datetime1">
              <a:rPr lang="en-US" smtClean="0"/>
              <a:t>11/1/2023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5265DE-C2A2-48AD-A55D-FD1F5E978305}" type="datetime1">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280B1A-E4C0-48BB-8A16-C563256AA880}" type="datetime1">
              <a:rPr lang="en-US" smtClean="0"/>
              <a:t>11/1/2023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roceedings.neurips.cc/paper_files/paper/2022/file/d0c6bc641a56bebee9d985b937307367-Paper-Conference.pdf" TargetMode="External"/><Relationship Id="rId7" Type="http://schemas.openxmlformats.org/officeDocument/2006/relationships/hyperlink" Target="https://dl.acm.org/doi/pdf/10.1145/3591300" TargetMode="External"/><Relationship Id="rId2" Type="http://schemas.openxmlformats.org/officeDocument/2006/relationships/hyperlink" Target="https://dl.acm.org/doi/pdf/10.1145/3491101.3519665" TargetMode="External"/><Relationship Id="rId1" Type="http://schemas.openxmlformats.org/officeDocument/2006/relationships/slideLayout" Target="../slideLayouts/slideLayout2.xml"/><Relationship Id="rId6" Type="http://schemas.openxmlformats.org/officeDocument/2006/relationships/hyperlink" Target="https://dl.acm.org/doi/abs/10.1145/3411763.3451760" TargetMode="External"/><Relationship Id="rId5" Type="http://schemas.openxmlformats.org/officeDocument/2006/relationships/hyperlink" Target="https://dl.acm.org/doi/pdf/10.1145/3524610.3527917" TargetMode="External"/><Relationship Id="rId4" Type="http://schemas.openxmlformats.org/officeDocument/2006/relationships/hyperlink" Target="https://arxiv.org/pdf/2108.0773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11 – Natural Language</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85055C5D-727D-A5B4-77B1-3476B1557A93}"/>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4C9-EA9A-3845-1371-31F6F7465E39}"/>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B292268D-8E64-A859-BA0D-17768D2CC646}"/>
              </a:ext>
            </a:extLst>
          </p:cNvPr>
          <p:cNvSpPr>
            <a:spLocks noGrp="1"/>
          </p:cNvSpPr>
          <p:nvPr>
            <p:ph idx="1"/>
          </p:nvPr>
        </p:nvSpPr>
        <p:spPr>
          <a:xfrm>
            <a:off x="1097280" y="1845734"/>
            <a:ext cx="3158197" cy="4023360"/>
          </a:xfrm>
        </p:spPr>
        <p:txBody>
          <a:bodyPr/>
          <a:lstStyle/>
          <a:p>
            <a:r>
              <a:rPr lang="en-US" b="1" dirty="0"/>
              <a:t>Discuss: </a:t>
            </a:r>
            <a:r>
              <a:rPr lang="en-US" dirty="0"/>
              <a:t>Read and guess what this code snippet does</a:t>
            </a:r>
            <a:endParaRPr lang="en-US" b="1" dirty="0"/>
          </a:p>
        </p:txBody>
      </p:sp>
      <p:sp>
        <p:nvSpPr>
          <p:cNvPr id="7" name="TextBox 6">
            <a:extLst>
              <a:ext uri="{FF2B5EF4-FFF2-40B4-BE49-F238E27FC236}">
                <a16:creationId xmlns:a16="http://schemas.microsoft.com/office/drawing/2014/main" id="{28621DE7-A33F-522A-ABF4-CF58DD4EBDA7}"/>
              </a:ext>
            </a:extLst>
          </p:cNvPr>
          <p:cNvSpPr txBox="1"/>
          <p:nvPr/>
        </p:nvSpPr>
        <p:spPr>
          <a:xfrm>
            <a:off x="4923692" y="465402"/>
            <a:ext cx="8710246" cy="5509200"/>
          </a:xfrm>
          <a:prstGeom prst="rect">
            <a:avLst/>
          </a:prstGeom>
          <a:solidFill>
            <a:schemeClr val="bg1"/>
          </a:solidFill>
        </p:spPr>
        <p:txBody>
          <a:bodyPr wrap="square">
            <a:spAutoFit/>
          </a:bodyPr>
          <a:lstStyle/>
          <a:p>
            <a:r>
              <a:rPr lang="en-US" sz="1600" dirty="0">
                <a:latin typeface="Consolas" panose="020B0609020204030204" pitchFamily="49" charset="0"/>
              </a:rPr>
              <a:t>INPUT INVENTORY FILE-A PRICE FILE-B ; </a:t>
            </a:r>
          </a:p>
          <a:p>
            <a:r>
              <a:rPr lang="en-US" sz="1600" dirty="0">
                <a:latin typeface="Consolas" panose="020B0609020204030204" pitchFamily="49" charset="0"/>
              </a:rPr>
              <a:t>  OUTPUT PRICED-INV FILE-C UNPRICED-INV FILE-D ; HSP D .</a:t>
            </a:r>
          </a:p>
          <a:p>
            <a:r>
              <a:rPr lang="en-US" sz="1600" dirty="0">
                <a:latin typeface="Consolas" panose="020B0609020204030204" pitchFamily="49" charset="0"/>
              </a:rPr>
              <a:t>1  COMPARE PRODUCT-NO (A) WITH PRODUCT-NO (B) ; </a:t>
            </a:r>
          </a:p>
          <a:p>
            <a:r>
              <a:rPr lang="en-US" sz="1600" dirty="0">
                <a:latin typeface="Consolas" panose="020B0609020204030204" pitchFamily="49" charset="0"/>
              </a:rPr>
              <a:t>   IF GREATER GO TO OPERATION 10 ;</a:t>
            </a:r>
          </a:p>
          <a:p>
            <a:r>
              <a:rPr lang="en-US" sz="1600" dirty="0">
                <a:latin typeface="Consolas" panose="020B0609020204030204" pitchFamily="49" charset="0"/>
              </a:rPr>
              <a:t>   IF EQUAL GO TO OPERATION 5 ; OTHERWISE GO TO OPERATION 2 .</a:t>
            </a:r>
          </a:p>
          <a:p>
            <a:r>
              <a:rPr lang="en-US" sz="1600" dirty="0">
                <a:latin typeface="Consolas" panose="020B0609020204030204" pitchFamily="49" charset="0"/>
              </a:rPr>
              <a:t>2  TRANSFER A TO D .</a:t>
            </a:r>
          </a:p>
          <a:p>
            <a:r>
              <a:rPr lang="en-US" sz="1600" dirty="0">
                <a:latin typeface="Consolas" panose="020B0609020204030204" pitchFamily="49" charset="0"/>
              </a:rPr>
              <a:t>3  WRITE-ITEM D .</a:t>
            </a:r>
          </a:p>
          <a:p>
            <a:r>
              <a:rPr lang="en-US" sz="1600" dirty="0">
                <a:latin typeface="Consolas" panose="020B0609020204030204" pitchFamily="49" charset="0"/>
              </a:rPr>
              <a:t>4  JUMP TO OPERATION 8 .</a:t>
            </a:r>
          </a:p>
          <a:p>
            <a:r>
              <a:rPr lang="en-US" sz="1600" dirty="0">
                <a:latin typeface="Consolas" panose="020B0609020204030204" pitchFamily="49" charset="0"/>
              </a:rPr>
              <a:t>5  TRANSFER A TO C .</a:t>
            </a:r>
          </a:p>
          <a:p>
            <a:r>
              <a:rPr lang="en-US" sz="1600" dirty="0">
                <a:latin typeface="Consolas" panose="020B0609020204030204" pitchFamily="49" charset="0"/>
              </a:rPr>
              <a:t>6  MOVE UNIT-PRICE (B) TO UNIT-PRICE (C) .</a:t>
            </a:r>
          </a:p>
          <a:p>
            <a:r>
              <a:rPr lang="en-US" sz="1600" dirty="0">
                <a:latin typeface="Consolas" panose="020B0609020204030204" pitchFamily="49" charset="0"/>
              </a:rPr>
              <a:t>7  WRITE-ITEM C .</a:t>
            </a:r>
          </a:p>
          <a:p>
            <a:r>
              <a:rPr lang="en-US" sz="1600" dirty="0">
                <a:latin typeface="Consolas" panose="020B0609020204030204" pitchFamily="49" charset="0"/>
              </a:rPr>
              <a:t>8  READ-ITEM A ; IF END OF DATA GO TO OPERATION 14 .</a:t>
            </a:r>
          </a:p>
          <a:p>
            <a:r>
              <a:rPr lang="en-US" sz="1600" dirty="0">
                <a:latin typeface="Consolas" panose="020B0609020204030204" pitchFamily="49" charset="0"/>
              </a:rPr>
              <a:t>9  JUMP TO OPERATION 1 .</a:t>
            </a:r>
          </a:p>
          <a:p>
            <a:r>
              <a:rPr lang="en-US" sz="1600" dirty="0">
                <a:latin typeface="Consolas" panose="020B0609020204030204" pitchFamily="49" charset="0"/>
              </a:rPr>
              <a:t>10 READ-ITEM B ; IF END OF DATA GO TO OPERATION 12 .</a:t>
            </a:r>
          </a:p>
          <a:p>
            <a:r>
              <a:rPr lang="en-US" sz="1600" dirty="0">
                <a:latin typeface="Consolas" panose="020B0609020204030204" pitchFamily="49" charset="0"/>
              </a:rPr>
              <a:t>11 JUMP TO OPERATION 1 .</a:t>
            </a:r>
          </a:p>
          <a:p>
            <a:r>
              <a:rPr lang="en-US" sz="1600" dirty="0">
                <a:latin typeface="Consolas" panose="020B0609020204030204" pitchFamily="49" charset="0"/>
              </a:rPr>
              <a:t>12 SET OPERATION 9 TO GO TO OPERATION 2 .</a:t>
            </a:r>
          </a:p>
          <a:p>
            <a:r>
              <a:rPr lang="en-US" sz="1600" dirty="0">
                <a:latin typeface="Consolas" panose="020B0609020204030204" pitchFamily="49" charset="0"/>
              </a:rPr>
              <a:t>13 JUMP TO OPERATION 2 .</a:t>
            </a:r>
          </a:p>
          <a:p>
            <a:r>
              <a:rPr lang="en-US" sz="1600" dirty="0">
                <a:latin typeface="Consolas" panose="020B0609020204030204" pitchFamily="49" charset="0"/>
              </a:rPr>
              <a:t>14 TEST PRODUCT-NO (B) AGAINST ; IF EQUAL GO TO OPERATION 16 ;</a:t>
            </a:r>
          </a:p>
          <a:p>
            <a:r>
              <a:rPr lang="en-US" sz="1600" dirty="0">
                <a:latin typeface="Consolas" panose="020B0609020204030204" pitchFamily="49" charset="0"/>
              </a:rPr>
              <a:t>   OTHERWISE GO TO OPERATION 15 .</a:t>
            </a:r>
          </a:p>
          <a:p>
            <a:r>
              <a:rPr lang="en-US" sz="1600" dirty="0">
                <a:latin typeface="Consolas" panose="020B0609020204030204" pitchFamily="49" charset="0"/>
              </a:rPr>
              <a:t>15 REWIND B .</a:t>
            </a:r>
          </a:p>
          <a:p>
            <a:r>
              <a:rPr lang="en-US" sz="1600" dirty="0">
                <a:latin typeface="Consolas" panose="020B0609020204030204" pitchFamily="49" charset="0"/>
              </a:rPr>
              <a:t>16 CLOSE-OUT FILES C ; D .</a:t>
            </a:r>
          </a:p>
          <a:p>
            <a:r>
              <a:rPr lang="en-US" sz="1600" dirty="0">
                <a:latin typeface="Consolas" panose="020B0609020204030204" pitchFamily="49" charset="0"/>
              </a:rPr>
              <a:t>17 STOP . (END)</a:t>
            </a:r>
          </a:p>
        </p:txBody>
      </p:sp>
      <p:sp>
        <p:nvSpPr>
          <p:cNvPr id="4" name="Slide Number Placeholder 3">
            <a:extLst>
              <a:ext uri="{FF2B5EF4-FFF2-40B4-BE49-F238E27FC236}">
                <a16:creationId xmlns:a16="http://schemas.microsoft.com/office/drawing/2014/main" id="{06A1D45B-CA04-8399-BB31-31A374907AA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59934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073-56BA-3602-7C27-0603F296A0F6}"/>
              </a:ext>
            </a:extLst>
          </p:cNvPr>
          <p:cNvSpPr>
            <a:spLocks noGrp="1"/>
          </p:cNvSpPr>
          <p:nvPr>
            <p:ph type="title"/>
          </p:nvPr>
        </p:nvSpPr>
        <p:spPr/>
        <p:txBody>
          <a:bodyPr/>
          <a:lstStyle/>
          <a:p>
            <a:r>
              <a:rPr lang="en-US" dirty="0"/>
              <a:t>FLOW-MATIC &lt;-&gt; C Comparison</a:t>
            </a:r>
          </a:p>
        </p:txBody>
      </p:sp>
      <p:sp>
        <p:nvSpPr>
          <p:cNvPr id="5" name="TextBox 4">
            <a:extLst>
              <a:ext uri="{FF2B5EF4-FFF2-40B4-BE49-F238E27FC236}">
                <a16:creationId xmlns:a16="http://schemas.microsoft.com/office/drawing/2014/main" id="{74BFACF5-896A-4897-E87E-204546950FA5}"/>
              </a:ext>
            </a:extLst>
          </p:cNvPr>
          <p:cNvSpPr txBox="1"/>
          <p:nvPr/>
        </p:nvSpPr>
        <p:spPr>
          <a:xfrm>
            <a:off x="3085665" y="2037021"/>
            <a:ext cx="9648092" cy="1815882"/>
          </a:xfrm>
          <a:prstGeom prst="rect">
            <a:avLst/>
          </a:prstGeom>
          <a:noFill/>
        </p:spPr>
        <p:txBody>
          <a:bodyPr wrap="square">
            <a:spAutoFit/>
          </a:bodyPr>
          <a:lstStyle/>
          <a:p>
            <a:r>
              <a:rPr lang="en-US" sz="2800" dirty="0">
                <a:latin typeface="Consolas" panose="020B0609020204030204" pitchFamily="49" charset="0"/>
              </a:rPr>
              <a:t>COMPARE PRODUCT-NO (A) WITH PRODUCT-NO (B); </a:t>
            </a:r>
          </a:p>
          <a:p>
            <a:r>
              <a:rPr lang="en-US" sz="2800" dirty="0">
                <a:latin typeface="Consolas" panose="020B0609020204030204" pitchFamily="49" charset="0"/>
              </a:rPr>
              <a:t>IF GREATER GO TO OPERATION 10 ;</a:t>
            </a:r>
          </a:p>
          <a:p>
            <a:r>
              <a:rPr lang="en-US" sz="2800" dirty="0">
                <a:latin typeface="Consolas" panose="020B0609020204030204" pitchFamily="49" charset="0"/>
              </a:rPr>
              <a:t>IF EQUAL GO TO OPERATION 5; OTHERWISE GO TO OPERATION 2 .</a:t>
            </a:r>
          </a:p>
        </p:txBody>
      </p:sp>
      <p:sp>
        <p:nvSpPr>
          <p:cNvPr id="7" name="TextBox 6">
            <a:extLst>
              <a:ext uri="{FF2B5EF4-FFF2-40B4-BE49-F238E27FC236}">
                <a16:creationId xmlns:a16="http://schemas.microsoft.com/office/drawing/2014/main" id="{19CF6BEA-98D7-561D-9A41-A9CC92BB2D70}"/>
              </a:ext>
            </a:extLst>
          </p:cNvPr>
          <p:cNvSpPr txBox="1"/>
          <p:nvPr/>
        </p:nvSpPr>
        <p:spPr>
          <a:xfrm>
            <a:off x="5055142" y="4428143"/>
            <a:ext cx="10281138" cy="1384995"/>
          </a:xfrm>
          <a:prstGeom prst="rect">
            <a:avLst/>
          </a:prstGeom>
          <a:noFill/>
        </p:spPr>
        <p:txBody>
          <a:bodyPr wrap="square">
            <a:spAutoFit/>
          </a:bodyPr>
          <a:lstStyle/>
          <a:p>
            <a:r>
              <a:rPr lang="en-US" sz="2800" dirty="0">
                <a:latin typeface="Consolas" panose="020B0609020204030204" pitchFamily="49" charset="0"/>
              </a:rPr>
              <a:t>﻿if(a&gt;b) </a:t>
            </a:r>
            <a:r>
              <a:rPr lang="en-US" sz="2800" dirty="0" err="1">
                <a:latin typeface="Consolas" panose="020B0609020204030204" pitchFamily="49" charset="0"/>
              </a:rPr>
              <a:t>goto</a:t>
            </a:r>
            <a:r>
              <a:rPr lang="en-US" sz="2800" dirty="0">
                <a:latin typeface="Consolas" panose="020B0609020204030204" pitchFamily="49" charset="0"/>
              </a:rPr>
              <a:t> Op10; </a:t>
            </a:r>
            <a:br>
              <a:rPr lang="en-US" sz="2800" dirty="0">
                <a:latin typeface="Consolas" panose="020B0609020204030204" pitchFamily="49" charset="0"/>
              </a:rPr>
            </a:br>
            <a:r>
              <a:rPr lang="en-US" sz="2800" dirty="0">
                <a:latin typeface="Consolas" panose="020B0609020204030204" pitchFamily="49" charset="0"/>
              </a:rPr>
              <a:t>else if (a&lt;b) </a:t>
            </a:r>
            <a:r>
              <a:rPr lang="en-US" sz="2800" dirty="0" err="1">
                <a:latin typeface="Consolas" panose="020B0609020204030204" pitchFamily="49" charset="0"/>
              </a:rPr>
              <a:t>goto</a:t>
            </a:r>
            <a:r>
              <a:rPr lang="en-US" sz="2800" dirty="0">
                <a:latin typeface="Consolas" panose="020B0609020204030204" pitchFamily="49" charset="0"/>
              </a:rPr>
              <a:t> Op5; </a:t>
            </a:r>
            <a:br>
              <a:rPr lang="en-US" sz="2800" dirty="0">
                <a:latin typeface="Consolas" panose="020B0609020204030204" pitchFamily="49" charset="0"/>
              </a:rPr>
            </a:br>
            <a:r>
              <a:rPr lang="en-US" sz="2800" dirty="0">
                <a:latin typeface="Consolas" panose="020B0609020204030204" pitchFamily="49" charset="0"/>
              </a:rPr>
              <a:t>else </a:t>
            </a:r>
            <a:r>
              <a:rPr lang="en-US" sz="2800" dirty="0" err="1">
                <a:latin typeface="Consolas" panose="020B0609020204030204" pitchFamily="49" charset="0"/>
              </a:rPr>
              <a:t>goto</a:t>
            </a:r>
            <a:r>
              <a:rPr lang="en-US" sz="2800" dirty="0">
                <a:latin typeface="Consolas" panose="020B0609020204030204" pitchFamily="49" charset="0"/>
              </a:rPr>
              <a:t> Op2;</a:t>
            </a:r>
          </a:p>
        </p:txBody>
      </p:sp>
      <p:cxnSp>
        <p:nvCxnSpPr>
          <p:cNvPr id="11" name="Straight Arrow Connector 10">
            <a:extLst>
              <a:ext uri="{FF2B5EF4-FFF2-40B4-BE49-F238E27FC236}">
                <a16:creationId xmlns:a16="http://schemas.microsoft.com/office/drawing/2014/main" id="{5A8C804A-05D5-312B-7794-3470A493CC89}"/>
              </a:ext>
            </a:extLst>
          </p:cNvPr>
          <p:cNvCxnSpPr/>
          <p:nvPr/>
        </p:nvCxnSpPr>
        <p:spPr>
          <a:xfrm flipV="1">
            <a:off x="6724508" y="3510956"/>
            <a:ext cx="0" cy="91718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B2A4E10-6CAA-5307-869A-81F7E3603728}"/>
              </a:ext>
            </a:extLst>
          </p:cNvPr>
          <p:cNvSpPr txBox="1"/>
          <p:nvPr/>
        </p:nvSpPr>
        <p:spPr>
          <a:xfrm>
            <a:off x="3085665" y="4859030"/>
            <a:ext cx="1969477" cy="523220"/>
          </a:xfrm>
          <a:prstGeom prst="rect">
            <a:avLst/>
          </a:prstGeom>
          <a:noFill/>
        </p:spPr>
        <p:txBody>
          <a:bodyPr wrap="square" rtlCol="0">
            <a:spAutoFit/>
          </a:bodyPr>
          <a:lstStyle/>
          <a:p>
            <a:r>
              <a:rPr lang="en-US" sz="2800" b="1" dirty="0"/>
              <a:t>C Version</a:t>
            </a:r>
          </a:p>
        </p:txBody>
      </p:sp>
      <p:sp>
        <p:nvSpPr>
          <p:cNvPr id="13" name="TextBox 12">
            <a:extLst>
              <a:ext uri="{FF2B5EF4-FFF2-40B4-BE49-F238E27FC236}">
                <a16:creationId xmlns:a16="http://schemas.microsoft.com/office/drawing/2014/main" id="{368842C7-42B8-6E54-BBB2-AEF2940D6741}"/>
              </a:ext>
            </a:extLst>
          </p:cNvPr>
          <p:cNvSpPr txBox="1"/>
          <p:nvPr/>
        </p:nvSpPr>
        <p:spPr>
          <a:xfrm>
            <a:off x="340125" y="3627923"/>
            <a:ext cx="2895595" cy="1015663"/>
          </a:xfrm>
          <a:prstGeom prst="rect">
            <a:avLst/>
          </a:prstGeom>
          <a:noFill/>
        </p:spPr>
        <p:txBody>
          <a:bodyPr wrap="square" rtlCol="0">
            <a:spAutoFit/>
          </a:bodyPr>
          <a:lstStyle/>
          <a:p>
            <a:r>
              <a:rPr lang="en-US" sz="2000" dirty="0"/>
              <a:t>FLOW-MATIC code is substantially more verbose than equivalent C</a:t>
            </a:r>
          </a:p>
        </p:txBody>
      </p:sp>
      <p:sp>
        <p:nvSpPr>
          <p:cNvPr id="3" name="Slide Number Placeholder 2">
            <a:extLst>
              <a:ext uri="{FF2B5EF4-FFF2-40B4-BE49-F238E27FC236}">
                <a16:creationId xmlns:a16="http://schemas.microsoft.com/office/drawing/2014/main" id="{DCEDEA51-9276-91A2-0D00-B4A0DBAC1130}"/>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40088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96C8-8BEA-53F3-479F-6D4350842476}"/>
              </a:ext>
            </a:extLst>
          </p:cNvPr>
          <p:cNvSpPr>
            <a:spLocks noGrp="1"/>
          </p:cNvSpPr>
          <p:nvPr>
            <p:ph type="title"/>
          </p:nvPr>
        </p:nvSpPr>
        <p:spPr/>
        <p:txBody>
          <a:bodyPr/>
          <a:lstStyle/>
          <a:p>
            <a:r>
              <a:rPr lang="en-US" dirty="0"/>
              <a:t>Principle: Verbose vs. Complex</a:t>
            </a:r>
          </a:p>
        </p:txBody>
      </p:sp>
      <p:sp>
        <p:nvSpPr>
          <p:cNvPr id="3" name="Content Placeholder 2">
            <a:extLst>
              <a:ext uri="{FF2B5EF4-FFF2-40B4-BE49-F238E27FC236}">
                <a16:creationId xmlns:a16="http://schemas.microsoft.com/office/drawing/2014/main" id="{1A277478-A640-D027-EF22-DC8A08E663C4}"/>
              </a:ext>
            </a:extLst>
          </p:cNvPr>
          <p:cNvSpPr>
            <a:spLocks noGrp="1"/>
          </p:cNvSpPr>
          <p:nvPr>
            <p:ph idx="1"/>
          </p:nvPr>
        </p:nvSpPr>
        <p:spPr/>
        <p:txBody>
          <a:bodyPr/>
          <a:lstStyle/>
          <a:p>
            <a:r>
              <a:rPr lang="en-US" b="1" dirty="0"/>
              <a:t>Verbose: </a:t>
            </a:r>
            <a:r>
              <a:rPr lang="en-US" dirty="0"/>
              <a:t>Programs must use much space to represent little content</a:t>
            </a:r>
          </a:p>
          <a:p>
            <a:r>
              <a:rPr lang="en-US" b="1" dirty="0"/>
              <a:t>Complex: </a:t>
            </a:r>
            <a:r>
              <a:rPr lang="en-US" dirty="0"/>
              <a:t>PL has </a:t>
            </a:r>
            <a:r>
              <a:rPr lang="en-US" b="1" i="1" dirty="0"/>
              <a:t>complex grammar</a:t>
            </a:r>
            <a:r>
              <a:rPr lang="en-US" dirty="0"/>
              <a:t> if number of keywords or grammatical rules is large (relative to other </a:t>
            </a:r>
            <a:r>
              <a:rPr lang="en-US" b="1" dirty="0"/>
              <a:t>PLs</a:t>
            </a:r>
            <a:r>
              <a:rPr lang="en-US" dirty="0"/>
              <a:t>)</a:t>
            </a:r>
          </a:p>
          <a:p>
            <a:r>
              <a:rPr lang="en-US" dirty="0"/>
              <a:t>The FLOW-MATIC code is more verbose than the C</a:t>
            </a:r>
          </a:p>
          <a:p>
            <a:r>
              <a:rPr lang="en-US" b="1" dirty="0"/>
              <a:t>Discuss: </a:t>
            </a:r>
            <a:r>
              <a:rPr lang="en-US" dirty="0"/>
              <a:t>Which language, if any, is more complex?</a:t>
            </a:r>
            <a:endParaRPr lang="en-US" b="1" dirty="0"/>
          </a:p>
        </p:txBody>
      </p:sp>
      <p:sp>
        <p:nvSpPr>
          <p:cNvPr id="4" name="Slide Number Placeholder 3">
            <a:extLst>
              <a:ext uri="{FF2B5EF4-FFF2-40B4-BE49-F238E27FC236}">
                <a16:creationId xmlns:a16="http://schemas.microsoft.com/office/drawing/2014/main" id="{E15AA49D-CCB0-851A-55B3-81C24A3AB6DF}"/>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20583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50DF-E63C-4D20-D751-624579A133E3}"/>
              </a:ext>
            </a:extLst>
          </p:cNvPr>
          <p:cNvSpPr>
            <a:spLocks noGrp="1"/>
          </p:cNvSpPr>
          <p:nvPr>
            <p:ph type="title"/>
          </p:nvPr>
        </p:nvSpPr>
        <p:spPr/>
        <p:txBody>
          <a:bodyPr/>
          <a:lstStyle/>
          <a:p>
            <a:r>
              <a:rPr lang="en-US" dirty="0"/>
              <a:t>How Bad is Verbosity?</a:t>
            </a:r>
          </a:p>
        </p:txBody>
      </p:sp>
      <p:sp>
        <p:nvSpPr>
          <p:cNvPr id="3" name="Content Placeholder 2">
            <a:extLst>
              <a:ext uri="{FF2B5EF4-FFF2-40B4-BE49-F238E27FC236}">
                <a16:creationId xmlns:a16="http://schemas.microsoft.com/office/drawing/2014/main" id="{3916223F-E3FB-FBAB-B343-BD19682997A3}"/>
              </a:ext>
            </a:extLst>
          </p:cNvPr>
          <p:cNvSpPr>
            <a:spLocks noGrp="1"/>
          </p:cNvSpPr>
          <p:nvPr>
            <p:ph idx="1"/>
          </p:nvPr>
        </p:nvSpPr>
        <p:spPr>
          <a:xfrm>
            <a:off x="1097280" y="1845734"/>
            <a:ext cx="5620035" cy="4485340"/>
          </a:xfrm>
        </p:spPr>
        <p:txBody>
          <a:bodyPr>
            <a:normAutofit/>
          </a:bodyPr>
          <a:lstStyle/>
          <a:p>
            <a:r>
              <a:rPr lang="en-US" dirty="0"/>
              <a:t>PL design choices must be understood in the context of their tools (Programmer Experience)</a:t>
            </a:r>
          </a:p>
          <a:p>
            <a:r>
              <a:rPr lang="en-US" dirty="0"/>
              <a:t>Modern tools for popular verbose languages often provide tools for supporting programmers in writing verbose code efficiently</a:t>
            </a:r>
          </a:p>
          <a:p>
            <a:r>
              <a:rPr lang="en-US" b="1" dirty="0"/>
              <a:t>Example: </a:t>
            </a:r>
            <a:r>
              <a:rPr lang="en-US" dirty="0"/>
              <a:t>Auto-generate getters and setters in Java</a:t>
            </a:r>
          </a:p>
        </p:txBody>
      </p:sp>
      <p:sp>
        <p:nvSpPr>
          <p:cNvPr id="4" name="TextBox 3">
            <a:extLst>
              <a:ext uri="{FF2B5EF4-FFF2-40B4-BE49-F238E27FC236}">
                <a16:creationId xmlns:a16="http://schemas.microsoft.com/office/drawing/2014/main" id="{A0DA7B6C-3B15-ABDE-28D4-33DD5395E67E}"/>
              </a:ext>
            </a:extLst>
          </p:cNvPr>
          <p:cNvSpPr txBox="1"/>
          <p:nvPr/>
        </p:nvSpPr>
        <p:spPr>
          <a:xfrm>
            <a:off x="6951785" y="1762621"/>
            <a:ext cx="4712677" cy="646331"/>
          </a:xfrm>
          <a:prstGeom prst="rect">
            <a:avLst/>
          </a:prstGeom>
          <a:noFill/>
        </p:spPr>
        <p:txBody>
          <a:bodyPr wrap="square" rtlCol="0">
            <a:spAutoFit/>
          </a:bodyPr>
          <a:lstStyle/>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code;</a:t>
            </a:r>
          </a:p>
          <a:p>
            <a:r>
              <a:rPr lang="en-US" dirty="0">
                <a:latin typeface="Consolas" panose="020B0609020204030204" pitchFamily="49" charset="0"/>
              </a:rPr>
              <a:t>  private Integer number; </a:t>
            </a:r>
          </a:p>
        </p:txBody>
      </p:sp>
      <p:sp>
        <p:nvSpPr>
          <p:cNvPr id="5" name="TextBox 4">
            <a:extLst>
              <a:ext uri="{FF2B5EF4-FFF2-40B4-BE49-F238E27FC236}">
                <a16:creationId xmlns:a16="http://schemas.microsoft.com/office/drawing/2014/main" id="{61287B21-A578-3C34-C1B3-83A45A1762DD}"/>
              </a:ext>
            </a:extLst>
          </p:cNvPr>
          <p:cNvSpPr txBox="1"/>
          <p:nvPr/>
        </p:nvSpPr>
        <p:spPr>
          <a:xfrm>
            <a:off x="6506308" y="2914754"/>
            <a:ext cx="5158154" cy="3416320"/>
          </a:xfrm>
          <a:prstGeom prst="rect">
            <a:avLst/>
          </a:prstGeom>
          <a:noFill/>
        </p:spPr>
        <p:txBody>
          <a:bodyPr wrap="square" rtlCol="0">
            <a:spAutoFit/>
          </a:bodyPr>
          <a:lstStyle/>
          <a:p>
            <a:r>
              <a:rPr lang="en-US" dirty="0">
                <a:latin typeface="Consolas" panose="020B0609020204030204" pitchFamily="49" charset="0"/>
              </a:rPr>
              <a:t>  private void </a:t>
            </a:r>
            <a:r>
              <a:rPr lang="en-US" dirty="0" err="1">
                <a:latin typeface="Consolas" panose="020B0609020204030204" pitchFamily="49" charset="0"/>
              </a:rPr>
              <a:t>setCode</a:t>
            </a:r>
            <a:r>
              <a:rPr lang="en-US" dirty="0">
                <a:latin typeface="Consolas" panose="020B0609020204030204" pitchFamily="49" charset="0"/>
              </a:rPr>
              <a:t>(</a:t>
            </a:r>
            <a:r>
              <a:rPr lang="en-US" dirty="0" err="1">
                <a:latin typeface="Consolas" panose="020B0609020204030204" pitchFamily="49" charset="0"/>
              </a:rPr>
              <a:t>MajorCode</a:t>
            </a:r>
            <a:r>
              <a:rPr lang="en-US" dirty="0">
                <a:latin typeface="Consolas" panose="020B0609020204030204" pitchFamily="49" charset="0"/>
              </a:rPr>
              <a:t> mc) {</a:t>
            </a:r>
          </a:p>
          <a:p>
            <a:r>
              <a:rPr lang="en-US" dirty="0">
                <a:latin typeface="Consolas" panose="020B0609020204030204" pitchFamily="49" charset="0"/>
              </a:rPr>
              <a:t>    </a:t>
            </a:r>
            <a:r>
              <a:rPr lang="en-US" dirty="0" err="1">
                <a:latin typeface="Consolas" panose="020B0609020204030204" pitchFamily="49" charset="0"/>
              </a:rPr>
              <a:t>this.code</a:t>
            </a:r>
            <a:r>
              <a:rPr lang="en-US" dirty="0">
                <a:latin typeface="Consolas" panose="020B0609020204030204" pitchFamily="49" charset="0"/>
              </a:rPr>
              <a:t> = mc;</a:t>
            </a:r>
          </a:p>
          <a:p>
            <a:r>
              <a:rPr lang="en-US" dirty="0">
                <a:latin typeface="Consolas" panose="020B0609020204030204" pitchFamily="49" charset="0"/>
              </a:rPr>
              <a:t>  }</a:t>
            </a:r>
          </a:p>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a:t>
            </a:r>
            <a:r>
              <a:rPr lang="en-US" dirty="0" err="1">
                <a:latin typeface="Consolas" panose="020B0609020204030204" pitchFamily="49" charset="0"/>
              </a:rPr>
              <a:t>getCode</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this.code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void </a:t>
            </a:r>
            <a:r>
              <a:rPr lang="en-US" dirty="0" err="1">
                <a:latin typeface="Consolas" panose="020B0609020204030204" pitchFamily="49" charset="0"/>
              </a:rPr>
              <a:t>setNumber</a:t>
            </a:r>
            <a:r>
              <a:rPr lang="en-US" dirty="0">
                <a:latin typeface="Consolas" panose="020B0609020204030204" pitchFamily="49" charset="0"/>
              </a:rPr>
              <a:t>(Integer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this.number</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Integer </a:t>
            </a:r>
            <a:r>
              <a:rPr lang="en-US" dirty="0" err="1">
                <a:latin typeface="Consolas" panose="020B0609020204030204" pitchFamily="49" charset="0"/>
              </a:rPr>
              <a:t>getNumber</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this.number</a:t>
            </a:r>
            <a:r>
              <a:rPr lang="en-US" dirty="0">
                <a:latin typeface="Consolas" panose="020B0609020204030204" pitchFamily="49" charset="0"/>
              </a:rPr>
              <a:t>;</a:t>
            </a:r>
          </a:p>
          <a:p>
            <a:r>
              <a:rPr lang="en-US" dirty="0">
                <a:latin typeface="Consolas" panose="020B0609020204030204" pitchFamily="49" charset="0"/>
              </a:rPr>
              <a:t>  }</a:t>
            </a:r>
          </a:p>
        </p:txBody>
      </p:sp>
      <p:cxnSp>
        <p:nvCxnSpPr>
          <p:cNvPr id="7" name="Straight Arrow Connector 6">
            <a:extLst>
              <a:ext uri="{FF2B5EF4-FFF2-40B4-BE49-F238E27FC236}">
                <a16:creationId xmlns:a16="http://schemas.microsoft.com/office/drawing/2014/main" id="{7EA0DADB-C790-0638-85D8-444FBCE2BBB4}"/>
              </a:ext>
            </a:extLst>
          </p:cNvPr>
          <p:cNvCxnSpPr/>
          <p:nvPr/>
        </p:nvCxnSpPr>
        <p:spPr>
          <a:xfrm>
            <a:off x="8792308" y="2408952"/>
            <a:ext cx="0" cy="5058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4A4FAD03-F38E-D3F0-9B99-77FD36E26CA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99202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11" name="Content Placeholder 10">
            <a:extLst>
              <a:ext uri="{FF2B5EF4-FFF2-40B4-BE49-F238E27FC236}">
                <a16:creationId xmlns:a16="http://schemas.microsoft.com/office/drawing/2014/main" id="{4DBE82D4-BCA2-DA2C-8B3F-D8C7548C3F31}"/>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7D9B87C4-7FD8-B9AB-1F96-E0B01038D3D2}"/>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2577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3" name="Content Placeholder 2">
            <a:extLst>
              <a:ext uri="{FF2B5EF4-FFF2-40B4-BE49-F238E27FC236}">
                <a16:creationId xmlns:a16="http://schemas.microsoft.com/office/drawing/2014/main" id="{0D8627A6-6EEF-FCE7-2186-FCFD784A5962}"/>
              </a:ext>
            </a:extLst>
          </p:cNvPr>
          <p:cNvSpPr>
            <a:spLocks noGrp="1"/>
          </p:cNvSpPr>
          <p:nvPr>
            <p:ph idx="1"/>
          </p:nvPr>
        </p:nvSpPr>
        <p:spPr>
          <a:xfrm>
            <a:off x="1097280" y="1845734"/>
            <a:ext cx="6850966" cy="4023360"/>
          </a:xfrm>
        </p:spPr>
        <p:txBody>
          <a:bodyPr/>
          <a:lstStyle/>
          <a:p>
            <a:r>
              <a:rPr lang="en-US" dirty="0"/>
              <a:t>How, if at all, can programming tools support programmers in dealing with PL complexity?</a:t>
            </a:r>
          </a:p>
          <a:p>
            <a:r>
              <a:rPr lang="en-US" dirty="0"/>
              <a:t>Can autocomplete help?</a:t>
            </a:r>
          </a:p>
          <a:p>
            <a:r>
              <a:rPr lang="en-US" dirty="0"/>
              <a:t>Can error messages help?</a:t>
            </a:r>
          </a:p>
          <a:p>
            <a:r>
              <a:rPr lang="en-US" dirty="0"/>
              <a:t>Can documentation help?</a:t>
            </a:r>
          </a:p>
          <a:p>
            <a:r>
              <a:rPr lang="en-US" b="1" dirty="0"/>
              <a:t>It’s harder</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6" name="Slide Number Placeholder 5">
            <a:extLst>
              <a:ext uri="{FF2B5EF4-FFF2-40B4-BE49-F238E27FC236}">
                <a16:creationId xmlns:a16="http://schemas.microsoft.com/office/drawing/2014/main" id="{83E94513-6E14-6514-7EED-C02001256E64}"/>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03550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C53-8344-4D79-CFC8-19DCD8C4BBA3}"/>
              </a:ext>
            </a:extLst>
          </p:cNvPr>
          <p:cNvSpPr>
            <a:spLocks noGrp="1"/>
          </p:cNvSpPr>
          <p:nvPr>
            <p:ph type="title"/>
          </p:nvPr>
        </p:nvSpPr>
        <p:spPr/>
        <p:txBody>
          <a:bodyPr/>
          <a:lstStyle/>
          <a:p>
            <a:r>
              <a:rPr lang="en-US" dirty="0"/>
              <a:t>NL-Programming vs. NL-Processing</a:t>
            </a:r>
          </a:p>
        </p:txBody>
      </p:sp>
      <p:sp>
        <p:nvSpPr>
          <p:cNvPr id="3" name="Content Placeholder 2">
            <a:extLst>
              <a:ext uri="{FF2B5EF4-FFF2-40B4-BE49-F238E27FC236}">
                <a16:creationId xmlns:a16="http://schemas.microsoft.com/office/drawing/2014/main" id="{608237D8-BD5D-0C36-232B-E3E072EAB829}"/>
              </a:ext>
            </a:extLst>
          </p:cNvPr>
          <p:cNvSpPr>
            <a:spLocks noGrp="1"/>
          </p:cNvSpPr>
          <p:nvPr>
            <p:ph idx="1"/>
          </p:nvPr>
        </p:nvSpPr>
        <p:spPr>
          <a:xfrm>
            <a:off x="1097280" y="1845734"/>
            <a:ext cx="10438228" cy="4226820"/>
          </a:xfrm>
        </p:spPr>
        <p:txBody>
          <a:bodyPr>
            <a:normAutofit lnSpcReduction="10000"/>
          </a:bodyPr>
          <a:lstStyle/>
          <a:p>
            <a:r>
              <a:rPr lang="en-US" dirty="0"/>
              <a:t>Natural language </a:t>
            </a:r>
            <a:r>
              <a:rPr lang="en-US" b="1" dirty="0"/>
              <a:t>processing</a:t>
            </a:r>
            <a:r>
              <a:rPr lang="en-US" dirty="0"/>
              <a:t> is a subfield of computing about processing text with computers</a:t>
            </a:r>
          </a:p>
          <a:p>
            <a:pPr lvl="1"/>
            <a:r>
              <a:rPr lang="en-US" dirty="0"/>
              <a:t>Approaches are often based heavily on machine-learning, little or no overlap in approach between NL-Processing and PL</a:t>
            </a:r>
          </a:p>
          <a:p>
            <a:r>
              <a:rPr lang="en-US" dirty="0"/>
              <a:t>Example problems and applications:</a:t>
            </a:r>
          </a:p>
          <a:p>
            <a:pPr lvl="1"/>
            <a:r>
              <a:rPr lang="en-US" dirty="0"/>
              <a:t>Machine translation (between NLs)</a:t>
            </a:r>
          </a:p>
          <a:p>
            <a:pPr lvl="1"/>
            <a:r>
              <a:rPr lang="en-US" dirty="0"/>
              <a:t>Extracting structured data from unstructured text</a:t>
            </a:r>
          </a:p>
          <a:p>
            <a:pPr lvl="1"/>
            <a:r>
              <a:rPr lang="en-US" dirty="0"/>
              <a:t>Sentiment analysis</a:t>
            </a:r>
          </a:p>
          <a:p>
            <a:pPr lvl="1"/>
            <a:r>
              <a:rPr lang="en-US" dirty="0"/>
              <a:t>Chatbot</a:t>
            </a:r>
          </a:p>
          <a:p>
            <a:r>
              <a:rPr lang="en-US" b="1" dirty="0"/>
              <a:t>Famous ones</a:t>
            </a:r>
            <a:r>
              <a:rPr lang="en-US" dirty="0"/>
              <a:t>: ChatGPT + GitHub Copilot (Large Language Models)</a:t>
            </a:r>
          </a:p>
          <a:p>
            <a:endParaRPr lang="en-US" dirty="0"/>
          </a:p>
        </p:txBody>
      </p:sp>
      <p:sp>
        <p:nvSpPr>
          <p:cNvPr id="4" name="Slide Number Placeholder 3">
            <a:extLst>
              <a:ext uri="{FF2B5EF4-FFF2-40B4-BE49-F238E27FC236}">
                <a16:creationId xmlns:a16="http://schemas.microsoft.com/office/drawing/2014/main" id="{0A027470-8A1C-F531-9443-9382CB55DC0C}"/>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1801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B5DA-A098-E5B7-83E6-AA4132A84CEF}"/>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E6FCF691-433D-EE00-78B6-CA23F448BECC}"/>
              </a:ext>
            </a:extLst>
          </p:cNvPr>
          <p:cNvSpPr>
            <a:spLocks noGrp="1"/>
          </p:cNvSpPr>
          <p:nvPr>
            <p:ph idx="1"/>
          </p:nvPr>
        </p:nvSpPr>
        <p:spPr/>
        <p:txBody>
          <a:bodyPr>
            <a:normAutofit lnSpcReduction="10000"/>
          </a:bodyPr>
          <a:lstStyle/>
          <a:p>
            <a:r>
              <a:rPr lang="en-US" dirty="0"/>
              <a:t>Extremely oversimplified explanation:</a:t>
            </a:r>
          </a:p>
          <a:p>
            <a:pPr lvl="1"/>
            <a:r>
              <a:rPr lang="en-US" dirty="0"/>
              <a:t>Collect extremely large corpus of natural-language text</a:t>
            </a:r>
          </a:p>
          <a:p>
            <a:pPr lvl="1"/>
            <a:r>
              <a:rPr lang="en-US" dirty="0"/>
              <a:t>Train a (very large) machine learning model on the text</a:t>
            </a:r>
          </a:p>
          <a:p>
            <a:pPr lvl="1"/>
            <a:r>
              <a:rPr lang="en-US" dirty="0"/>
              <a:t>Resulting (generative) model accepts prompt from user as input, predicts each word of response probabilistically based on corpus</a:t>
            </a:r>
          </a:p>
          <a:p>
            <a:r>
              <a:rPr lang="en-US" dirty="0"/>
              <a:t>Large Language Models are very separate from PL design</a:t>
            </a:r>
          </a:p>
          <a:p>
            <a:pPr lvl="1"/>
            <a:r>
              <a:rPr lang="en-US" dirty="0"/>
              <a:t>PLs typically have small grammars designed by humans with formal semantics</a:t>
            </a:r>
          </a:p>
          <a:p>
            <a:pPr lvl="1"/>
            <a:r>
              <a:rPr lang="en-US" dirty="0"/>
              <a:t>Large language models don’t know about semantics, and rely on sheer volume of data to handle syntax</a:t>
            </a:r>
          </a:p>
          <a:p>
            <a:r>
              <a:rPr lang="en-US" b="1" dirty="0"/>
              <a:t>But!: </a:t>
            </a:r>
            <a:r>
              <a:rPr lang="en-US" dirty="0"/>
              <a:t>PL </a:t>
            </a:r>
            <a:r>
              <a:rPr lang="en-US" u="sng" dirty="0"/>
              <a:t>design</a:t>
            </a:r>
            <a:r>
              <a:rPr lang="en-US" dirty="0"/>
              <a:t> thinking lets us assess LLMs more deeply</a:t>
            </a:r>
            <a:endParaRPr lang="en-US" b="1" dirty="0"/>
          </a:p>
        </p:txBody>
      </p:sp>
      <p:sp>
        <p:nvSpPr>
          <p:cNvPr id="4" name="Slide Number Placeholder 3">
            <a:extLst>
              <a:ext uri="{FF2B5EF4-FFF2-40B4-BE49-F238E27FC236}">
                <a16:creationId xmlns:a16="http://schemas.microsoft.com/office/drawing/2014/main" id="{FA407CD1-DC48-F0B5-EDCC-A2040AD9AB58}"/>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63292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A71-4861-A593-6704-C6A26D7F44D4}"/>
              </a:ext>
            </a:extLst>
          </p:cNvPr>
          <p:cNvSpPr>
            <a:spLocks noGrp="1"/>
          </p:cNvSpPr>
          <p:nvPr>
            <p:ph type="title"/>
          </p:nvPr>
        </p:nvSpPr>
        <p:spPr/>
        <p:txBody>
          <a:bodyPr/>
          <a:lstStyle/>
          <a:p>
            <a:r>
              <a:rPr lang="en-US" dirty="0"/>
              <a:t>How Well Can LLMs Program?</a:t>
            </a:r>
          </a:p>
        </p:txBody>
      </p:sp>
      <p:sp>
        <p:nvSpPr>
          <p:cNvPr id="3" name="Content Placeholder 2">
            <a:extLst>
              <a:ext uri="{FF2B5EF4-FFF2-40B4-BE49-F238E27FC236}">
                <a16:creationId xmlns:a16="http://schemas.microsoft.com/office/drawing/2014/main" id="{17722B16-E5A9-BACC-6C67-291594E8FF21}"/>
              </a:ext>
            </a:extLst>
          </p:cNvPr>
          <p:cNvSpPr>
            <a:spLocks noGrp="1"/>
          </p:cNvSpPr>
          <p:nvPr>
            <p:ph idx="1"/>
          </p:nvPr>
        </p:nvSpPr>
        <p:spPr/>
        <p:txBody>
          <a:bodyPr/>
          <a:lstStyle/>
          <a:p>
            <a:r>
              <a:rPr lang="en-US" dirty="0"/>
              <a:t>GitHub marketing materials claim 55% more productivity</a:t>
            </a:r>
          </a:p>
          <a:p>
            <a:r>
              <a:rPr lang="en-US" dirty="0"/>
              <a:t>This result is based on a programming task that takes 1-2 hours</a:t>
            </a:r>
          </a:p>
          <a:p>
            <a:r>
              <a:rPr lang="en-US" dirty="0"/>
              <a:t>The basic structure of machine learning models tells us that the complexity and frequency of a task are critical factors in outcome</a:t>
            </a:r>
          </a:p>
          <a:p>
            <a:pPr lvl="1"/>
            <a:r>
              <a:rPr lang="en-US" b="1" dirty="0"/>
              <a:t>ChatGPT</a:t>
            </a:r>
            <a:r>
              <a:rPr lang="en-US" dirty="0"/>
              <a:t> passes many standardized tests. This is unsurprising when study materials are widely-available on the internet</a:t>
            </a:r>
          </a:p>
          <a:p>
            <a:pPr lvl="1"/>
            <a:r>
              <a:rPr lang="en-US" dirty="0"/>
              <a:t>Likewise, ChatGPT and Copilot can solve many introductory programming problems since many students have posted online solutions</a:t>
            </a:r>
          </a:p>
          <a:p>
            <a:r>
              <a:rPr lang="en-US" dirty="0"/>
              <a:t>In our careers, most effort is, in contrast, spent on long-lived projects</a:t>
            </a:r>
          </a:p>
        </p:txBody>
      </p:sp>
      <p:sp>
        <p:nvSpPr>
          <p:cNvPr id="5" name="TextBox 4">
            <a:extLst>
              <a:ext uri="{FF2B5EF4-FFF2-40B4-BE49-F238E27FC236}">
                <a16:creationId xmlns:a16="http://schemas.microsoft.com/office/drawing/2014/main" id="{DC771B27-6F1D-0EF7-0933-910E6E9AB393}"/>
              </a:ext>
            </a:extLst>
          </p:cNvPr>
          <p:cNvSpPr txBox="1"/>
          <p:nvPr/>
        </p:nvSpPr>
        <p:spPr>
          <a:xfrm>
            <a:off x="46893" y="6441776"/>
            <a:ext cx="6096000" cy="369332"/>
          </a:xfrm>
          <a:prstGeom prst="rect">
            <a:avLst/>
          </a:prstGeom>
          <a:noFill/>
        </p:spPr>
        <p:txBody>
          <a:bodyPr wrap="square">
            <a:spAutoFit/>
          </a:bodyPr>
          <a:lstStyle/>
          <a:p>
            <a:r>
              <a:rPr lang="en-US" dirty="0"/>
              <a:t>https://resources.github.com/copilot-for-business/</a:t>
            </a:r>
          </a:p>
        </p:txBody>
      </p:sp>
      <p:sp>
        <p:nvSpPr>
          <p:cNvPr id="7" name="TextBox 6">
            <a:extLst>
              <a:ext uri="{FF2B5EF4-FFF2-40B4-BE49-F238E27FC236}">
                <a16:creationId xmlns:a16="http://schemas.microsoft.com/office/drawing/2014/main" id="{09F0B015-4417-D10C-1EF6-0CB2947B3202}"/>
              </a:ext>
            </a:extLst>
          </p:cNvPr>
          <p:cNvSpPr txBox="1"/>
          <p:nvPr/>
        </p:nvSpPr>
        <p:spPr>
          <a:xfrm>
            <a:off x="6260122" y="6441776"/>
            <a:ext cx="4895557" cy="369332"/>
          </a:xfrm>
          <a:prstGeom prst="rect">
            <a:avLst/>
          </a:prstGeom>
          <a:noFill/>
        </p:spPr>
        <p:txBody>
          <a:bodyPr wrap="square">
            <a:spAutoFit/>
          </a:bodyPr>
          <a:lstStyle/>
          <a:p>
            <a:r>
              <a:rPr lang="en-US" dirty="0"/>
              <a:t>https://queue.acm.org/detail.cfm?id=3454124</a:t>
            </a:r>
          </a:p>
        </p:txBody>
      </p:sp>
      <p:sp>
        <p:nvSpPr>
          <p:cNvPr id="9" name="TextBox 8">
            <a:extLst>
              <a:ext uri="{FF2B5EF4-FFF2-40B4-BE49-F238E27FC236}">
                <a16:creationId xmlns:a16="http://schemas.microsoft.com/office/drawing/2014/main" id="{03146845-4F5B-F5E6-CD2D-6ECD47F9C83E}"/>
              </a:ext>
            </a:extLst>
          </p:cNvPr>
          <p:cNvSpPr txBox="1"/>
          <p:nvPr/>
        </p:nvSpPr>
        <p:spPr>
          <a:xfrm>
            <a:off x="46893" y="5981766"/>
            <a:ext cx="11617569" cy="369332"/>
          </a:xfrm>
          <a:prstGeom prst="rect">
            <a:avLst/>
          </a:prstGeom>
          <a:noFill/>
        </p:spPr>
        <p:txBody>
          <a:bodyPr wrap="square">
            <a:spAutoFit/>
          </a:bodyPr>
          <a:lstStyle/>
          <a:p>
            <a:r>
              <a:rPr lang="en-US" dirty="0"/>
              <a:t>https://github.blog/2022-09-07-research-quantifying-github-copilots-impact-on-developer-productivity-and-happiness/</a:t>
            </a:r>
          </a:p>
        </p:txBody>
      </p:sp>
      <p:sp>
        <p:nvSpPr>
          <p:cNvPr id="4" name="Slide Number Placeholder 3">
            <a:extLst>
              <a:ext uri="{FF2B5EF4-FFF2-40B4-BE49-F238E27FC236}">
                <a16:creationId xmlns:a16="http://schemas.microsoft.com/office/drawing/2014/main" id="{8471D45F-5B40-0209-C4D5-0FA613858ECF}"/>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148906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84CB-B2D1-1C81-334B-CDA9B26AF8CB}"/>
              </a:ext>
            </a:extLst>
          </p:cNvPr>
          <p:cNvSpPr>
            <a:spLocks noGrp="1"/>
          </p:cNvSpPr>
          <p:nvPr>
            <p:ph type="title"/>
          </p:nvPr>
        </p:nvSpPr>
        <p:spPr/>
        <p:txBody>
          <a:bodyPr/>
          <a:lstStyle/>
          <a:p>
            <a:r>
              <a:rPr lang="en-US" dirty="0"/>
              <a:t>How Happy is the Coder? SPACE Model</a:t>
            </a:r>
          </a:p>
        </p:txBody>
      </p:sp>
      <p:sp>
        <p:nvSpPr>
          <p:cNvPr id="3" name="Content Placeholder 2">
            <a:extLst>
              <a:ext uri="{FF2B5EF4-FFF2-40B4-BE49-F238E27FC236}">
                <a16:creationId xmlns:a16="http://schemas.microsoft.com/office/drawing/2014/main" id="{BDBF6876-1BC7-3945-30DC-B209C3BC412B}"/>
              </a:ext>
            </a:extLst>
          </p:cNvPr>
          <p:cNvSpPr>
            <a:spLocks noGrp="1"/>
          </p:cNvSpPr>
          <p:nvPr>
            <p:ph idx="1"/>
          </p:nvPr>
        </p:nvSpPr>
        <p:spPr/>
        <p:txBody>
          <a:bodyPr>
            <a:normAutofit lnSpcReduction="10000"/>
          </a:bodyPr>
          <a:lstStyle/>
          <a:p>
            <a:r>
              <a:rPr lang="en-US" dirty="0"/>
              <a:t>Recognizing the insufficiency of simple time metrics, the GitHub marketing materials use the </a:t>
            </a:r>
            <a:r>
              <a:rPr lang="en-US" b="1" dirty="0"/>
              <a:t>SPACE</a:t>
            </a:r>
            <a:r>
              <a:rPr lang="en-US" dirty="0"/>
              <a:t> model of coder productivity</a:t>
            </a:r>
          </a:p>
          <a:p>
            <a:pPr lvl="1"/>
            <a:r>
              <a:rPr lang="en-US" b="1" dirty="0"/>
              <a:t>S</a:t>
            </a:r>
            <a:r>
              <a:rPr lang="en-US" dirty="0"/>
              <a:t>atisfaction and well-being: How fulfilled do developers feel with their job? Would they recommend their team? Do they report burnout?</a:t>
            </a:r>
          </a:p>
          <a:p>
            <a:pPr lvl="1"/>
            <a:r>
              <a:rPr lang="en-US" b="1" dirty="0"/>
              <a:t>P</a:t>
            </a:r>
            <a:r>
              <a:rPr lang="en-US" dirty="0"/>
              <a:t>erformance: Is code reliable and low-bug? Are customers satisfied, retained?</a:t>
            </a:r>
          </a:p>
          <a:p>
            <a:pPr lvl="1"/>
            <a:r>
              <a:rPr lang="en-US" b="1" dirty="0"/>
              <a:t>A</a:t>
            </a:r>
            <a:r>
              <a:rPr lang="en-US" dirty="0"/>
              <a:t>ctivity: How frequently do different work activities occur? Tests, releases, specs, commits, code reviews, …</a:t>
            </a:r>
          </a:p>
          <a:p>
            <a:pPr lvl="1"/>
            <a:r>
              <a:rPr lang="en-US" b="1" dirty="0"/>
              <a:t>C</a:t>
            </a:r>
            <a:r>
              <a:rPr lang="en-US" dirty="0"/>
              <a:t>ommunication and collaboration: How well do the team work together? Effective onboarding process? Easy to discover right information?</a:t>
            </a:r>
          </a:p>
          <a:p>
            <a:pPr lvl="1"/>
            <a:r>
              <a:rPr lang="en-US" b="1" dirty="0"/>
              <a:t>E</a:t>
            </a:r>
            <a:r>
              <a:rPr lang="en-US" dirty="0"/>
              <a:t>fficiency and flow: How frequently are developers interrupted? How many people are required for common development processes?</a:t>
            </a:r>
            <a:endParaRPr lang="en-US" b="1" dirty="0"/>
          </a:p>
          <a:p>
            <a:endParaRPr lang="en-US" dirty="0"/>
          </a:p>
          <a:p>
            <a:endParaRPr lang="en-US" dirty="0"/>
          </a:p>
        </p:txBody>
      </p:sp>
      <p:sp>
        <p:nvSpPr>
          <p:cNvPr id="4" name="Slide Number Placeholder 3">
            <a:extLst>
              <a:ext uri="{FF2B5EF4-FFF2-40B4-BE49-F238E27FC236}">
                <a16:creationId xmlns:a16="http://schemas.microsoft.com/office/drawing/2014/main" id="{883B3B1D-A0DD-897D-3C77-83A7BFF8946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86315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Natural Language and Programming Languages</a:t>
            </a:r>
          </a:p>
          <a:p>
            <a:pPr lvl="2"/>
            <a:r>
              <a:rPr lang="en-US" dirty="0"/>
              <a:t>Motivation</a:t>
            </a:r>
          </a:p>
          <a:p>
            <a:pPr lvl="2"/>
            <a:r>
              <a:rPr lang="en-US" u="sng" dirty="0"/>
              <a:t>History:</a:t>
            </a:r>
            <a:r>
              <a:rPr lang="en-US" dirty="0"/>
              <a:t> FLOW-MATIC and COBOL</a:t>
            </a:r>
          </a:p>
          <a:p>
            <a:pPr lvl="2"/>
            <a:r>
              <a:rPr lang="en-US" dirty="0"/>
              <a:t>Modern Comparison: Large language models</a:t>
            </a:r>
          </a:p>
          <a:p>
            <a:pPr lvl="2"/>
            <a:r>
              <a:rPr lang="en-US" dirty="0"/>
              <a:t>Summary</a:t>
            </a:r>
          </a:p>
        </p:txBody>
      </p:sp>
      <p:sp>
        <p:nvSpPr>
          <p:cNvPr id="4" name="Slide Number Placeholder 3">
            <a:extLst>
              <a:ext uri="{FF2B5EF4-FFF2-40B4-BE49-F238E27FC236}">
                <a16:creationId xmlns:a16="http://schemas.microsoft.com/office/drawing/2014/main" id="{679F8C31-9469-F873-98B5-11B719C672F8}"/>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FBC9-1EB7-4B51-D995-993EB833AEA4}"/>
              </a:ext>
            </a:extLst>
          </p:cNvPr>
          <p:cNvSpPr>
            <a:spLocks noGrp="1"/>
          </p:cNvSpPr>
          <p:nvPr>
            <p:ph type="title"/>
          </p:nvPr>
        </p:nvSpPr>
        <p:spPr/>
        <p:txBody>
          <a:bodyPr/>
          <a:lstStyle/>
          <a:p>
            <a:r>
              <a:rPr lang="en-US" dirty="0"/>
              <a:t>The SPACE Lens on Copilot</a:t>
            </a:r>
          </a:p>
        </p:txBody>
      </p:sp>
      <p:sp>
        <p:nvSpPr>
          <p:cNvPr id="3" name="Content Placeholder 2">
            <a:extLst>
              <a:ext uri="{FF2B5EF4-FFF2-40B4-BE49-F238E27FC236}">
                <a16:creationId xmlns:a16="http://schemas.microsoft.com/office/drawing/2014/main" id="{3AA15F5F-0919-B5A7-06DC-6F8375BA5365}"/>
              </a:ext>
            </a:extLst>
          </p:cNvPr>
          <p:cNvSpPr>
            <a:spLocks noGrp="1"/>
          </p:cNvSpPr>
          <p:nvPr>
            <p:ph idx="1"/>
          </p:nvPr>
        </p:nvSpPr>
        <p:spPr>
          <a:xfrm>
            <a:off x="1097280" y="1845734"/>
            <a:ext cx="10466070" cy="4023360"/>
          </a:xfrm>
        </p:spPr>
        <p:txBody>
          <a:bodyPr>
            <a:normAutofit fontScale="92500"/>
          </a:bodyPr>
          <a:lstStyle/>
          <a:p>
            <a:r>
              <a:rPr lang="en-US" dirty="0"/>
              <a:t>The SPACE model recognizes the importance of </a:t>
            </a:r>
            <a:r>
              <a:rPr lang="en-US" b="1" i="1" dirty="0"/>
              <a:t>programmer experience, </a:t>
            </a:r>
            <a:r>
              <a:rPr lang="en-US" dirty="0"/>
              <a:t>a holistic view of a programmer’s interaction with their tools and others</a:t>
            </a:r>
          </a:p>
          <a:p>
            <a:r>
              <a:rPr lang="en-US" dirty="0"/>
              <a:t>In the GitHub-sponsored study, programmers reported increased feeling of flow, i.e., decreased feeling of distraction</a:t>
            </a:r>
          </a:p>
          <a:p>
            <a:r>
              <a:rPr lang="en-US" dirty="0"/>
              <a:t>Many of the programmers cited a decreased need to search for documentation, with Copilot serving effectively as advanced search engine</a:t>
            </a:r>
          </a:p>
          <a:p>
            <a:r>
              <a:rPr lang="en-US" dirty="0"/>
              <a:t>Independent researchers who </a:t>
            </a:r>
            <a:r>
              <a:rPr lang="en-US" b="1" i="1" dirty="0"/>
              <a:t>disagreed</a:t>
            </a:r>
            <a:r>
              <a:rPr lang="en-US" dirty="0"/>
              <a:t> with GitHub task-completion time metrics </a:t>
            </a:r>
            <a:r>
              <a:rPr lang="en-US" b="1" i="1" dirty="0"/>
              <a:t>agreed</a:t>
            </a:r>
            <a:r>
              <a:rPr lang="en-US" dirty="0"/>
              <a:t> with benefits to programmer experience</a:t>
            </a:r>
          </a:p>
          <a:p>
            <a:r>
              <a:rPr lang="en-US" b="1" dirty="0"/>
              <a:t>Discuss: </a:t>
            </a:r>
            <a:r>
              <a:rPr lang="en-US" dirty="0"/>
              <a:t>Have you used these tools? Do your experiences align?</a:t>
            </a:r>
            <a:endParaRPr lang="en-US" b="1" dirty="0"/>
          </a:p>
        </p:txBody>
      </p:sp>
      <p:sp>
        <p:nvSpPr>
          <p:cNvPr id="5" name="TextBox 4">
            <a:extLst>
              <a:ext uri="{FF2B5EF4-FFF2-40B4-BE49-F238E27FC236}">
                <a16:creationId xmlns:a16="http://schemas.microsoft.com/office/drawing/2014/main" id="{E75D6894-F581-530E-87C8-E5B6AD2A3115}"/>
              </a:ext>
            </a:extLst>
          </p:cNvPr>
          <p:cNvSpPr txBox="1"/>
          <p:nvPr/>
        </p:nvSpPr>
        <p:spPr>
          <a:xfrm>
            <a:off x="1097280" y="6488668"/>
            <a:ext cx="6096000" cy="369332"/>
          </a:xfrm>
          <a:prstGeom prst="rect">
            <a:avLst/>
          </a:prstGeom>
          <a:noFill/>
        </p:spPr>
        <p:txBody>
          <a:bodyPr wrap="square">
            <a:spAutoFit/>
          </a:bodyPr>
          <a:lstStyle/>
          <a:p>
            <a:r>
              <a:rPr lang="en-US" dirty="0"/>
              <a:t>https://dl.acm.org/doi/pdf/10.1145/3491101.3519665</a:t>
            </a:r>
          </a:p>
        </p:txBody>
      </p:sp>
      <p:sp>
        <p:nvSpPr>
          <p:cNvPr id="4" name="Slide Number Placeholder 3">
            <a:extLst>
              <a:ext uri="{FF2B5EF4-FFF2-40B4-BE49-F238E27FC236}">
                <a16:creationId xmlns:a16="http://schemas.microsoft.com/office/drawing/2014/main" id="{1EDC03AF-1706-3E5A-5136-3B3445002C51}"/>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72398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How Do PL Researchers Use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a:xfrm>
            <a:off x="1097279" y="1845734"/>
            <a:ext cx="10551795" cy="4023360"/>
          </a:xfrm>
        </p:spPr>
        <p:txBody>
          <a:bodyPr>
            <a:normAutofit/>
          </a:bodyPr>
          <a:lstStyle/>
          <a:p>
            <a:r>
              <a:rPr lang="en-US" dirty="0"/>
              <a:t>LLMs have attracted rapid interest within PL. Some topics:</a:t>
            </a:r>
          </a:p>
          <a:p>
            <a:pPr lvl="1"/>
            <a:r>
              <a:rPr lang="en-US" dirty="0"/>
              <a:t>Copilot Effectiveness? </a:t>
            </a:r>
            <a:r>
              <a:rPr lang="en-US" dirty="0">
                <a:hlinkClick r:id="rId2"/>
              </a:rPr>
              <a:t>https://dl.acm.org/doi/pdf/10.1145/3491101.3519665</a:t>
            </a:r>
            <a:endParaRPr lang="en-US" dirty="0"/>
          </a:p>
          <a:p>
            <a:pPr lvl="1"/>
            <a:r>
              <a:rPr lang="en-US" dirty="0"/>
              <a:t>Writing formal proofs: </a:t>
            </a:r>
            <a:r>
              <a:rPr lang="en-US" dirty="0">
                <a:hlinkClick r:id="rId3"/>
              </a:rPr>
              <a:t>https://proceedings.neurips.cc/paper_files/paper/2022/file/d0c6bc641a56bebee9d985b937307367-Paper-Conference.pdf</a:t>
            </a:r>
            <a:endParaRPr lang="en-US" dirty="0"/>
          </a:p>
          <a:p>
            <a:pPr lvl="1"/>
            <a:r>
              <a:rPr lang="en-US" dirty="0"/>
              <a:t>Program synthesis: </a:t>
            </a:r>
            <a:r>
              <a:rPr lang="en-US" dirty="0">
                <a:hlinkClick r:id="rId4"/>
              </a:rPr>
              <a:t>https://arxiv.org/pdf/2108.07732</a:t>
            </a:r>
            <a:endParaRPr lang="en-US" dirty="0"/>
          </a:p>
          <a:p>
            <a:pPr lvl="1"/>
            <a:r>
              <a:rPr lang="en-US" dirty="0"/>
              <a:t>Transferability: </a:t>
            </a:r>
            <a:r>
              <a:rPr lang="en-US" dirty="0">
                <a:hlinkClick r:id="rId5"/>
              </a:rPr>
              <a:t>https://dl.acm.org/doi/pdf/10.1145/3524610.3527917</a:t>
            </a:r>
            <a:endParaRPr lang="en-US" dirty="0"/>
          </a:p>
          <a:p>
            <a:pPr lvl="1"/>
            <a:r>
              <a:rPr lang="en-US" dirty="0"/>
              <a:t>PLs for Prompts: </a:t>
            </a:r>
            <a:r>
              <a:rPr lang="en-US" dirty="0">
                <a:hlinkClick r:id="rId6"/>
              </a:rPr>
              <a:t>https://dl.acm.org/doi/abs/10.1145/3411763.3451760</a:t>
            </a:r>
            <a:br>
              <a:rPr lang="en-US" dirty="0"/>
            </a:br>
            <a:r>
              <a:rPr lang="en-US" dirty="0">
                <a:hlinkClick r:id="rId7"/>
              </a:rPr>
              <a:t>https://dl.acm.org/doi/pdf/10.1145/3591300</a:t>
            </a:r>
            <a:endParaRPr lang="en-US" dirty="0"/>
          </a:p>
          <a:p>
            <a:pPr marL="201168" lvl="1" indent="0">
              <a:buNone/>
            </a:pPr>
            <a:r>
              <a:rPr lang="en-US" b="1" dirty="0"/>
              <a:t>Is this research any good? </a:t>
            </a:r>
            <a:r>
              <a:rPr lang="en-US" dirty="0"/>
              <a:t>We’ll know in 10 years</a:t>
            </a:r>
            <a:endParaRPr lang="en-US" b="1"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B08C2A5-07CC-AE97-750C-370DBF160ECA}"/>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32289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Ethical Considerations for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p:txBody>
          <a:bodyPr>
            <a:normAutofit lnSpcReduction="10000"/>
          </a:bodyPr>
          <a:lstStyle/>
          <a:p>
            <a:r>
              <a:rPr lang="en-US" dirty="0"/>
              <a:t>LLMs only work with an extremely large corpus of text. So large that constructing it manually by the developers is not a realistic option</a:t>
            </a:r>
          </a:p>
          <a:p>
            <a:r>
              <a:rPr lang="en-US" dirty="0"/>
              <a:t>The Internet is the only corpus large enough for this purpose</a:t>
            </a:r>
          </a:p>
          <a:p>
            <a:r>
              <a:rPr lang="en-US" dirty="0"/>
              <a:t>The Internet contains huge amounts of copyrighted material which permits humans to read it but not to create derivative works</a:t>
            </a:r>
          </a:p>
          <a:p>
            <a:r>
              <a:rPr lang="en-US" dirty="0"/>
              <a:t>For this reason, LLMs and other generative AI have been criticized as a form of intellectual property theft</a:t>
            </a:r>
          </a:p>
          <a:p>
            <a:pPr lvl="1"/>
            <a:r>
              <a:rPr lang="en-US" dirty="0"/>
              <a:t>For example, visual artists who work by commission have voiced widespread concern over career implications of </a:t>
            </a:r>
            <a:r>
              <a:rPr lang="en-US" dirty="0" err="1"/>
              <a:t>Midjourney</a:t>
            </a:r>
            <a:r>
              <a:rPr lang="en-US" dirty="0"/>
              <a:t> </a:t>
            </a:r>
          </a:p>
          <a:p>
            <a:endParaRPr lang="en-US" dirty="0"/>
          </a:p>
        </p:txBody>
      </p:sp>
      <p:sp>
        <p:nvSpPr>
          <p:cNvPr id="4" name="Slide Number Placeholder 3">
            <a:extLst>
              <a:ext uri="{FF2B5EF4-FFF2-40B4-BE49-F238E27FC236}">
                <a16:creationId xmlns:a16="http://schemas.microsoft.com/office/drawing/2014/main" id="{447303DF-3ADC-76DA-B3B1-7BEF7B025B3A}"/>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887823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709-C0C2-0C13-27CA-33DD2A5A7754}"/>
              </a:ext>
            </a:extLst>
          </p:cNvPr>
          <p:cNvSpPr>
            <a:spLocks noGrp="1"/>
          </p:cNvSpPr>
          <p:nvPr>
            <p:ph type="title"/>
          </p:nvPr>
        </p:nvSpPr>
        <p:spPr/>
        <p:txBody>
          <a:bodyPr/>
          <a:lstStyle/>
          <a:p>
            <a:r>
              <a:rPr lang="en-US" dirty="0"/>
              <a:t>Other Approaches in NL-Processing</a:t>
            </a:r>
          </a:p>
        </p:txBody>
      </p:sp>
      <p:sp>
        <p:nvSpPr>
          <p:cNvPr id="3" name="Content Placeholder 2">
            <a:extLst>
              <a:ext uri="{FF2B5EF4-FFF2-40B4-BE49-F238E27FC236}">
                <a16:creationId xmlns:a16="http://schemas.microsoft.com/office/drawing/2014/main" id="{D4E51802-2BAC-77B2-EEC1-4A72CCE0BD77}"/>
              </a:ext>
            </a:extLst>
          </p:cNvPr>
          <p:cNvSpPr>
            <a:spLocks noGrp="1"/>
          </p:cNvSpPr>
          <p:nvPr>
            <p:ph idx="1"/>
          </p:nvPr>
        </p:nvSpPr>
        <p:spPr/>
        <p:txBody>
          <a:bodyPr/>
          <a:lstStyle/>
          <a:p>
            <a:r>
              <a:rPr lang="en-US" dirty="0"/>
              <a:t>NL-Processing includes many techniques. How might other techniques support PL?</a:t>
            </a:r>
          </a:p>
          <a:p>
            <a:r>
              <a:rPr lang="en-US" dirty="0"/>
              <a:t>Grammar-checking for natural language is an NL-Processing problem. Extensions to NL-Programming could be explored, e.g., for generating error messages</a:t>
            </a:r>
          </a:p>
          <a:p>
            <a:r>
              <a:rPr lang="en-US" dirty="0"/>
              <a:t>Sentiment analysis is the problem of detecting the human sentiment behind a text. This could be applied to comments in order to detect anything from programmer frustration to hate speech</a:t>
            </a:r>
          </a:p>
        </p:txBody>
      </p:sp>
      <p:sp>
        <p:nvSpPr>
          <p:cNvPr id="4" name="Slide Number Placeholder 3">
            <a:extLst>
              <a:ext uri="{FF2B5EF4-FFF2-40B4-BE49-F238E27FC236}">
                <a16:creationId xmlns:a16="http://schemas.microsoft.com/office/drawing/2014/main" id="{E8B3E8FC-64DE-B50E-E84D-2EC94ABB328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339377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2764-A33E-7DEE-7E4D-0B5B408171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6C0C43E-DE9E-D56E-3F34-9E839D0C821A}"/>
              </a:ext>
            </a:extLst>
          </p:cNvPr>
          <p:cNvSpPr>
            <a:spLocks noGrp="1"/>
          </p:cNvSpPr>
          <p:nvPr>
            <p:ph idx="1"/>
          </p:nvPr>
        </p:nvSpPr>
        <p:spPr/>
        <p:txBody>
          <a:bodyPr>
            <a:normAutofit fontScale="92500"/>
          </a:bodyPr>
          <a:lstStyle/>
          <a:p>
            <a:r>
              <a:rPr lang="en-US" dirty="0"/>
              <a:t>NL-Programming language syntaxes are not common today. </a:t>
            </a:r>
            <a:br>
              <a:rPr lang="en-US" dirty="0"/>
            </a:br>
            <a:r>
              <a:rPr lang="en-US" dirty="0"/>
              <a:t>Why study them?</a:t>
            </a:r>
          </a:p>
          <a:p>
            <a:r>
              <a:rPr lang="en-US" dirty="0"/>
              <a:t>NL-Programming languages serve as case studies to reinforce recurring themes from the course:</a:t>
            </a:r>
          </a:p>
          <a:p>
            <a:r>
              <a:rPr lang="en-US" b="1" dirty="0"/>
              <a:t>Defining the Programmer: </a:t>
            </a:r>
            <a:r>
              <a:rPr lang="en-US" dirty="0"/>
              <a:t>A PL is designed with a specific audience of programmers in mind. FLOW-MATIC: “business + military”</a:t>
            </a:r>
          </a:p>
          <a:p>
            <a:r>
              <a:rPr lang="en-US" b="1" dirty="0"/>
              <a:t>Continuity: </a:t>
            </a:r>
            <a:r>
              <a:rPr lang="en-US" dirty="0"/>
              <a:t>Designers must be aware of expected familiar knowledge, which can be used to reduce learning curve. English syntax might make PL more accessible for </a:t>
            </a:r>
            <a:r>
              <a:rPr lang="en-US" b="1" i="1" dirty="0"/>
              <a:t>only</a:t>
            </a:r>
            <a:r>
              <a:rPr lang="en-US" dirty="0"/>
              <a:t> native English speakers</a:t>
            </a:r>
          </a:p>
        </p:txBody>
      </p:sp>
      <p:sp>
        <p:nvSpPr>
          <p:cNvPr id="4" name="Slide Number Placeholder 3">
            <a:extLst>
              <a:ext uri="{FF2B5EF4-FFF2-40B4-BE49-F238E27FC236}">
                <a16:creationId xmlns:a16="http://schemas.microsoft.com/office/drawing/2014/main" id="{CAC01198-1947-53B4-4CF3-D104E092B2A7}"/>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773193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40BC-9515-7C6F-1198-00BE3753349C}"/>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76154C5-8C66-A4A9-BF4B-720FC76C8AC1}"/>
              </a:ext>
            </a:extLst>
          </p:cNvPr>
          <p:cNvSpPr>
            <a:spLocks noGrp="1"/>
          </p:cNvSpPr>
          <p:nvPr>
            <p:ph idx="1"/>
          </p:nvPr>
        </p:nvSpPr>
        <p:spPr/>
        <p:txBody>
          <a:bodyPr/>
          <a:lstStyle/>
          <a:p>
            <a:r>
              <a:rPr lang="en-US" b="1" dirty="0"/>
              <a:t>Human-Centered PL</a:t>
            </a:r>
            <a:r>
              <a:rPr lang="en-US" dirty="0"/>
              <a:t> recognizes that “usable” is not a universal idea, but that usability goals depend on user audience	</a:t>
            </a:r>
          </a:p>
          <a:p>
            <a:r>
              <a:rPr lang="en-US" b="1" dirty="0"/>
              <a:t>Human-Centered</a:t>
            </a:r>
            <a:r>
              <a:rPr lang="en-US" dirty="0"/>
              <a:t> thinking presents new design opportunities</a:t>
            </a:r>
          </a:p>
          <a:p>
            <a:r>
              <a:rPr lang="en-US" b="1" dirty="0"/>
              <a:t>PL Design</a:t>
            </a:r>
            <a:r>
              <a:rPr lang="en-US" dirty="0"/>
              <a:t> is not something that just happened in the past, performed by mythic ancients, but something we can do today</a:t>
            </a:r>
          </a:p>
          <a:p>
            <a:r>
              <a:rPr lang="en-US" b="1" dirty="0"/>
              <a:t>PL History </a:t>
            </a:r>
            <a:r>
              <a:rPr lang="en-US" dirty="0"/>
              <a:t>is a core part of PL design, not only to design for continuity, but to understand failures and limitations of prior PLs</a:t>
            </a:r>
            <a:endParaRPr lang="en-US" b="1" dirty="0"/>
          </a:p>
        </p:txBody>
      </p:sp>
      <p:sp>
        <p:nvSpPr>
          <p:cNvPr id="4" name="Slide Number Placeholder 3">
            <a:extLst>
              <a:ext uri="{FF2B5EF4-FFF2-40B4-BE49-F238E27FC236}">
                <a16:creationId xmlns:a16="http://schemas.microsoft.com/office/drawing/2014/main" id="{EB29FBA7-389A-3E13-AC01-72232E428288}"/>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25840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4534-8533-5C28-E463-0DD5216CB326}"/>
              </a:ext>
            </a:extLst>
          </p:cNvPr>
          <p:cNvSpPr>
            <a:spLocks noGrp="1"/>
          </p:cNvSpPr>
          <p:nvPr>
            <p:ph type="title"/>
          </p:nvPr>
        </p:nvSpPr>
        <p:spPr/>
        <p:txBody>
          <a:bodyPr/>
          <a:lstStyle/>
          <a:p>
            <a:r>
              <a:rPr lang="en-US" dirty="0"/>
              <a:t>Section: User Studies (Instructions)</a:t>
            </a:r>
          </a:p>
        </p:txBody>
      </p:sp>
      <p:sp>
        <p:nvSpPr>
          <p:cNvPr id="3" name="Content Placeholder 2">
            <a:extLst>
              <a:ext uri="{FF2B5EF4-FFF2-40B4-BE49-F238E27FC236}">
                <a16:creationId xmlns:a16="http://schemas.microsoft.com/office/drawing/2014/main" id="{98B611FA-FB67-495B-8893-2E91037F08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CB4777B-52B1-31B1-1CFE-E785FC2DF738}"/>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368866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User Study Setup</a:t>
            </a:r>
          </a:p>
        </p:txBody>
      </p:sp>
      <p:sp>
        <p:nvSpPr>
          <p:cNvPr id="3" name="Content Placeholder 2">
            <a:extLst>
              <a:ext uri="{FF2B5EF4-FFF2-40B4-BE49-F238E27FC236}">
                <a16:creationId xmlns:a16="http://schemas.microsoft.com/office/drawing/2014/main" id="{0824981E-5A0F-6602-4C69-597134D40C48}"/>
              </a:ext>
            </a:extLst>
          </p:cNvPr>
          <p:cNvSpPr>
            <a:spLocks noGrp="1"/>
          </p:cNvSpPr>
          <p:nvPr>
            <p:ph idx="1"/>
          </p:nvPr>
        </p:nvSpPr>
        <p:spPr>
          <a:xfrm>
            <a:off x="1097279" y="1845735"/>
            <a:ext cx="10414535" cy="2630012"/>
          </a:xfrm>
        </p:spPr>
        <p:txBody>
          <a:bodyPr>
            <a:normAutofit lnSpcReduction="10000"/>
          </a:bodyPr>
          <a:lstStyle/>
          <a:p>
            <a:r>
              <a:rPr lang="en-US" dirty="0"/>
              <a:t>Divide hour into 6 blocks, each 10 minutes. </a:t>
            </a:r>
            <a:br>
              <a:rPr lang="en-US" dirty="0"/>
            </a:br>
            <a:r>
              <a:rPr lang="en-US" dirty="0"/>
              <a:t>Each 10 minutes, your table “leader” rotates.</a:t>
            </a:r>
            <a:br>
              <a:rPr lang="en-US" dirty="0"/>
            </a:br>
            <a:r>
              <a:rPr lang="en-US" dirty="0"/>
              <a:t>You run your study while all other table members participate in it </a:t>
            </a:r>
            <a:br>
              <a:rPr lang="en-US" dirty="0"/>
            </a:br>
            <a:r>
              <a:rPr lang="en-US" dirty="0"/>
              <a:t>To avoid distracting you, I keep time using a PowerPoint animation</a:t>
            </a:r>
          </a:p>
          <a:p>
            <a:r>
              <a:rPr lang="en-US" dirty="0"/>
              <a:t>Timing is approximate: It’s okay to take longer if you’re having fun</a:t>
            </a:r>
          </a:p>
          <a:p>
            <a:r>
              <a:rPr lang="en-US" b="1" dirty="0"/>
              <a:t>Clarifications?</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3896269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1</a:t>
            </a:r>
            <a:r>
              <a:rPr lang="en-US" baseline="30000" dirty="0"/>
              <a:t>st</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28</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3407343" y="5159141"/>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2465617" y="4525217"/>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402905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2</a:t>
            </a:r>
            <a:r>
              <a:rPr lang="en-US" baseline="30000" dirty="0"/>
              <a:t>nd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29</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0" y="3795998"/>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4417166" y="2564162"/>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81278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p:txBody>
      </p:sp>
      <p:pic>
        <p:nvPicPr>
          <p:cNvPr id="4" name="Picture 2" descr="First: recursively enumerable&#10;Second: context-sensitive&#10;Third: context-free&#10;Fourth: regular">
            <a:extLst>
              <a:ext uri="{FF2B5EF4-FFF2-40B4-BE49-F238E27FC236}">
                <a16:creationId xmlns:a16="http://schemas.microsoft.com/office/drawing/2014/main" id="{64FAF13C-CED8-EE99-D4EC-610A40FA2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922" y="4408371"/>
            <a:ext cx="2590990" cy="18655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3479242-B4C8-EC51-6525-977047A3CE57}"/>
              </a:ext>
            </a:extLst>
          </p:cNvPr>
          <p:cNvPicPr>
            <a:picLocks noChangeAspect="1"/>
          </p:cNvPicPr>
          <p:nvPr/>
        </p:nvPicPr>
        <p:blipFill>
          <a:blip r:embed="rId3"/>
          <a:stretch>
            <a:fillRect/>
          </a:stretch>
        </p:blipFill>
        <p:spPr>
          <a:xfrm>
            <a:off x="1544163" y="4998535"/>
            <a:ext cx="3535460" cy="1275348"/>
          </a:xfrm>
          <a:prstGeom prst="rect">
            <a:avLst/>
          </a:prstGeom>
        </p:spPr>
      </p:pic>
      <p:sp>
        <p:nvSpPr>
          <p:cNvPr id="5" name="Slide Number Placeholder 4">
            <a:extLst>
              <a:ext uri="{FF2B5EF4-FFF2-40B4-BE49-F238E27FC236}">
                <a16:creationId xmlns:a16="http://schemas.microsoft.com/office/drawing/2014/main" id="{C7E868A9-F0A2-CFDE-E38C-C3BC8D46BADF}"/>
              </a:ext>
            </a:extLst>
          </p:cNvPr>
          <p:cNvSpPr>
            <a:spLocks noGrp="1"/>
          </p:cNvSpPr>
          <p:nvPr>
            <p:ph type="sldNum" sz="quarter" idx="12"/>
          </p:nvPr>
        </p:nvSpPr>
        <p:spPr/>
        <p:txBody>
          <a:bodyPr/>
          <a:lstStyle/>
          <a:p>
            <a:fld id="{9BF27F29-4B64-4A24-936A-FF41C34C242B}" type="slidenum">
              <a:rPr lang="en-US" smtClean="0"/>
              <a:t>3</a:t>
            </a:fld>
            <a:endParaRPr lang="en-US"/>
          </a:p>
        </p:txBody>
      </p:sp>
      <p:sp>
        <p:nvSpPr>
          <p:cNvPr id="6" name="TextBox 5">
            <a:extLst>
              <a:ext uri="{FF2B5EF4-FFF2-40B4-BE49-F238E27FC236}">
                <a16:creationId xmlns:a16="http://schemas.microsoft.com/office/drawing/2014/main" id="{E089EC09-8B7E-82C3-848D-DB8B2B5C6807}"/>
              </a:ext>
            </a:extLst>
          </p:cNvPr>
          <p:cNvSpPr txBox="1"/>
          <p:nvPr/>
        </p:nvSpPr>
        <p:spPr>
          <a:xfrm>
            <a:off x="6246796" y="4039039"/>
            <a:ext cx="1982017" cy="369332"/>
          </a:xfrm>
          <a:prstGeom prst="rect">
            <a:avLst/>
          </a:prstGeom>
          <a:noFill/>
        </p:spPr>
        <p:txBody>
          <a:bodyPr wrap="none" rtlCol="0">
            <a:spAutoFit/>
          </a:bodyPr>
          <a:lstStyle/>
          <a:p>
            <a:r>
              <a:rPr lang="en-US" dirty="0"/>
              <a:t>Chomsky Hierarchy</a:t>
            </a:r>
          </a:p>
        </p:txBody>
      </p:sp>
    </p:spTree>
    <p:extLst>
      <p:ext uri="{BB962C8B-B14F-4D97-AF65-F5344CB8AC3E}">
        <p14:creationId xmlns:p14="http://schemas.microsoft.com/office/powerpoint/2010/main" val="1264672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3</a:t>
            </a:r>
            <a:r>
              <a:rPr lang="en-US" baseline="30000" dirty="0"/>
              <a:t>rd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30</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7" y="377674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5875393" y="254356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643557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4</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31</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7190071" y="516876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7969717" y="4477660"/>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685634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5</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32</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01359"/>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39584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33172"/>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1094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395911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03009"/>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25237"/>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8" y="6035039"/>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6663890" y="5350565"/>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741784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6</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33</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59115"/>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01622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9092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68700"/>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01687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607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8299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1" y="6092795"/>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3628670" y="543054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399352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normAutofit lnSpcReduction="10000"/>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a:p>
            <a:r>
              <a:rPr lang="en-US" dirty="0"/>
              <a:t>Other times, differences are substantial</a:t>
            </a:r>
          </a:p>
          <a:p>
            <a:pPr lvl="1"/>
            <a:r>
              <a:rPr lang="en-US" dirty="0"/>
              <a:t>PLs are designed with specific goals, NLs are not</a:t>
            </a:r>
          </a:p>
          <a:p>
            <a:pPr lvl="1"/>
            <a:r>
              <a:rPr lang="en-US" dirty="0"/>
              <a:t>PLs start as written language, NLs typically start as spoken language</a:t>
            </a:r>
          </a:p>
          <a:p>
            <a:pPr lvl="1"/>
            <a:r>
              <a:rPr lang="en-US" dirty="0"/>
              <a:t>NLs can evolve without a formal effort, PLs cannot</a:t>
            </a:r>
          </a:p>
          <a:p>
            <a:r>
              <a:rPr lang="en-US" b="1" dirty="0"/>
              <a:t>Even when PL+NL differ</a:t>
            </a:r>
            <a:r>
              <a:rPr lang="en-US" dirty="0"/>
              <a:t>, curiosity about NL can inspire PL design</a:t>
            </a:r>
            <a:endParaRPr lang="en-US" b="1" dirty="0"/>
          </a:p>
          <a:p>
            <a:pPr lvl="1"/>
            <a:endParaRPr lang="en-US" dirty="0"/>
          </a:p>
        </p:txBody>
      </p:sp>
      <p:sp>
        <p:nvSpPr>
          <p:cNvPr id="4" name="Slide Number Placeholder 3">
            <a:extLst>
              <a:ext uri="{FF2B5EF4-FFF2-40B4-BE49-F238E27FC236}">
                <a16:creationId xmlns:a16="http://schemas.microsoft.com/office/drawing/2014/main" id="{281DBD41-47CD-74E8-0181-F79DC4D07C98}"/>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2553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D437-B9E8-624F-59D8-BD81E3D5E9AE}"/>
              </a:ext>
            </a:extLst>
          </p:cNvPr>
          <p:cNvSpPr>
            <a:spLocks noGrp="1"/>
          </p:cNvSpPr>
          <p:nvPr>
            <p:ph type="title"/>
          </p:nvPr>
        </p:nvSpPr>
        <p:spPr/>
        <p:txBody>
          <a:bodyPr/>
          <a:lstStyle/>
          <a:p>
            <a:r>
              <a:rPr lang="en-US" dirty="0"/>
              <a:t>Motivation: Culture and History</a:t>
            </a:r>
          </a:p>
        </p:txBody>
      </p:sp>
      <p:sp>
        <p:nvSpPr>
          <p:cNvPr id="3" name="Content Placeholder 2">
            <a:extLst>
              <a:ext uri="{FF2B5EF4-FFF2-40B4-BE49-F238E27FC236}">
                <a16:creationId xmlns:a16="http://schemas.microsoft.com/office/drawing/2014/main" id="{9DC064C2-E601-C06B-A3AD-3AE4BFF6C1B9}"/>
              </a:ext>
            </a:extLst>
          </p:cNvPr>
          <p:cNvSpPr>
            <a:spLocks noGrp="1"/>
          </p:cNvSpPr>
          <p:nvPr>
            <p:ph idx="1"/>
          </p:nvPr>
        </p:nvSpPr>
        <p:spPr>
          <a:xfrm>
            <a:off x="1097279" y="1845733"/>
            <a:ext cx="10543735" cy="4308881"/>
          </a:xfrm>
        </p:spPr>
        <p:txBody>
          <a:bodyPr/>
          <a:lstStyle/>
          <a:p>
            <a:r>
              <a:rPr lang="en-US" b="1" dirty="0"/>
              <a:t>Humanist:</a:t>
            </a:r>
            <a:r>
              <a:rPr lang="en-US" dirty="0"/>
              <a:t> Culture has long been carried by NL. PLs carry culture too.</a:t>
            </a:r>
          </a:p>
          <a:p>
            <a:r>
              <a:rPr lang="en-US" dirty="0"/>
              <a:t>PL design for cultural purposes is an active topic</a:t>
            </a:r>
          </a:p>
          <a:p>
            <a:pPr lvl="1"/>
            <a:r>
              <a:rPr lang="en-US" b="1" dirty="0"/>
              <a:t>Hedy </a:t>
            </a:r>
            <a:r>
              <a:rPr lang="en-US" dirty="0"/>
              <a:t>(hedycode.com): PL where programmer chooses syntax to match their preferred NL (supports 39 NLs as of Fall 2023)</a:t>
            </a:r>
          </a:p>
          <a:p>
            <a:pPr lvl="1"/>
            <a:r>
              <a:rPr lang="en-US" b="1" dirty="0" err="1"/>
              <a:t>Wenyan</a:t>
            </a:r>
            <a:r>
              <a:rPr lang="en-US" b="1" dirty="0"/>
              <a:t>-lang</a:t>
            </a:r>
            <a:r>
              <a:rPr lang="en-US" dirty="0"/>
              <a:t> (wy-lang.org): PL based on </a:t>
            </a:r>
            <a:r>
              <a:rPr lang="en-US" b="1" i="1" dirty="0"/>
              <a:t>classical </a:t>
            </a:r>
            <a:r>
              <a:rPr lang="en-US" dirty="0"/>
              <a:t>Chinese. Even the documentation is in </a:t>
            </a:r>
            <a:r>
              <a:rPr lang="en-US" b="1" i="1" dirty="0"/>
              <a:t>classical</a:t>
            </a:r>
            <a:r>
              <a:rPr lang="en-US" dirty="0"/>
              <a:t> Chinese</a:t>
            </a:r>
          </a:p>
          <a:p>
            <a:pPr lvl="1"/>
            <a:r>
              <a:rPr lang="en-US" b="1" dirty="0" err="1"/>
              <a:t>mezangelle</a:t>
            </a:r>
            <a:r>
              <a:rPr lang="en-US" dirty="0"/>
              <a:t>: anti-PL meant to reflect culture of feminist poetry</a:t>
            </a:r>
          </a:p>
          <a:p>
            <a:r>
              <a:rPr lang="en-US" b="1" dirty="0"/>
              <a:t>But</a:t>
            </a:r>
            <a:r>
              <a:rPr lang="en-US" dirty="0"/>
              <a:t> we have to pick and choose what goes in lecture </a:t>
            </a:r>
          </a:p>
          <a:p>
            <a:r>
              <a:rPr lang="en-US" b="1" u="sng" dirty="0"/>
              <a:t>Today</a:t>
            </a:r>
            <a:r>
              <a:rPr lang="en-US" b="1" dirty="0"/>
              <a:t>:</a:t>
            </a:r>
            <a:r>
              <a:rPr lang="en-US" dirty="0"/>
              <a:t> Learn from </a:t>
            </a:r>
            <a:r>
              <a:rPr lang="en-US" u="sng" dirty="0"/>
              <a:t>history</a:t>
            </a:r>
            <a:r>
              <a:rPr lang="en-US" b="1" dirty="0"/>
              <a:t> </a:t>
            </a:r>
            <a:r>
              <a:rPr lang="en-US" dirty="0"/>
              <a:t>of PL + Natural Language</a:t>
            </a:r>
            <a:endParaRPr lang="en-US" u="sng"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6C7493E-B712-7A8B-7365-09A18754E703}"/>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35324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079-9474-22C8-86FC-B4B65FDF037D}"/>
              </a:ext>
            </a:extLst>
          </p:cNvPr>
          <p:cNvSpPr>
            <a:spLocks noGrp="1"/>
          </p:cNvSpPr>
          <p:nvPr>
            <p:ph type="title"/>
          </p:nvPr>
        </p:nvSpPr>
        <p:spPr/>
        <p:txBody>
          <a:bodyPr/>
          <a:lstStyle/>
          <a:p>
            <a:r>
              <a:rPr lang="en-US" dirty="0"/>
              <a:t>COBOL – Early Failure Story?</a:t>
            </a:r>
          </a:p>
        </p:txBody>
      </p:sp>
      <p:sp>
        <p:nvSpPr>
          <p:cNvPr id="3" name="Content Placeholder 2">
            <a:extLst>
              <a:ext uri="{FF2B5EF4-FFF2-40B4-BE49-F238E27FC236}">
                <a16:creationId xmlns:a16="http://schemas.microsoft.com/office/drawing/2014/main" id="{80789349-6B9D-48FA-C829-77E47660AC25}"/>
              </a:ext>
            </a:extLst>
          </p:cNvPr>
          <p:cNvSpPr>
            <a:spLocks noGrp="1"/>
          </p:cNvSpPr>
          <p:nvPr>
            <p:ph idx="1"/>
          </p:nvPr>
        </p:nvSpPr>
        <p:spPr>
          <a:xfrm>
            <a:off x="762000" y="1845734"/>
            <a:ext cx="4491109" cy="4355774"/>
          </a:xfrm>
        </p:spPr>
        <p:txBody>
          <a:bodyPr/>
          <a:lstStyle/>
          <a:p>
            <a:r>
              <a:rPr lang="en-US" dirty="0"/>
              <a:t>COBOL is one of the most-recognized “dead” PLs</a:t>
            </a:r>
          </a:p>
          <a:p>
            <a:r>
              <a:rPr lang="en-US" dirty="0"/>
              <a:t>Today, COBOL is typically regarded as difficult because it promoted unstructured </a:t>
            </a:r>
            <a:r>
              <a:rPr lang="en-US" dirty="0" err="1"/>
              <a:t>goto</a:t>
            </a:r>
            <a:r>
              <a:rPr lang="en-US" dirty="0"/>
              <a:t>-based code, esp. until its 1977 revision</a:t>
            </a:r>
          </a:p>
          <a:p>
            <a:r>
              <a:rPr lang="en-US" dirty="0"/>
              <a:t>But COBOL made an effort for natural language</a:t>
            </a:r>
            <a:br>
              <a:rPr lang="en-US" dirty="0"/>
            </a:br>
            <a:r>
              <a:rPr lang="en-US" dirty="0"/>
              <a:t>(&gt;= 500 keywords as result)</a:t>
            </a:r>
          </a:p>
        </p:txBody>
      </p:sp>
      <p:sp>
        <p:nvSpPr>
          <p:cNvPr id="5" name="TextBox 4">
            <a:extLst>
              <a:ext uri="{FF2B5EF4-FFF2-40B4-BE49-F238E27FC236}">
                <a16:creationId xmlns:a16="http://schemas.microsoft.com/office/drawing/2014/main" id="{1331BDC5-89BB-A11E-B6B2-6F22516ACF83}"/>
              </a:ext>
            </a:extLst>
          </p:cNvPr>
          <p:cNvSpPr txBox="1"/>
          <p:nvPr/>
        </p:nvSpPr>
        <p:spPr>
          <a:xfrm>
            <a:off x="1097280" y="6386731"/>
            <a:ext cx="7866185" cy="369332"/>
          </a:xfrm>
          <a:prstGeom prst="rect">
            <a:avLst/>
          </a:prstGeom>
          <a:noFill/>
        </p:spPr>
        <p:txBody>
          <a:bodyPr wrap="square">
            <a:spAutoFit/>
          </a:bodyPr>
          <a:lstStyle/>
          <a:p>
            <a:r>
              <a:rPr lang="en-US" dirty="0"/>
              <a:t>https://www.ibm.com/docs/en/zos/2.1.0?topic=routines-sample-cobol-program</a:t>
            </a:r>
          </a:p>
        </p:txBody>
      </p:sp>
      <p:sp>
        <p:nvSpPr>
          <p:cNvPr id="6" name="TextBox 5">
            <a:extLst>
              <a:ext uri="{FF2B5EF4-FFF2-40B4-BE49-F238E27FC236}">
                <a16:creationId xmlns:a16="http://schemas.microsoft.com/office/drawing/2014/main" id="{5963DC28-39F1-B7E7-865D-AAFA3EBB6DFB}"/>
              </a:ext>
            </a:extLst>
          </p:cNvPr>
          <p:cNvSpPr txBox="1"/>
          <p:nvPr/>
        </p:nvSpPr>
        <p:spPr>
          <a:xfrm>
            <a:off x="5253109" y="2047082"/>
            <a:ext cx="7197968" cy="4524315"/>
          </a:xfrm>
          <a:prstGeom prst="rect">
            <a:avLst/>
          </a:prstGeom>
          <a:noFill/>
        </p:spPr>
        <p:txBody>
          <a:bodyPr wrap="square" rtlCol="0">
            <a:spAutoFit/>
          </a:bodyPr>
          <a:lstStyle/>
          <a:p>
            <a:r>
              <a:rPr lang="en-US" dirty="0">
                <a:latin typeface="Consolas" panose="020B0609020204030204" pitchFamily="49" charset="0"/>
              </a:rPr>
              <a:t>Procedure Division.</a:t>
            </a:r>
          </a:p>
          <a:p>
            <a:r>
              <a:rPr lang="en-US" dirty="0">
                <a:latin typeface="Consolas" panose="020B0609020204030204" pitchFamily="49" charset="0"/>
              </a:rPr>
              <a:t>       000-Main-Logic.</a:t>
            </a:r>
          </a:p>
          <a:p>
            <a:r>
              <a:rPr lang="en-US" dirty="0">
                <a:latin typeface="Consolas" panose="020B0609020204030204" pitchFamily="49" charset="0"/>
              </a:rPr>
              <a:t>           Perform 100-Say-Hello.</a:t>
            </a:r>
          </a:p>
          <a:p>
            <a:r>
              <a:rPr lang="en-US" dirty="0">
                <a:latin typeface="Consolas" panose="020B0609020204030204" pitchFamily="49" charset="0"/>
              </a:rPr>
              <a:t>           Perform 200-Get-Date.</a:t>
            </a:r>
          </a:p>
          <a:p>
            <a:r>
              <a:rPr lang="en-US" dirty="0">
                <a:latin typeface="Consolas" panose="020B0609020204030204" pitchFamily="49" charset="0"/>
              </a:rPr>
              <a:t>           Perform 300-Say-Goodbye.</a:t>
            </a:r>
          </a:p>
          <a:p>
            <a:r>
              <a:rPr lang="en-US" dirty="0">
                <a:latin typeface="Consolas" panose="020B0609020204030204" pitchFamily="49" charset="0"/>
              </a:rPr>
              <a:t>           Stop Run.</a:t>
            </a:r>
          </a:p>
          <a:p>
            <a:r>
              <a:rPr lang="en-US" dirty="0">
                <a:latin typeface="Consolas" panose="020B0609020204030204" pitchFamily="49" charset="0"/>
              </a:rPr>
              <a:t>**</a:t>
            </a:r>
          </a:p>
          <a:p>
            <a:r>
              <a:rPr lang="en-US" dirty="0">
                <a:latin typeface="Consolas" panose="020B0609020204030204" pitchFamily="49" charset="0"/>
              </a:rPr>
              <a:t>** Setup initial values and say we are starting.</a:t>
            </a:r>
          </a:p>
          <a:p>
            <a:r>
              <a:rPr lang="en-US" dirty="0">
                <a:latin typeface="Consolas" panose="020B0609020204030204" pitchFamily="49" charset="0"/>
              </a:rPr>
              <a:t>**</a:t>
            </a:r>
          </a:p>
          <a:p>
            <a:r>
              <a:rPr lang="en-US" dirty="0">
                <a:latin typeface="Consolas" panose="020B0609020204030204" pitchFamily="49" charset="0"/>
              </a:rPr>
              <a:t>   Move 80 to </a:t>
            </a:r>
            <a:r>
              <a:rPr lang="en-US" dirty="0" err="1">
                <a:latin typeface="Consolas" panose="020B0609020204030204" pitchFamily="49" charset="0"/>
              </a:rPr>
              <a:t>Stringlen</a:t>
            </a:r>
            <a:r>
              <a:rPr lang="en-US" dirty="0">
                <a:latin typeface="Consolas" panose="020B0609020204030204" pitchFamily="49" charset="0"/>
              </a:rPr>
              <a:t>.</a:t>
            </a:r>
          </a:p>
          <a:p>
            <a:r>
              <a:rPr lang="en-US" dirty="0">
                <a:latin typeface="Consolas" panose="020B0609020204030204" pitchFamily="49" charset="0"/>
              </a:rPr>
              <a:t>   Move 02 to </a:t>
            </a:r>
            <a:r>
              <a:rPr lang="en-US" dirty="0" err="1">
                <a:latin typeface="Consolas" panose="020B0609020204030204" pitchFamily="49" charset="0"/>
              </a:rPr>
              <a:t>Dest</a:t>
            </a:r>
            <a:r>
              <a:rPr lang="en-US" dirty="0">
                <a:latin typeface="Consolas" panose="020B0609020204030204" pitchFamily="49" charset="0"/>
              </a:rPr>
              <a:t>-output.</a:t>
            </a:r>
          </a:p>
          <a:p>
            <a:r>
              <a:rPr lang="en-US" dirty="0">
                <a:latin typeface="Consolas" panose="020B0609020204030204" pitchFamily="49" charset="0"/>
              </a:rPr>
              <a:t>   Move Start-Msg to Str.</a:t>
            </a:r>
          </a:p>
          <a:p>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Feedback.</a:t>
            </a:r>
          </a:p>
          <a:p>
            <a:r>
              <a:rPr lang="en-US" dirty="0">
                <a:latin typeface="Consolas" panose="020B0609020204030204" pitchFamily="49" charset="0"/>
              </a:rPr>
              <a:t>   Move Spaces to Str.        </a:t>
            </a:r>
            <a:br>
              <a:rPr lang="en-US" dirty="0">
                <a:latin typeface="Consolas" panose="020B0609020204030204" pitchFamily="49" charset="0"/>
              </a:rPr>
            </a:br>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a:t>
            </a:r>
            <a:r>
              <a:rPr lang="en-US" dirty="0" err="1">
                <a:latin typeface="Consolas" panose="020B0609020204030204" pitchFamily="49" charset="0"/>
              </a:rPr>
              <a:t>Feedback.Date</a:t>
            </a:r>
            <a:r>
              <a:rPr lang="en-US" dirty="0">
                <a:latin typeface="Consolas" panose="020B0609020204030204" pitchFamily="49" charset="0"/>
              </a:rPr>
              <a:t>.</a:t>
            </a: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06B4336-FA6C-AFA3-C3BE-D47AE695475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362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4" name="Slide Number Placeholder 3">
            <a:extLst>
              <a:ext uri="{FF2B5EF4-FFF2-40B4-BE49-F238E27FC236}">
                <a16:creationId xmlns:a16="http://schemas.microsoft.com/office/drawing/2014/main" id="{73A4A0BD-BC1F-452D-69A5-31ABF881CD4F}"/>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1172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39719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9</a:t>
            </a:fld>
            <a:endParaRPr lang="en-US"/>
          </a:p>
        </p:txBody>
      </p:sp>
      <p:cxnSp>
        <p:nvCxnSpPr>
          <p:cNvPr id="7" name="Straight Connector 6">
            <a:extLst>
              <a:ext uri="{FF2B5EF4-FFF2-40B4-BE49-F238E27FC236}">
                <a16:creationId xmlns:a16="http://schemas.microsoft.com/office/drawing/2014/main" id="{BCD9914B-03A7-6D82-79A2-231770172B8C}"/>
              </a:ext>
            </a:extLst>
          </p:cNvPr>
          <p:cNvCxnSpPr/>
          <p:nvPr/>
        </p:nvCxnSpPr>
        <p:spPr>
          <a:xfrm>
            <a:off x="357523" y="5486399"/>
            <a:ext cx="114769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8B880E5-9722-AA4B-6627-DB6A47558984}"/>
              </a:ext>
            </a:extLst>
          </p:cNvPr>
          <p:cNvCxnSpPr>
            <a:cxnSpLocks/>
          </p:cNvCxnSpPr>
          <p:nvPr/>
        </p:nvCxnSpPr>
        <p:spPr>
          <a:xfrm>
            <a:off x="357523" y="5869094"/>
            <a:ext cx="15482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574C179-BC66-BCDC-FD83-E6EA8205FA4F}"/>
              </a:ext>
            </a:extLst>
          </p:cNvPr>
          <p:cNvCxnSpPr/>
          <p:nvPr/>
        </p:nvCxnSpPr>
        <p:spPr>
          <a:xfrm rot="16200000" flipH="1">
            <a:off x="6997566" y="5630777"/>
            <a:ext cx="673769" cy="385011"/>
          </a:xfrm>
          <a:prstGeom prst="bentConnector3">
            <a:avLst>
              <a:gd name="adj1" fmla="val 55714"/>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9C92C8-52B0-B63E-F74B-F3F085D2E4AF}"/>
              </a:ext>
            </a:extLst>
          </p:cNvPr>
          <p:cNvSpPr txBox="1"/>
          <p:nvPr/>
        </p:nvSpPr>
        <p:spPr>
          <a:xfrm>
            <a:off x="7509555" y="5769538"/>
            <a:ext cx="4439036" cy="523220"/>
          </a:xfrm>
          <a:prstGeom prst="rect">
            <a:avLst/>
          </a:prstGeom>
          <a:noFill/>
        </p:spPr>
        <p:txBody>
          <a:bodyPr wrap="none" rtlCol="0">
            <a:spAutoFit/>
          </a:bodyPr>
          <a:lstStyle/>
          <a:p>
            <a:r>
              <a:rPr lang="en-US" sz="2800" dirty="0">
                <a:solidFill>
                  <a:srgbClr val="FF0000"/>
                </a:solidFill>
              </a:rPr>
              <a:t>Design Principle: Self-efficacy</a:t>
            </a:r>
          </a:p>
        </p:txBody>
      </p:sp>
    </p:spTree>
    <p:extLst>
      <p:ext uri="{BB962C8B-B14F-4D97-AF65-F5344CB8AC3E}">
        <p14:creationId xmlns:p14="http://schemas.microsoft.com/office/powerpoint/2010/main" val="219069537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1146</TotalTime>
  <Words>2646</Words>
  <Application>Microsoft Office PowerPoint</Application>
  <PresentationFormat>Widescreen</PresentationFormat>
  <Paragraphs>287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Calibri Light</vt:lpstr>
      <vt:lpstr>Consolas</vt:lpstr>
      <vt:lpstr>Noto Serif</vt:lpstr>
      <vt:lpstr>Retrospect</vt:lpstr>
      <vt:lpstr>11 – Natural Language</vt:lpstr>
      <vt:lpstr>Outline</vt:lpstr>
      <vt:lpstr>Motivation</vt:lpstr>
      <vt:lpstr>Motivation</vt:lpstr>
      <vt:lpstr>Motivation: Culture and History</vt:lpstr>
      <vt:lpstr>COBOL – Early Failure Story?</vt:lpstr>
      <vt:lpstr>FLOW-MATIC</vt:lpstr>
      <vt:lpstr>FLOW-MATIC</vt:lpstr>
      <vt:lpstr>FLOW-MATIC</vt:lpstr>
      <vt:lpstr>FLOW-MATIC</vt:lpstr>
      <vt:lpstr>FLOW-MATIC &lt;-&gt; C Comparison</vt:lpstr>
      <vt:lpstr>Principle: Verbose vs. Complex</vt:lpstr>
      <vt:lpstr>How Bad is Verbosity?</vt:lpstr>
      <vt:lpstr>How Bad is Complexity?</vt:lpstr>
      <vt:lpstr>How Bad is Complexity?</vt:lpstr>
      <vt:lpstr>NL-Programming vs. NL-Processing</vt:lpstr>
      <vt:lpstr>Large Language Models</vt:lpstr>
      <vt:lpstr>How Well Can LLMs Program?</vt:lpstr>
      <vt:lpstr>How Happy is the Coder? SPACE Model</vt:lpstr>
      <vt:lpstr>The SPACE Lens on Copilot</vt:lpstr>
      <vt:lpstr>How Do PL Researchers Use LLMs?</vt:lpstr>
      <vt:lpstr>Ethical Considerations for LLMs</vt:lpstr>
      <vt:lpstr>Other Approaches in NL-Processing</vt:lpstr>
      <vt:lpstr>Discussion</vt:lpstr>
      <vt:lpstr>Reflections</vt:lpstr>
      <vt:lpstr>Section: User Studies (Instructions)</vt:lpstr>
      <vt:lpstr>User Study Setup</vt:lpstr>
      <vt:lpstr>Animation: 1st Study</vt:lpstr>
      <vt:lpstr>Animation: 2nd Study</vt:lpstr>
      <vt:lpstr>Animation: 3rd Study</vt:lpstr>
      <vt:lpstr>Animation: 4th  Study</vt:lpstr>
      <vt:lpstr>Animation: 5th  Study</vt:lpstr>
      <vt:lpstr>Animation: 6th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77</cp:revision>
  <dcterms:created xsi:type="dcterms:W3CDTF">2023-08-13T16:19:48Z</dcterms:created>
  <dcterms:modified xsi:type="dcterms:W3CDTF">2023-11-01T21:08:37Z</dcterms:modified>
</cp:coreProperties>
</file>