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0"/>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283" r:id="rId29"/>
    <p:sldId id="286" r:id="rId30"/>
    <p:sldId id="285" r:id="rId31"/>
    <p:sldId id="287" r:id="rId32"/>
    <p:sldId id="284" r:id="rId33"/>
    <p:sldId id="289" r:id="rId34"/>
    <p:sldId id="317" r:id="rId35"/>
    <p:sldId id="291" r:id="rId36"/>
    <p:sldId id="292" r:id="rId37"/>
    <p:sldId id="296" r:id="rId38"/>
    <p:sldId id="293" r:id="rId39"/>
    <p:sldId id="294" r:id="rId40"/>
    <p:sldId id="297" r:id="rId41"/>
    <p:sldId id="298" r:id="rId42"/>
    <p:sldId id="299" r:id="rId43"/>
    <p:sldId id="300" r:id="rId44"/>
    <p:sldId id="295" r:id="rId45"/>
    <p:sldId id="260" r:id="rId46"/>
    <p:sldId id="301" r:id="rId47"/>
    <p:sldId id="302" r:id="rId48"/>
    <p:sldId id="305" r:id="rId49"/>
    <p:sldId id="303" r:id="rId50"/>
    <p:sldId id="304" r:id="rId51"/>
    <p:sldId id="306" r:id="rId52"/>
    <p:sldId id="307" r:id="rId53"/>
    <p:sldId id="308" r:id="rId54"/>
    <p:sldId id="309" r:id="rId55"/>
    <p:sldId id="310" r:id="rId56"/>
    <p:sldId id="261" r:id="rId57"/>
    <p:sldId id="311"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90377" autoAdjust="0"/>
  </p:normalViewPr>
  <p:slideViewPr>
    <p:cSldViewPr snapToGrid="0">
      <p:cViewPr varScale="1">
        <p:scale>
          <a:sx n="57" d="100"/>
          <a:sy n="57" d="100"/>
        </p:scale>
        <p:origin x="8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48</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11/19/2024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11/19/2024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11/19/2024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a:t>
            </a:r>
          </a:p>
          <a:p>
            <a:r>
              <a:rPr lang="en-US" dirty="0"/>
              <a:t>2. User studies: Dec 3, in-class (+ half-lecture)</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used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addresses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66527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7525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982952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3320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22663" y="1845733"/>
            <a:ext cx="12069337" cy="4477007"/>
          </a:xfrm>
        </p:spPr>
        <p:txBody>
          <a:bodyPr>
            <a:normAutofit fontScale="77500" lnSpcReduction="20000"/>
          </a:bodyPr>
          <a:lstStyle/>
          <a:p>
            <a:pPr algn="l"/>
            <a:r>
              <a:rPr lang="en-US" b="0" i="0" dirty="0">
                <a:solidFill>
                  <a:srgbClr val="000000"/>
                </a:solidFill>
                <a:effectLst/>
                <a:latin typeface="Noto Serif" panose="02020600060500020200" pitchFamily="18" charset="0"/>
              </a:rPr>
              <a:t>Ax is highly educated with a PhD in experimental physics. At age 35, they lead a small team of physicists and primarily write software  to interpret experimental data. In this role, they often mentor physicists-in-training on how to write similar code. </a:t>
            </a:r>
          </a:p>
          <a:p>
            <a:pPr algn="l"/>
            <a:r>
              <a:rPr lang="en-US" b="0" i="0" dirty="0">
                <a:solidFill>
                  <a:srgbClr val="000000"/>
                </a:solidFill>
                <a:effectLst/>
                <a:latin typeface="Noto Serif" panose="02020600060500020200" pitchFamily="18" charset="0"/>
              </a:rPr>
              <a:t>Ax’s approach to programming is likewise experimental. On the one hand, they are always willing to try something out, but care about being able to reproduce it and like to take detailed notes. Ax cares about being able to understand the code well enough to teach it to a mentee, but maintainability doesn’t matter to them at all. In experimental work, code might not last longer than the next research publication deadline.</a:t>
            </a:r>
          </a:p>
          <a:p>
            <a:pPr algn="l"/>
            <a:r>
              <a:rPr lang="en-US" b="0" i="0" dirty="0">
                <a:solidFill>
                  <a:srgbClr val="000000"/>
                </a:solidFill>
                <a:effectLst/>
                <a:latin typeface="Noto Serif" panose="02020600060500020200" pitchFamily="18" charset="0"/>
              </a:rPr>
              <a:t>Working as a physicist means there’s no real pressure to pick any one specific programming language - there’s a lot of freedom. Ax’s biggest constraint is that they have two kids at home so making good use of time is essential - it would not be acceptable to spend all night debugging a simple error.</a:t>
            </a:r>
            <a:endParaRPr lang="en-US" dirty="0"/>
          </a:p>
          <a:p>
            <a:r>
              <a:rPr lang="en-US" b="1" dirty="0"/>
              <a:t>Question: </a:t>
            </a:r>
            <a:r>
              <a:rPr lang="en-US" dirty="0"/>
              <a:t>What aspects of Ax,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221742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826168" y="5478922"/>
            <a:ext cx="10539663" cy="1110976"/>
          </a:xfrm>
        </p:spPr>
        <p:txBody>
          <a:bodyPr>
            <a:normAutofit fontScale="85000" lnSpcReduction="20000"/>
          </a:bodyPr>
          <a:lstStyle/>
          <a:p>
            <a:endParaRPr lang="en-US" dirty="0"/>
          </a:p>
          <a:p>
            <a:r>
              <a:rPr lang="en-US" b="1" dirty="0"/>
              <a:t>Question: </a:t>
            </a:r>
            <a:r>
              <a:rPr lang="en-US" dirty="0"/>
              <a:t>What aspects of Carlos,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141880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4093428"/>
          </a:xfrm>
          <a:prstGeom prst="rect">
            <a:avLst/>
          </a:prstGeom>
          <a:noFill/>
        </p:spPr>
        <p:txBody>
          <a:bodyPr wrap="square">
            <a:spAutoFit/>
          </a:bodyPr>
          <a:lstStyle/>
          <a:p>
            <a:pPr algn="l"/>
            <a:r>
              <a:rPr lang="en-US" sz="2000" b="0" i="0" dirty="0">
                <a:solidFill>
                  <a:srgbClr val="000000"/>
                </a:solidFill>
                <a:effectLst/>
                <a:latin typeface="Noto Serif" panose="02020600060500020200" pitchFamily="18"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Noto Serif" panose="02020600060500020200" pitchFamily="18"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Noto Serif" panose="02020600060500020200" pitchFamily="18"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34</a:t>
            </a:fld>
            <a:endParaRPr lang="en-US"/>
          </a:p>
        </p:txBody>
      </p:sp>
      <p:sp>
        <p:nvSpPr>
          <p:cNvPr id="8" name="Content Placeholder 2">
            <a:extLst>
              <a:ext uri="{FF2B5EF4-FFF2-40B4-BE49-F238E27FC236}">
                <a16:creationId xmlns:a16="http://schemas.microsoft.com/office/drawing/2014/main" id="{1435DF51-A614-4E74-42B6-1D09F8282527}"/>
              </a:ext>
            </a:extLst>
          </p:cNvPr>
          <p:cNvSpPr txBox="1">
            <a:spLocks/>
          </p:cNvSpPr>
          <p:nvPr/>
        </p:nvSpPr>
        <p:spPr>
          <a:xfrm>
            <a:off x="1409513" y="5345359"/>
            <a:ext cx="10539663" cy="11109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a:p>
          <a:p>
            <a:r>
              <a:rPr lang="en-US" b="1"/>
              <a:t>Answer: </a:t>
            </a:r>
            <a:r>
              <a:rPr lang="en-US"/>
              <a:t>Gender, Age, Education, Career + Personal Goals</a:t>
            </a:r>
            <a:endParaRPr lang="en-US" dirty="0"/>
          </a:p>
        </p:txBody>
      </p:sp>
    </p:spTree>
    <p:extLst>
      <p:ext uri="{BB962C8B-B14F-4D97-AF65-F5344CB8AC3E}">
        <p14:creationId xmlns:p14="http://schemas.microsoft.com/office/powerpoint/2010/main" val="1553874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a:t>Broad (A+C): </a:t>
            </a:r>
            <a:r>
              <a:rPr lang="en-US" dirty="0"/>
              <a:t>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4163882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491712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3297529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92322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4489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105121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581919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419086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266754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541924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3527546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453170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724045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Qualitive data </a:t>
            </a:r>
            <a:r>
              <a:rPr lang="en-US"/>
              <a:t>deserve attention because </a:t>
            </a:r>
            <a:r>
              <a:rPr lang="en-US" dirty="0"/>
              <a:t>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4037779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04244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917840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3522256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4105386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3112134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1087993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1267619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653804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050353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31212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868</TotalTime>
  <Words>4570</Words>
  <Application>Microsoft Office PowerPoint</Application>
  <PresentationFormat>Widescreen</PresentationFormat>
  <Paragraphs>395</Paragraphs>
  <Slides>58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Courier New</vt:lpstr>
      <vt:lpstr>Noto Serif</vt:lpstr>
      <vt:lpstr>Retrospect</vt:lpstr>
      <vt:lpstr>08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Example Personas: Early Microsoft</vt:lpstr>
      <vt:lpstr>Example Personas: Early Microsoft</vt:lpstr>
      <vt:lpstr>Example Personas: Early Microsoft</vt:lpstr>
      <vt:lpstr>Example Personas: Early Microsoft</vt:lpstr>
      <vt:lpstr>Example Personas: Ax + Carlos</vt:lpstr>
      <vt:lpstr>Example Personas: Ax + Carlos</vt:lpstr>
      <vt:lpstr>Example Personas: Ax + Carlos</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136</cp:revision>
  <dcterms:created xsi:type="dcterms:W3CDTF">2023-08-13T16:19:48Z</dcterms:created>
  <dcterms:modified xsi:type="dcterms:W3CDTF">2024-11-19T15:45:09Z</dcterms:modified>
</cp:coreProperties>
</file>