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319" r:id="rId5"/>
    <p:sldId id="321" r:id="rId6"/>
    <p:sldId id="369" r:id="rId7"/>
    <p:sldId id="349" r:id="rId8"/>
    <p:sldId id="350" r:id="rId9"/>
    <p:sldId id="351" r:id="rId10"/>
    <p:sldId id="352" r:id="rId11"/>
    <p:sldId id="353" r:id="rId12"/>
    <p:sldId id="354" r:id="rId13"/>
    <p:sldId id="355" r:id="rId14"/>
    <p:sldId id="356" r:id="rId15"/>
    <p:sldId id="357" r:id="rId16"/>
    <p:sldId id="362" r:id="rId17"/>
    <p:sldId id="363" r:id="rId18"/>
    <p:sldId id="365" r:id="rId19"/>
    <p:sldId id="366" r:id="rId20"/>
    <p:sldId id="358" r:id="rId21"/>
    <p:sldId id="364" r:id="rId22"/>
    <p:sldId id="367" r:id="rId23"/>
    <p:sldId id="359" r:id="rId24"/>
    <p:sldId id="368" r:id="rId25"/>
    <p:sldId id="360" r:id="rId26"/>
    <p:sldId id="370" r:id="rId27"/>
    <p:sldId id="342" r:id="rId28"/>
    <p:sldId id="371" r:id="rId29"/>
    <p:sldId id="318" r:id="rId30"/>
    <p:sldId id="259" r:id="rId31"/>
    <p:sldId id="260" r:id="rId32"/>
    <p:sldId id="322" r:id="rId33"/>
    <p:sldId id="268" r:id="rId34"/>
    <p:sldId id="323" r:id="rId35"/>
    <p:sldId id="324" r:id="rId36"/>
    <p:sldId id="325" r:id="rId37"/>
    <p:sldId id="326" r:id="rId38"/>
    <p:sldId id="332" r:id="rId39"/>
    <p:sldId id="327" r:id="rId40"/>
    <p:sldId id="328" r:id="rId41"/>
    <p:sldId id="329" r:id="rId42"/>
    <p:sldId id="330" r:id="rId43"/>
    <p:sldId id="333" r:id="rId44"/>
    <p:sldId id="331" r:id="rId45"/>
    <p:sldId id="334" r:id="rId46"/>
    <p:sldId id="336" r:id="rId47"/>
    <p:sldId id="337" r:id="rId48"/>
    <p:sldId id="338" r:id="rId49"/>
    <p:sldId id="341" r:id="rId50"/>
    <p:sldId id="343" r:id="rId51"/>
    <p:sldId id="345" r:id="rId52"/>
    <p:sldId id="346" r:id="rId53"/>
    <p:sldId id="347" r:id="rId54"/>
    <p:sldId id="339" r:id="rId55"/>
    <p:sldId id="348" r:id="rId56"/>
    <p:sldId id="340" r:id="rId57"/>
    <p:sldId id="303" r:id="rId58"/>
    <p:sldId id="344" r:id="rId59"/>
    <p:sldId id="317" r:id="rId60"/>
    <p:sldId id="315" r:id="rId61"/>
    <p:sldId id="316" r:id="rId6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0" autoAdjust="0"/>
    <p:restoredTop sz="94660"/>
  </p:normalViewPr>
  <p:slideViewPr>
    <p:cSldViewPr snapToGrid="0">
      <p:cViewPr varScale="1">
        <p:scale>
          <a:sx n="99" d="100"/>
          <a:sy n="99" d="100"/>
        </p:scale>
        <p:origin x="13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DA02A-3D36-4521-B995-F6A931B35345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206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DA02A-3D36-4521-B995-F6A931B35345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915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DA02A-3D36-4521-B995-F6A931B35345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859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DA02A-3D36-4521-B995-F6A931B35345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25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DA02A-3D36-4521-B995-F6A931B35345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8880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DA02A-3D36-4521-B995-F6A931B35345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838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DA02A-3D36-4521-B995-F6A931B35345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438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DA02A-3D36-4521-B995-F6A931B35345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211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DA02A-3D36-4521-B995-F6A931B35345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247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F0DA02A-3D36-4521-B995-F6A931B35345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81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DA02A-3D36-4521-B995-F6A931B35345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180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F0DA02A-3D36-4521-B995-F6A931B35345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266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7AA46-D914-99EE-6EC8-D02B82086F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04 – Parsing Expression Grammars + Abstract Syntax Trees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A49C19-AEFA-AAD5-F5EA-F352E2795D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Slides  ©2023 Rose </a:t>
            </a:r>
            <a:r>
              <a:rPr lang="en-US" dirty="0" err="1"/>
              <a:t>bohrer</a:t>
            </a:r>
            <a:r>
              <a:rPr lang="en-US" dirty="0"/>
              <a:t>, used for cs 4536/536 at </a:t>
            </a:r>
            <a:r>
              <a:rPr lang="en-US" dirty="0" err="1"/>
              <a:t>wpi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Educational Reuse permitted with credit </a:t>
            </a:r>
          </a:p>
        </p:txBody>
      </p:sp>
    </p:spTree>
    <p:extLst>
      <p:ext uri="{BB962C8B-B14F-4D97-AF65-F5344CB8AC3E}">
        <p14:creationId xmlns:p14="http://schemas.microsoft.com/office/powerpoint/2010/main" val="15517738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7A031-3609-E99C-2897-F772E332B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Limitation: CFG Builds In Ambiguity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597563-8FFF-42F5-CE9D-C174C72BE2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Recall the basic polynomial grammar:</a:t>
            </a:r>
            <a:br>
              <a:rPr lang="en-US" dirty="0"/>
            </a:br>
            <a:br>
              <a:rPr lang="en-US" dirty="0"/>
            </a:br>
            <a:r>
              <a:rPr lang="en-US" dirty="0"/>
              <a:t>S → num | var | S + S | S * S | (S)</a:t>
            </a:r>
          </a:p>
          <a:p>
            <a:r>
              <a:rPr lang="en-US" dirty="0"/>
              <a:t>This grammar is highly ambiguous:</a:t>
            </a:r>
            <a:br>
              <a:rPr lang="en-US" dirty="0"/>
            </a:br>
            <a:r>
              <a:rPr lang="en-US" dirty="0"/>
              <a:t>“1 + 1 * x” could be “(1 + 1) * x” or “1 + (1 * x)”</a:t>
            </a:r>
          </a:p>
          <a:p>
            <a:pPr marL="0" indent="0">
              <a:buNone/>
            </a:pPr>
            <a:endParaRPr lang="en-US" u="sng" dirty="0">
              <a:solidFill>
                <a:srgbClr val="8AB4F8"/>
              </a:solidFill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86941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7A031-3609-E99C-2897-F772E332B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CFG Ambiguity is Well-Studied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597563-8FFF-42F5-CE9D-C174C72BE2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Key Facts About Ambiguity:</a:t>
            </a:r>
          </a:p>
          <a:p>
            <a:pPr lvl="1"/>
            <a:r>
              <a:rPr lang="en-US" dirty="0"/>
              <a:t>Ambiguity is undecidable: there is no program that can tell you whether a given CFG is unambiguous</a:t>
            </a:r>
          </a:p>
          <a:p>
            <a:pPr lvl="1"/>
            <a:r>
              <a:rPr lang="en-US" dirty="0"/>
              <a:t>Ambiguity is fundamental, sometimes: there exist context-free languages that are recognized </a:t>
            </a:r>
            <a:r>
              <a:rPr lang="en-US" b="1" dirty="0"/>
              <a:t>only</a:t>
            </a:r>
            <a:r>
              <a:rPr lang="en-US" dirty="0"/>
              <a:t> by an ambiguous CFG (see book)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u="sng" dirty="0">
              <a:solidFill>
                <a:srgbClr val="8AB4F8"/>
              </a:solidFill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26318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7A031-3609-E99C-2897-F772E332B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CFG Performance is Well-Studied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597563-8FFF-42F5-CE9D-C174C72BE2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Key Facts About Ambiguity:</a:t>
            </a:r>
          </a:p>
          <a:p>
            <a:pPr lvl="1"/>
            <a:r>
              <a:rPr lang="en-US" dirty="0"/>
              <a:t>Ambiguity is undecidable: there is no program that can tell you whether a given CFG is unambiguous</a:t>
            </a:r>
          </a:p>
          <a:p>
            <a:pPr lvl="1"/>
            <a:r>
              <a:rPr lang="en-US" dirty="0"/>
              <a:t>Ambiguity is fundamental, sometimes: there exist context-free languages that are recognized </a:t>
            </a:r>
            <a:r>
              <a:rPr lang="en-US" b="1" dirty="0"/>
              <a:t>only</a:t>
            </a:r>
            <a:r>
              <a:rPr lang="en-US" dirty="0"/>
              <a:t> by an ambiguous CFG (see book)</a:t>
            </a:r>
          </a:p>
          <a:p>
            <a:pPr marL="0" indent="0">
              <a:buNone/>
            </a:pPr>
            <a:r>
              <a:rPr lang="en-US" dirty="0"/>
              <a:t>Key Facts About Performance:</a:t>
            </a:r>
          </a:p>
          <a:p>
            <a:pPr lvl="1"/>
            <a:r>
              <a:rPr lang="en-US" dirty="0"/>
              <a:t>Matching a string against an arbitrary CFG is O(n^3) time (too slow)*</a:t>
            </a:r>
          </a:p>
          <a:p>
            <a:pPr lvl="1"/>
            <a:r>
              <a:rPr lang="en-US" dirty="0"/>
              <a:t>Matching a string against an unambiguous CFG is O(n) time* </a:t>
            </a:r>
          </a:p>
          <a:p>
            <a:r>
              <a:rPr lang="en-US" dirty="0"/>
              <a:t>These facts explain why CFG parsing is annoying:</a:t>
            </a:r>
          </a:p>
          <a:p>
            <a:pPr lvl="1"/>
            <a:r>
              <a:rPr lang="en-US" dirty="0"/>
              <a:t>Efficient parsers must identify a subclass of efficient grammars. Those subclasses might be unintuitive or difficult to debug (e.g. conflicts in LALR(1) parsers)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u="sng" dirty="0">
              <a:solidFill>
                <a:srgbClr val="8AB4F8"/>
              </a:solidFill>
              <a:latin typeface="Roboto" panose="020000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D228F4-E409-2B16-4619-0D7A172CE7CE}"/>
              </a:ext>
            </a:extLst>
          </p:cNvPr>
          <p:cNvSpPr txBox="1"/>
          <p:nvPr/>
        </p:nvSpPr>
        <p:spPr>
          <a:xfrm>
            <a:off x="1395663" y="6386731"/>
            <a:ext cx="523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example, using the GLR parsing algorithm</a:t>
            </a:r>
          </a:p>
        </p:txBody>
      </p:sp>
    </p:spTree>
    <p:extLst>
      <p:ext uri="{BB962C8B-B14F-4D97-AF65-F5344CB8AC3E}">
        <p14:creationId xmlns:p14="http://schemas.microsoft.com/office/powerpoint/2010/main" val="28299169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7A031-3609-E99C-2897-F772E332B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There a Better Way? Sort of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597563-8FFF-42F5-CE9D-C174C72BE2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737360"/>
            <a:ext cx="10491537" cy="413173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Parsing Expression Grammars (PEG) challenge fundamental assumption</a:t>
            </a:r>
          </a:p>
          <a:p>
            <a:pPr lvl="1"/>
            <a:r>
              <a:rPr lang="en-US" dirty="0"/>
              <a:t>It is impossible for a PEG to be ambiguous</a:t>
            </a:r>
          </a:p>
          <a:p>
            <a:pPr lvl="1"/>
            <a:r>
              <a:rPr lang="en-US" dirty="0"/>
              <a:t>A PEG does not generate syntax, it </a:t>
            </a:r>
            <a:r>
              <a:rPr lang="en-US" b="1" i="1" dirty="0"/>
              <a:t>recognizes</a:t>
            </a:r>
            <a:r>
              <a:rPr lang="en-US" dirty="0"/>
              <a:t> syntax</a:t>
            </a:r>
          </a:p>
          <a:p>
            <a:pPr lvl="1"/>
            <a:r>
              <a:rPr lang="en-US" dirty="0"/>
              <a:t>A PEG is </a:t>
            </a:r>
            <a:r>
              <a:rPr lang="en-US" b="1" i="1" dirty="0"/>
              <a:t>operational</a:t>
            </a:r>
            <a:r>
              <a:rPr lang="en-US" dirty="0"/>
              <a:t>, it describes an algorithm for processing syntax</a:t>
            </a:r>
          </a:p>
          <a:p>
            <a:pPr marL="201168" lvl="1" indent="0">
              <a:buNone/>
            </a:pPr>
            <a:r>
              <a:rPr lang="en-US" dirty="0"/>
              <a:t>HW2 uses PEG to implement parsing in the hope that an operational approach is easier to implement and debug, but there is </a:t>
            </a:r>
            <a:r>
              <a:rPr lang="en-US" b="1" dirty="0"/>
              <a:t>no clear winner</a:t>
            </a:r>
            <a:r>
              <a:rPr lang="en-US" dirty="0"/>
              <a:t>, so we teach both </a:t>
            </a:r>
            <a:endParaRPr lang="en-US" b="1" dirty="0"/>
          </a:p>
          <a:p>
            <a:pPr marL="201168" lvl="1" indent="0">
              <a:buNone/>
            </a:pPr>
            <a:r>
              <a:rPr lang="en-US" b="1" dirty="0"/>
              <a:t>Pros:</a:t>
            </a:r>
          </a:p>
          <a:p>
            <a:pPr lvl="1"/>
            <a:r>
              <a:rPr lang="en-US" dirty="0"/>
              <a:t>Some languages can only be parsed with PEG</a:t>
            </a:r>
          </a:p>
          <a:p>
            <a:pPr lvl="1"/>
            <a:r>
              <a:rPr lang="en-US" dirty="0"/>
              <a:t>The PEG tells you exactly how the parser will execute</a:t>
            </a:r>
          </a:p>
          <a:p>
            <a:pPr marL="201168" lvl="1" indent="0">
              <a:buNone/>
            </a:pPr>
            <a:r>
              <a:rPr lang="en-US" b="1" dirty="0"/>
              <a:t>Cons:</a:t>
            </a:r>
          </a:p>
          <a:p>
            <a:pPr lvl="1"/>
            <a:r>
              <a:rPr lang="en-US" dirty="0"/>
              <a:t>Some languages can only be parsed with CFG</a:t>
            </a:r>
          </a:p>
          <a:p>
            <a:pPr lvl="1"/>
            <a:r>
              <a:rPr lang="en-US" dirty="0"/>
              <a:t>If you write a PEG while you think in terms of CFG, your PEG will be very wrong</a:t>
            </a:r>
          </a:p>
          <a:p>
            <a:pPr marL="201168" lvl="1" indent="0">
              <a:buNone/>
            </a:pPr>
            <a:r>
              <a:rPr lang="en-US" b="1" dirty="0"/>
              <a:t>Neutral: </a:t>
            </a:r>
            <a:r>
              <a:rPr lang="en-US" dirty="0"/>
              <a:t>Correct grammars can be non-obvious in both CFG and PEG. Takes training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u="sng" dirty="0">
              <a:solidFill>
                <a:srgbClr val="8AB4F8"/>
              </a:solidFill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24781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7A031-3609-E99C-2897-F772E332B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PEG Example from C++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597563-8FFF-42F5-CE9D-C174C72BE2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737360"/>
            <a:ext cx="10491537" cy="4131734"/>
          </a:xfrm>
        </p:spPr>
        <p:txBody>
          <a:bodyPr>
            <a:normAutofit/>
          </a:bodyPr>
          <a:lstStyle/>
          <a:p>
            <a:r>
              <a:rPr lang="en-US" dirty="0"/>
              <a:t>(Don’t worry if you don’t know C++, the syntax is all that matters here)</a:t>
            </a:r>
            <a:br>
              <a:rPr lang="en-US" dirty="0"/>
            </a:br>
            <a:r>
              <a:rPr lang="en-US" dirty="0"/>
              <a:t>The following is a simple example where PEG out-performs CFG</a:t>
            </a:r>
          </a:p>
          <a:p>
            <a:r>
              <a:rPr lang="en-US" dirty="0"/>
              <a:t>In C++, angle brackets &lt;&gt; are used to describe type arguments and also an arithmetic “bit-shift” operator &gt;&gt;. Due to </a:t>
            </a:r>
            <a:r>
              <a:rPr lang="en-US" b="1" dirty="0"/>
              <a:t>maximal munch</a:t>
            </a:r>
            <a:r>
              <a:rPr lang="en-US" dirty="0"/>
              <a:t> </a:t>
            </a:r>
            <a:r>
              <a:rPr lang="en-US" dirty="0" err="1"/>
              <a:t>lexing</a:t>
            </a:r>
            <a:r>
              <a:rPr lang="en-US" dirty="0"/>
              <a:t>, it is traditionally required to insert a space between &gt; in the variable declaration below:</a:t>
            </a:r>
          </a:p>
          <a:p>
            <a:r>
              <a:rPr lang="en-US" dirty="0"/>
              <a:t>vector&lt;vector&lt;float&gt; &gt; </a:t>
            </a:r>
            <a:r>
              <a:rPr lang="en-US" dirty="0" err="1"/>
              <a:t>MyMatrix</a:t>
            </a:r>
            <a:r>
              <a:rPr lang="en-US" dirty="0"/>
              <a:t>;</a:t>
            </a:r>
            <a:br>
              <a:rPr lang="en-US" dirty="0"/>
            </a:br>
            <a:br>
              <a:rPr lang="en-US" dirty="0"/>
            </a:br>
            <a:r>
              <a:rPr lang="en-US" dirty="0"/>
              <a:t>PEGs </a:t>
            </a:r>
            <a:r>
              <a:rPr lang="en-US" b="1" dirty="0"/>
              <a:t>combine </a:t>
            </a:r>
            <a:r>
              <a:rPr lang="en-US" b="1" dirty="0" err="1"/>
              <a:t>lexing</a:t>
            </a:r>
            <a:r>
              <a:rPr lang="en-US" b="1" dirty="0"/>
              <a:t> with the rest of parsing</a:t>
            </a:r>
            <a:r>
              <a:rPr lang="en-US" dirty="0"/>
              <a:t>, fixing this</a:t>
            </a:r>
          </a:p>
          <a:p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u="sng" dirty="0">
              <a:solidFill>
                <a:srgbClr val="8AB4F8"/>
              </a:solidFill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33352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E7A13-0EA9-0AE4-C1D4-F7838B6F2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PEG Example from C++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1A7BC6-AC34-1000-6333-18071AAF9E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PEG to parse “vector&lt;vector&lt;float&gt; &gt; </a:t>
            </a:r>
            <a:r>
              <a:rPr lang="en-US" dirty="0" err="1"/>
              <a:t>MyMatrix</a:t>
            </a:r>
            <a:r>
              <a:rPr lang="en-US" dirty="0"/>
              <a:t>;”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TemplType</a:t>
            </a:r>
            <a:r>
              <a:rPr lang="en-US" dirty="0">
                <a:latin typeface="Consolas" panose="020B0609020204030204" pitchFamily="49" charset="0"/>
              </a:rPr>
              <a:t> ← </a:t>
            </a:r>
            <a:r>
              <a:rPr lang="en-US" dirty="0" err="1">
                <a:latin typeface="Consolas" panose="020B0609020204030204" pitchFamily="49" charset="0"/>
              </a:rPr>
              <a:t>PrimType</a:t>
            </a:r>
            <a:r>
              <a:rPr lang="en-US" dirty="0">
                <a:latin typeface="Consolas" panose="020B0609020204030204" pitchFamily="49" charset="0"/>
              </a:rPr>
              <a:t> (LANGLE </a:t>
            </a:r>
            <a:r>
              <a:rPr lang="en-US" dirty="0" err="1">
                <a:latin typeface="Consolas" panose="020B0609020204030204" pitchFamily="49" charset="0"/>
              </a:rPr>
              <a:t>TemplType</a:t>
            </a:r>
            <a:r>
              <a:rPr lang="en-US" dirty="0">
                <a:latin typeface="Consolas" panose="020B0609020204030204" pitchFamily="49" charset="0"/>
              </a:rPr>
              <a:t> RANGLE)?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</a:rPr>
              <a:t>ShiftExpr</a:t>
            </a:r>
            <a:r>
              <a:rPr lang="en-US" dirty="0">
                <a:latin typeface="Consolas" panose="020B0609020204030204" pitchFamily="49" charset="0"/>
              </a:rPr>
              <a:t> ← </a:t>
            </a:r>
            <a:r>
              <a:rPr lang="en-US" dirty="0" err="1">
                <a:latin typeface="Consolas" panose="020B0609020204030204" pitchFamily="49" charset="0"/>
              </a:rPr>
              <a:t>PrimExpr</a:t>
            </a:r>
            <a:r>
              <a:rPr lang="en-US" dirty="0">
                <a:latin typeface="Consolas" panose="020B0609020204030204" pitchFamily="49" charset="0"/>
              </a:rPr>
              <a:t> (</a:t>
            </a:r>
            <a:r>
              <a:rPr lang="en-US" dirty="0" err="1">
                <a:latin typeface="Consolas" panose="020B0609020204030204" pitchFamily="49" charset="0"/>
              </a:rPr>
              <a:t>ShiftOper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PrimExpr</a:t>
            </a:r>
            <a:r>
              <a:rPr lang="en-US" dirty="0">
                <a:latin typeface="Consolas" panose="020B0609020204030204" pitchFamily="49" charset="0"/>
              </a:rPr>
              <a:t>)*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</a:rPr>
              <a:t>ShiftOper</a:t>
            </a:r>
            <a:r>
              <a:rPr lang="en-US" dirty="0">
                <a:latin typeface="Consolas" panose="020B0609020204030204" pitchFamily="49" charset="0"/>
              </a:rPr>
              <a:t> ← LSHIFT / RSHIFT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LANGLE ← “&lt;” Spacing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RANGLE ← “&gt;” Spacing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LSHIFT ← “&lt;&lt;” Spacing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RSHIFT ← “&gt;&gt;” Spacing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8DA158-E82A-8B99-9199-0430E8CC7648}"/>
              </a:ext>
            </a:extLst>
          </p:cNvPr>
          <p:cNvSpPr txBox="1"/>
          <p:nvPr/>
        </p:nvSpPr>
        <p:spPr>
          <a:xfrm>
            <a:off x="9755406" y="2913374"/>
            <a:ext cx="18334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Optional type arguments&lt;&gt;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D93F81-DF3A-A447-EA90-5EAC7B065629}"/>
              </a:ext>
            </a:extLst>
          </p:cNvPr>
          <p:cNvSpPr txBox="1"/>
          <p:nvPr/>
        </p:nvSpPr>
        <p:spPr>
          <a:xfrm>
            <a:off x="8152597" y="3944626"/>
            <a:ext cx="20575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Optional repeated shift &gt;&gt;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206A07-1312-BF4C-B70B-C26C69C9A5B9}"/>
              </a:ext>
            </a:extLst>
          </p:cNvPr>
          <p:cNvSpPr txBox="1"/>
          <p:nvPr/>
        </p:nvSpPr>
        <p:spPr>
          <a:xfrm>
            <a:off x="1608624" y="5642471"/>
            <a:ext cx="21067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Keywords can have whitespace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B27457F-EF6B-42EF-6738-C9F5C1DDECC9}"/>
              </a:ext>
            </a:extLst>
          </p:cNvPr>
          <p:cNvCxnSpPr>
            <a:cxnSpLocks/>
            <a:stCxn id="4" idx="0"/>
          </p:cNvCxnSpPr>
          <p:nvPr/>
        </p:nvCxnSpPr>
        <p:spPr>
          <a:xfrm flipH="1" flipV="1">
            <a:off x="10327306" y="2681167"/>
            <a:ext cx="344805" cy="2322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589CD9A-3025-20B6-8D67-114418126E95}"/>
              </a:ext>
            </a:extLst>
          </p:cNvPr>
          <p:cNvCxnSpPr>
            <a:cxnSpLocks/>
          </p:cNvCxnSpPr>
          <p:nvPr/>
        </p:nvCxnSpPr>
        <p:spPr>
          <a:xfrm flipV="1">
            <a:off x="9235239" y="3373899"/>
            <a:ext cx="0" cy="5707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C689D94-72CE-F61C-5E98-9CD05175DBF9}"/>
              </a:ext>
            </a:extLst>
          </p:cNvPr>
          <p:cNvCxnSpPr>
            <a:cxnSpLocks/>
          </p:cNvCxnSpPr>
          <p:nvPr/>
        </p:nvCxnSpPr>
        <p:spPr>
          <a:xfrm flipV="1">
            <a:off x="2924678" y="5284269"/>
            <a:ext cx="790674" cy="349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93115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E7A13-0EA9-0AE4-C1D4-F7838B6F2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PEGs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1A7BC6-AC34-1000-6333-18071AAF9E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PEGs use </a:t>
            </a:r>
            <a:r>
              <a:rPr lang="en-US" dirty="0">
                <a:latin typeface="Consolas" panose="020B0609020204030204" pitchFamily="49" charset="0"/>
              </a:rPr>
              <a:t>←</a:t>
            </a:r>
            <a:r>
              <a:rPr lang="en-US" dirty="0"/>
              <a:t>, CFGs use </a:t>
            </a:r>
            <a:r>
              <a:rPr lang="en-US" dirty="0">
                <a:latin typeface="Consolas" panose="020B0609020204030204" pitchFamily="49" charset="0"/>
              </a:rPr>
              <a:t>→</a:t>
            </a:r>
            <a:r>
              <a:rPr lang="en-US" dirty="0"/>
              <a:t>. PEGs e use the following operations:</a:t>
            </a:r>
          </a:p>
          <a:p>
            <a:pPr lvl="1"/>
            <a:r>
              <a:rPr lang="en-US" dirty="0"/>
              <a:t>Literal strings “</a:t>
            </a:r>
            <a:r>
              <a:rPr lang="en-US" dirty="0" err="1"/>
              <a:t>mystring</a:t>
            </a:r>
            <a:r>
              <a:rPr lang="en-US" dirty="0"/>
              <a:t>” and character sets [a-zA-Z0-9] work like RE</a:t>
            </a:r>
          </a:p>
          <a:p>
            <a:pPr lvl="1"/>
            <a:r>
              <a:rPr lang="en-US" dirty="0"/>
              <a:t>Repetition operator e* works like RE but matches </a:t>
            </a:r>
            <a:r>
              <a:rPr lang="en-US" b="1" dirty="0"/>
              <a:t>longest possible</a:t>
            </a:r>
            <a:endParaRPr lang="en-US" dirty="0"/>
          </a:p>
          <a:p>
            <a:pPr lvl="1"/>
            <a:r>
              <a:rPr lang="en-US"/>
              <a:t>Option </a:t>
            </a:r>
            <a:r>
              <a:rPr lang="en-US" dirty="0"/>
              <a:t>operator e? matches e if possible, else matches empty string</a:t>
            </a:r>
          </a:p>
          <a:p>
            <a:pPr lvl="1"/>
            <a:r>
              <a:rPr lang="en-US" dirty="0"/>
              <a:t>Lookahead operators &amp;e and !e respectively succeed if e </a:t>
            </a:r>
            <a:r>
              <a:rPr lang="en-US" i="1" dirty="0"/>
              <a:t>does</a:t>
            </a:r>
            <a:r>
              <a:rPr lang="en-US" dirty="0"/>
              <a:t> or </a:t>
            </a:r>
            <a:r>
              <a:rPr lang="en-US" i="1" dirty="0"/>
              <a:t>does not</a:t>
            </a:r>
            <a:r>
              <a:rPr lang="en-US" dirty="0"/>
              <a:t> match the input string. Consumes no input</a:t>
            </a:r>
          </a:p>
          <a:p>
            <a:pPr lvl="1"/>
            <a:r>
              <a:rPr lang="en-US" dirty="0"/>
              <a:t>Sequential composition is written e1 e2</a:t>
            </a:r>
          </a:p>
          <a:p>
            <a:pPr lvl="1"/>
            <a:r>
              <a:rPr lang="en-US" dirty="0"/>
              <a:t>Unlike CFG, choice is </a:t>
            </a:r>
            <a:r>
              <a:rPr lang="en-US" b="1" dirty="0"/>
              <a:t>prioritized</a:t>
            </a:r>
            <a:r>
              <a:rPr lang="en-US" dirty="0"/>
              <a:t>, thus deterministic. The prioritized choice </a:t>
            </a:r>
            <a:br>
              <a:rPr lang="en-US" dirty="0"/>
            </a:br>
            <a:r>
              <a:rPr lang="en-US" dirty="0"/>
              <a:t>e1 / e2 matches e1 if possible, else matches e2</a:t>
            </a:r>
          </a:p>
        </p:txBody>
      </p:sp>
    </p:spTree>
    <p:extLst>
      <p:ext uri="{BB962C8B-B14F-4D97-AF65-F5344CB8AC3E}">
        <p14:creationId xmlns:p14="http://schemas.microsoft.com/office/powerpoint/2010/main" val="21876428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E7A13-0EA9-0AE4-C1D4-F7838B6F2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PEG and CFG Differ?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1A7BC6-AC34-1000-6333-18071AAF9E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Unlike CFG, choice is </a:t>
            </a:r>
            <a:r>
              <a:rPr lang="en-US" b="1" dirty="0"/>
              <a:t>prioritized</a:t>
            </a:r>
            <a:r>
              <a:rPr lang="en-US" dirty="0"/>
              <a:t>, thus deterministic. The prioritized choice </a:t>
            </a:r>
            <a:br>
              <a:rPr lang="en-US" dirty="0"/>
            </a:br>
            <a:r>
              <a:rPr lang="en-US" dirty="0"/>
              <a:t>e1 / e2 matches e1 if possible, else matches e2</a:t>
            </a:r>
          </a:p>
          <a:p>
            <a:pPr marL="201168" lvl="1" indent="0">
              <a:buNone/>
            </a:pPr>
            <a:r>
              <a:rPr lang="en-US" dirty="0"/>
              <a:t>The </a:t>
            </a:r>
            <a:r>
              <a:rPr lang="en-US" b="1" dirty="0"/>
              <a:t>semantics</a:t>
            </a:r>
            <a:r>
              <a:rPr lang="en-US" dirty="0"/>
              <a:t> are fundamentally different. </a:t>
            </a:r>
          </a:p>
          <a:p>
            <a:pPr lvl="2"/>
            <a:r>
              <a:rPr lang="en-US" dirty="0"/>
              <a:t>The semantics of a CFG is its language, “What set of strings can it generate?”</a:t>
            </a:r>
          </a:p>
          <a:p>
            <a:pPr lvl="2"/>
            <a:r>
              <a:rPr lang="en-US" dirty="0"/>
              <a:t>The semantics of PEG are recognition: “Given an input string str, does it match, and if so, what prefix of str is consumed by the match?”</a:t>
            </a:r>
          </a:p>
          <a:p>
            <a:pPr lvl="2"/>
            <a:r>
              <a:rPr lang="en-US" dirty="0"/>
              <a:t>This explains the difference between lookahead &amp;e and optional expression e?</a:t>
            </a:r>
          </a:p>
          <a:p>
            <a:pPr lvl="2"/>
            <a:r>
              <a:rPr lang="en-US" dirty="0"/>
              <a:t>Lookahead &amp;e succeeds only if e matches, but &amp;e consumes nothing</a:t>
            </a:r>
          </a:p>
          <a:p>
            <a:pPr lvl="2"/>
            <a:r>
              <a:rPr lang="en-US" dirty="0"/>
              <a:t>Optional expression e? always succeeds, but if e succeeds, e? consumes the same</a:t>
            </a:r>
          </a:p>
        </p:txBody>
      </p:sp>
    </p:spTree>
    <p:extLst>
      <p:ext uri="{BB962C8B-B14F-4D97-AF65-F5344CB8AC3E}">
        <p14:creationId xmlns:p14="http://schemas.microsoft.com/office/powerpoint/2010/main" val="98408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59FA8-AB64-D1F1-DB60-239131AD7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Subsection: Precedence-Climbing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E132E3-D9F2-58BD-164D-6F05DAA86E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2777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E4619-8D95-5E41-B849-1344C5149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6F4183-F142-FDA3-81AA-50A9CF6A4E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Recall the ambiguity fixes in the Parsing lecture. This is an implementation of the “Precedence Climbing” approach in CFG</a:t>
            </a:r>
          </a:p>
          <a:p>
            <a:r>
              <a:rPr lang="en-US" dirty="0"/>
              <a:t>S → S+E1 | S-E1 | E1</a:t>
            </a:r>
            <a:br>
              <a:rPr lang="en-US" dirty="0"/>
            </a:br>
            <a:r>
              <a:rPr lang="en-US" dirty="0" err="1"/>
              <a:t>E1</a:t>
            </a:r>
            <a:r>
              <a:rPr lang="en-US" dirty="0"/>
              <a:t> → E1 * E2 | E2</a:t>
            </a:r>
            <a:br>
              <a:rPr lang="en-US" dirty="0"/>
            </a:br>
            <a:r>
              <a:rPr lang="en-US" dirty="0" err="1"/>
              <a:t>E2</a:t>
            </a:r>
            <a:r>
              <a:rPr lang="en-US" dirty="0"/>
              <a:t> → num | var | (S)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778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2EC25-0512-6BEB-F789-1E4DA8F11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9194BC-CBCA-2A3E-05AB-3E7C338AFB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Parsing: From Theory to Implementation</a:t>
            </a:r>
          </a:p>
          <a:p>
            <a:pPr lvl="1"/>
            <a:r>
              <a:rPr lang="en-US" dirty="0"/>
              <a:t>Part 1: Parsing Expression Grammars (PEG) = Implementation Tool</a:t>
            </a:r>
          </a:p>
          <a:p>
            <a:pPr lvl="1"/>
            <a:r>
              <a:rPr lang="en-US" dirty="0"/>
              <a:t>Part 2: Abstract Syntax Trees (AST) = Main Data Structure</a:t>
            </a:r>
          </a:p>
          <a:p>
            <a:pPr lvl="2"/>
            <a:r>
              <a:rPr lang="en-US" dirty="0"/>
              <a:t>Algebraic Data Types (ADTs): (Rust) language feature used to implement AST</a:t>
            </a:r>
          </a:p>
          <a:p>
            <a:pPr lvl="1"/>
            <a:r>
              <a:rPr lang="en-US" dirty="0"/>
              <a:t>A Bit of Design</a:t>
            </a:r>
          </a:p>
        </p:txBody>
      </p:sp>
    </p:spTree>
    <p:extLst>
      <p:ext uri="{BB962C8B-B14F-4D97-AF65-F5344CB8AC3E}">
        <p14:creationId xmlns:p14="http://schemas.microsoft.com/office/powerpoint/2010/main" val="17112204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D57FF-F6C9-4084-5F6D-D128C0D56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Precedence-Climbing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20EF8-74FC-A39B-C6E3-C45651DC48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precedence-climbing algorithm can be implemented with many different tools. Let’s summarize the general approach</a:t>
            </a:r>
          </a:p>
          <a:p>
            <a:pPr lvl="1"/>
            <a:r>
              <a:rPr lang="en-US" dirty="0"/>
              <a:t>Every operator is assigned to a precedence level and associativity</a:t>
            </a:r>
          </a:p>
          <a:p>
            <a:pPr lvl="1"/>
            <a:r>
              <a:rPr lang="en-US" dirty="0"/>
              <a:t>Every precedence level is assigned its own variable symbol</a:t>
            </a:r>
          </a:p>
          <a:p>
            <a:pPr lvl="1"/>
            <a:r>
              <a:rPr lang="en-US" dirty="0"/>
              <a:t>At the highest precedence level, each operator must consume input</a:t>
            </a:r>
          </a:p>
          <a:p>
            <a:pPr lvl="1"/>
            <a:r>
              <a:rPr lang="en-US" dirty="0"/>
              <a:t>At all other precedence levels</a:t>
            </a:r>
          </a:p>
          <a:p>
            <a:pPr lvl="2"/>
            <a:r>
              <a:rPr lang="en-US" dirty="0"/>
              <a:t>Parse the first operand</a:t>
            </a:r>
          </a:p>
          <a:p>
            <a:pPr lvl="2"/>
            <a:r>
              <a:rPr lang="en-US" dirty="0"/>
              <a:t>Repeatedly, parse (any operator of this level) followed by (its next operand)</a:t>
            </a:r>
          </a:p>
          <a:p>
            <a:pPr lvl="2"/>
            <a:r>
              <a:rPr lang="en-US" dirty="0"/>
              <a:t>Assemble the AST according to the associativity rule</a:t>
            </a:r>
          </a:p>
          <a:p>
            <a:pPr lvl="1"/>
            <a:r>
              <a:rPr lang="en-US" dirty="0"/>
              <a:t>The start symbol is the lowest-precedence symbol</a:t>
            </a:r>
          </a:p>
        </p:txBody>
      </p:sp>
    </p:spTree>
    <p:extLst>
      <p:ext uri="{BB962C8B-B14F-4D97-AF65-F5344CB8AC3E}">
        <p14:creationId xmlns:p14="http://schemas.microsoft.com/office/powerpoint/2010/main" val="34850481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E97A8-3912-000A-E72B-B1D99274E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Precedence-Climbing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F81366-FFC4-EE45-3BEA-FA8189E31B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Termination:</a:t>
            </a:r>
            <a:r>
              <a:rPr lang="en-US" dirty="0"/>
              <a:t> Within finitely-many steps, we reach the highest precedence level. At that time, we consume input. Input is finite</a:t>
            </a:r>
          </a:p>
          <a:p>
            <a:r>
              <a:rPr lang="en-US" b="1" dirty="0"/>
              <a:t>Linear-time:</a:t>
            </a:r>
            <a:r>
              <a:rPr lang="en-US" dirty="0"/>
              <a:t> Number of precedence levels is fixed -&gt; linear</a:t>
            </a:r>
          </a:p>
          <a:p>
            <a:r>
              <a:rPr lang="en-US" b="1" dirty="0"/>
              <a:t>Correct precedence:</a:t>
            </a:r>
            <a:r>
              <a:rPr lang="en-US" dirty="0"/>
              <a:t> Recursively parse high-precedence before op</a:t>
            </a:r>
          </a:p>
          <a:p>
            <a:r>
              <a:rPr lang="en-US" b="1" dirty="0"/>
              <a:t>Unambiguous:</a:t>
            </a:r>
            <a:r>
              <a:rPr lang="en-US" dirty="0"/>
              <a:t> If it’s a PEG, it’s unambiguous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701802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E97A8-3912-000A-E72B-B1D99274E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Precedence-Climbing PEG Polynomials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F81366-FFC4-EE45-3BEA-FA8189E31B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Here’s </a:t>
            </a:r>
            <a:r>
              <a:rPr lang="en-US" b="1" dirty="0"/>
              <a:t>most</a:t>
            </a:r>
            <a:r>
              <a:rPr lang="en-US" dirty="0"/>
              <a:t> of a precedence-climber in PEG for polynomials. </a:t>
            </a:r>
          </a:p>
          <a:p>
            <a:r>
              <a:rPr lang="en-US" dirty="0"/>
              <a:t>num    </a:t>
            </a:r>
            <a:r>
              <a:rPr lang="en-US" dirty="0">
                <a:latin typeface="Consolas" panose="020B0609020204030204" pitchFamily="49" charset="0"/>
              </a:rPr>
              <a:t>← -? ([1-9] [0-9]*) / 0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atom ← num / "(" expr ")"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op2  ← atom ("*" atom)*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op1  ← op2 (("+" / "-") op2)*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expr ← op1</a:t>
            </a:r>
          </a:p>
          <a:p>
            <a:r>
              <a:rPr lang="en-US" b="1" dirty="0"/>
              <a:t>Understanding check: </a:t>
            </a:r>
            <a:r>
              <a:rPr lang="en-US" dirty="0"/>
              <a:t>Is “-0” a num?</a:t>
            </a:r>
            <a:endParaRPr lang="en-US" b="1" dirty="0"/>
          </a:p>
          <a:p>
            <a:r>
              <a:rPr lang="en-US" dirty="0"/>
              <a:t>This PEG only checks </a:t>
            </a:r>
            <a:r>
              <a:rPr lang="en-US" b="1" dirty="0"/>
              <a:t>whether</a:t>
            </a:r>
            <a:r>
              <a:rPr lang="en-US" dirty="0"/>
              <a:t> a string  is in the language, not which AST it produces, so some steps of precedence climbing are missing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97390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F5115-8555-5219-0A05-E4520DCF7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PEGs in Rust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1F5974-41FC-8B3A-7FE9-0542BC07D5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Rust </a:t>
            </a:r>
            <a:r>
              <a:rPr lang="en-US" b="1" dirty="0"/>
              <a:t>peg</a:t>
            </a:r>
            <a:r>
              <a:rPr lang="en-US" dirty="0"/>
              <a:t> crate implements PEGs more fully. It allows generating an output, such as an AST, and handling associativity.</a:t>
            </a:r>
          </a:p>
          <a:p>
            <a:pPr lvl="1"/>
            <a:r>
              <a:rPr lang="en-US" dirty="0"/>
              <a:t>Extensive custom syntax, using macros (written ! in Rust)</a:t>
            </a:r>
          </a:p>
          <a:p>
            <a:pPr marL="201168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use peg::*;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peg::parser!{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pub grammar </a:t>
            </a:r>
            <a:r>
              <a:rPr lang="en-US" dirty="0" err="1">
                <a:latin typeface="Consolas" panose="020B0609020204030204" pitchFamily="49" charset="0"/>
              </a:rPr>
              <a:t>my_grammar_name</a:t>
            </a:r>
            <a:r>
              <a:rPr lang="en-US" dirty="0">
                <a:latin typeface="Consolas" panose="020B0609020204030204" pitchFamily="49" charset="0"/>
              </a:rPr>
              <a:t>() for str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 pub rule </a:t>
            </a:r>
            <a:r>
              <a:rPr lang="en-US" dirty="0" err="1">
                <a:latin typeface="Consolas" panose="020B0609020204030204" pitchFamily="49" charset="0"/>
              </a:rPr>
              <a:t>variable_symbol</a:t>
            </a:r>
            <a:r>
              <a:rPr lang="en-US" dirty="0">
                <a:latin typeface="Consolas" panose="020B0609020204030204" pitchFamily="49" charset="0"/>
              </a:rPr>
              <a:t>() -&gt; </a:t>
            </a:r>
            <a:r>
              <a:rPr lang="en-US" dirty="0" err="1">
                <a:latin typeface="Consolas" panose="020B0609020204030204" pitchFamily="49" charset="0"/>
              </a:rPr>
              <a:t>ast_type</a:t>
            </a:r>
            <a:r>
              <a:rPr lang="en-US" dirty="0">
                <a:latin typeface="Consolas" panose="020B0609020204030204" pitchFamily="49" charset="0"/>
              </a:rPr>
              <a:t> =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   </a:t>
            </a:r>
            <a:r>
              <a:rPr lang="en-US" dirty="0" err="1">
                <a:latin typeface="Consolas" panose="020B0609020204030204" pitchFamily="49" charset="0"/>
              </a:rPr>
              <a:t>PEG_goes_here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}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536344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F5115-8555-5219-0A05-E4520DCF7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PEGs in Rust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1F5974-41FC-8B3A-7FE9-0542BC07D5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Rust peg crate makes several additions and changes to PEGs:</a:t>
            </a:r>
          </a:p>
          <a:p>
            <a:r>
              <a:rPr lang="en-US" dirty="0"/>
              <a:t>In Rust, you can apply code to results of a PEG like this, where x is a variable name, e is a PEG, and code(x) is Rust code that mentions x</a:t>
            </a:r>
          </a:p>
          <a:p>
            <a:r>
              <a:rPr lang="en-US" dirty="0">
                <a:latin typeface="Consolas" panose="020B0609020204030204" pitchFamily="49" charset="0"/>
              </a:rPr>
              <a:t>x:e {? code(x)}</a:t>
            </a:r>
          </a:p>
          <a:p>
            <a:r>
              <a:rPr lang="en-US" dirty="0"/>
              <a:t>You can use Rust syntax for ranges, like 1..=9</a:t>
            </a:r>
          </a:p>
          <a:p>
            <a:r>
              <a:rPr lang="en-US" dirty="0"/>
              <a:t>Dollar sign $(e) returns string (slice) that matches e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6447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51676-2E3B-1FED-C269-C2E4784C5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Rust PEG Example: Polynomials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614DD8-CA77-8302-D11A-B7EE078704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737360"/>
            <a:ext cx="10789920" cy="500032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1 use peg::*; </a:t>
            </a:r>
            <a:b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2 peg::parser!{ </a:t>
            </a:r>
            <a:b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3  pub grammar parser() for str { </a:t>
            </a:r>
            <a:b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4   pub rule numeral() -&gt; i32 = </a:t>
            </a:r>
            <a:b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5    n:$("-"? </a:t>
            </a:r>
            <a:r>
              <a:rPr lang="en-US" b="0" i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([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'1'..='9'] ['0'..='9']*)/"</a:t>
            </a:r>
            <a:r>
              <a:rPr lang="en-US" b="0" i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0") </a:t>
            </a:r>
            <a:b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6    {? match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n.parse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::&lt;i32&gt;() { </a:t>
            </a:r>
            <a:b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7      Ok(x) =&gt; Ok(x), </a:t>
            </a:r>
            <a:b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8      Err(_) =&gt; Err("i32"),}} </a:t>
            </a:r>
            <a:b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9  rule atom() -&gt; i32 = </a:t>
            </a:r>
            <a:b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numeral() / ("(" b:expr() ")" {? Ok(b)}) </a:t>
            </a:r>
            <a:b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10 rule op2() -&gt; i32 = </a:t>
            </a:r>
            <a:b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l:atom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 "*" r:op2(){? Ok(l * r)}) / atom() </a:t>
            </a:r>
            <a:b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11 rule op1() -&gt; i32 = </a:t>
            </a:r>
            <a:b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  (l:op2() "+" r:op1(){? Ok(l + r)}) </a:t>
            </a:r>
            <a:b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12   /(l:op2() "-" r:op1(){? Ok(l - r)}) / op2() </a:t>
            </a:r>
            <a:b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13 pub rule expr() -&gt; i32 = op1()}}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446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E887A-62F4-C698-5BAE-CBA2CB7FF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HW2 + Written Assignments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6BD95-B0FB-27B7-F1F5-5D5ECD9102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8955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3F5F6-0BC7-E1DF-E742-830FD238E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Talk About NSF Feedback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C6D132-4766-198E-302D-7A4B1CA6BE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Starting in HW2, you give peer feedback to each other (not grades)</a:t>
            </a:r>
            <a:br>
              <a:rPr lang="en-US" dirty="0"/>
            </a:br>
            <a:r>
              <a:rPr lang="en-US" dirty="0"/>
              <a:t>You are expected to follow National Science Foundation guidelines:</a:t>
            </a:r>
          </a:p>
          <a:p>
            <a:pPr lvl="1"/>
            <a:r>
              <a:rPr lang="en-US" dirty="0"/>
              <a:t>Feedback is about work, not person: “X is missing” not “you forgot X”</a:t>
            </a:r>
          </a:p>
          <a:p>
            <a:pPr lvl="1"/>
            <a:r>
              <a:rPr lang="en-US" dirty="0"/>
              <a:t>Use “I” language if you can: “I didn’t understand X” not “X makes no sense”</a:t>
            </a:r>
          </a:p>
          <a:p>
            <a:pPr lvl="1"/>
            <a:r>
              <a:rPr lang="en-US" dirty="0"/>
              <a:t>Avoid superlatives/exaggeration like “very confusing” “the worst”</a:t>
            </a:r>
          </a:p>
          <a:p>
            <a:pPr lvl="1"/>
            <a:r>
              <a:rPr lang="en-US" dirty="0"/>
              <a:t>Be specific: “Plans for interpreting user data were not provided”, not </a:t>
            </a:r>
            <a:br>
              <a:rPr lang="en-US" dirty="0"/>
            </a:br>
            <a:r>
              <a:rPr lang="en-US" dirty="0"/>
              <a:t>“the proposal was vague”</a:t>
            </a:r>
          </a:p>
          <a:p>
            <a:pPr lvl="1"/>
            <a:r>
              <a:rPr lang="en-US" dirty="0"/>
              <a:t>Do not imply a person should give up. Reviews should be consistent with a growth mindset because this is a classroom</a:t>
            </a:r>
          </a:p>
          <a:p>
            <a:pPr marL="201168" lvl="1" indent="0">
              <a:buNone/>
            </a:pPr>
            <a:r>
              <a:rPr lang="en-US" dirty="0"/>
              <a:t>To receive credit, you must follow these guidelines</a:t>
            </a:r>
          </a:p>
          <a:p>
            <a:pPr marL="201168" lvl="1" indent="0">
              <a:buNone/>
            </a:pPr>
            <a:r>
              <a:rPr lang="en-US" dirty="0"/>
              <a:t>The guidelines are not about “positive” vs. “negative” feedback</a:t>
            </a:r>
          </a:p>
        </p:txBody>
      </p:sp>
    </p:spTree>
    <p:extLst>
      <p:ext uri="{BB962C8B-B14F-4D97-AF65-F5344CB8AC3E}">
        <p14:creationId xmlns:p14="http://schemas.microsoft.com/office/powerpoint/2010/main" val="2485964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10E4E-2F37-39E1-E6C8-3E5D22972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 Am Available for Written 2 Ideas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6E8106-456E-32B5-8047-8C14EC95C1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 of Written HW 2: Come up with an idea you can test</a:t>
            </a:r>
          </a:p>
          <a:p>
            <a:pPr lvl="1"/>
            <a:r>
              <a:rPr lang="en-US" dirty="0"/>
              <a:t>We haven’t covered any of the details in class -&gt; Second half of course</a:t>
            </a:r>
          </a:p>
          <a:p>
            <a:pPr lvl="1"/>
            <a:r>
              <a:rPr lang="en-US" dirty="0"/>
              <a:t>For HW2, should be brainstorming and identifying questions</a:t>
            </a:r>
          </a:p>
          <a:p>
            <a:r>
              <a:rPr lang="en-US" dirty="0"/>
              <a:t>Can be about whatever you want as long as it involves a user study and something about programming (PL Design and Programmer Experience are both fine)</a:t>
            </a:r>
          </a:p>
          <a:p>
            <a:r>
              <a:rPr lang="en-US" dirty="0"/>
              <a:t>We expect most students to study an existing PL</a:t>
            </a:r>
          </a:p>
          <a:p>
            <a:pPr lvl="1"/>
            <a:r>
              <a:rPr lang="en-US" dirty="0"/>
              <a:t>If you want to do PL design, talk to instructor so we can give advice how to keep the </a:t>
            </a:r>
            <a:r>
              <a:rPr lang="en-US"/>
              <a:t>workload reasonable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944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12270-39A4-DEC1-A671-44E55E63B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2: Abstract Syntax Trees (ASTs)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00A5F2-8A6F-E537-A52F-8817A18DF1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137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7C314-3EF4-E2D7-0FE6-CA126A948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Introduction: Parsing Theory vs. </a:t>
            </a:r>
            <a:r>
              <a:rPr lang="en-US" dirty="0" err="1"/>
              <a:t>Impl</a:t>
            </a:r>
            <a:r>
              <a:rPr lang="en-US" dirty="0"/>
              <a:t>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721B19-5495-E2AE-56AD-BE8128A74A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previous lecture developed the theory of parsing:</a:t>
            </a:r>
          </a:p>
          <a:p>
            <a:pPr lvl="1"/>
            <a:r>
              <a:rPr lang="en-US" dirty="0"/>
              <a:t>Regular Expression (RE) performs </a:t>
            </a:r>
            <a:r>
              <a:rPr lang="en-US" b="1" dirty="0" err="1"/>
              <a:t>lexing</a:t>
            </a:r>
            <a:r>
              <a:rPr lang="en-US" b="1" dirty="0"/>
              <a:t>/tokenization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Breaks up string into basic building blocks (variable names, keywords…)</a:t>
            </a:r>
          </a:p>
          <a:p>
            <a:pPr lvl="2"/>
            <a:r>
              <a:rPr lang="en-US" dirty="0"/>
              <a:t>Once you write an RE, it is easy to automatically execute it</a:t>
            </a:r>
          </a:p>
          <a:p>
            <a:pPr lvl="1"/>
            <a:r>
              <a:rPr lang="en-US" dirty="0"/>
              <a:t>Context-Free Grammar (CFG) assembles basic building blocks into a </a:t>
            </a:r>
            <a:r>
              <a:rPr lang="en-US" b="1" dirty="0"/>
              <a:t>parse tree</a:t>
            </a:r>
            <a:r>
              <a:rPr lang="en-US" dirty="0"/>
              <a:t> capturing the full structure of the program</a:t>
            </a:r>
          </a:p>
          <a:p>
            <a:pPr lvl="2"/>
            <a:r>
              <a:rPr lang="en-US" dirty="0"/>
              <a:t>Not every CFG is well-behaved for parsing. </a:t>
            </a:r>
            <a:r>
              <a:rPr lang="en-US" b="1" dirty="0"/>
              <a:t>Ambiguity</a:t>
            </a:r>
            <a:r>
              <a:rPr lang="en-US" dirty="0"/>
              <a:t> is a common problem when you first write a CFG, but the most common kinds of ambiguity can be fixed</a:t>
            </a:r>
          </a:p>
          <a:p>
            <a:pPr lvl="2"/>
            <a:r>
              <a:rPr lang="en-US" dirty="0"/>
              <a:t>Executing a CFG is more complicated than RE, often requires work</a:t>
            </a:r>
          </a:p>
          <a:p>
            <a:r>
              <a:rPr lang="en-US" b="1" dirty="0"/>
              <a:t>Challenge 1:</a:t>
            </a:r>
            <a:r>
              <a:rPr lang="en-US" dirty="0"/>
              <a:t> How should we represent the parse tree in code?</a:t>
            </a:r>
            <a:br>
              <a:rPr lang="en-US" dirty="0"/>
            </a:br>
            <a:r>
              <a:rPr lang="en-US" b="1" dirty="0"/>
              <a:t>Challenge 2:</a:t>
            </a:r>
            <a:r>
              <a:rPr lang="en-US" dirty="0"/>
              <a:t> Should we implement the CFG? Or use another way?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975894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F7F50-1C74-A74A-BEC8-27328C421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48D4C2-0B63-1B4D-8417-F8B3BE7BAC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Recall that parsing is concerned only with </a:t>
            </a:r>
            <a:r>
              <a:rPr lang="en-US" b="1" dirty="0"/>
              <a:t>syntax, </a:t>
            </a:r>
            <a:r>
              <a:rPr lang="en-US" dirty="0"/>
              <a:t>not </a:t>
            </a:r>
            <a:r>
              <a:rPr lang="en-US" b="1" dirty="0"/>
              <a:t>semantics</a:t>
            </a:r>
            <a:endParaRPr lang="en-US" dirty="0"/>
          </a:p>
          <a:p>
            <a:pPr lvl="1"/>
            <a:r>
              <a:rPr lang="en-US" dirty="0"/>
              <a:t>You can write code that follows syntactic rules but does not “mean anything”</a:t>
            </a:r>
          </a:p>
          <a:p>
            <a:pPr lvl="1"/>
            <a:r>
              <a:rPr lang="en-US" b="1" dirty="0"/>
              <a:t>English:</a:t>
            </a:r>
            <a:r>
              <a:rPr lang="en-US" dirty="0"/>
              <a:t> “Colorless green ideas sleep furiously” – (Avram) Noam Chomsky</a:t>
            </a:r>
            <a:endParaRPr lang="en-US" b="1" dirty="0"/>
          </a:p>
          <a:p>
            <a:pPr lvl="1"/>
            <a:r>
              <a:rPr lang="en-US" b="1" dirty="0"/>
              <a:t>Toi:</a:t>
            </a:r>
            <a:r>
              <a:rPr lang="en-US" dirty="0"/>
              <a:t>  “x + 2”   (What is x?)</a:t>
            </a:r>
          </a:p>
          <a:p>
            <a:r>
              <a:rPr lang="en-US" b="1" dirty="0"/>
              <a:t>Parsing:</a:t>
            </a:r>
            <a:r>
              <a:rPr lang="en-US" dirty="0"/>
              <a:t> Convert a string representation of a program into a </a:t>
            </a:r>
            <a:r>
              <a:rPr lang="en-US" b="1" dirty="0"/>
              <a:t>workable representation</a:t>
            </a:r>
            <a:r>
              <a:rPr lang="en-US" dirty="0"/>
              <a:t> for further processing</a:t>
            </a:r>
          </a:p>
          <a:p>
            <a:pPr lvl="1"/>
            <a:r>
              <a:rPr lang="en-US" dirty="0"/>
              <a:t>Representation on paper: Parse Tree</a:t>
            </a:r>
          </a:p>
          <a:p>
            <a:pPr lvl="1"/>
            <a:r>
              <a:rPr lang="en-US" dirty="0"/>
              <a:t>Let’s make that into code: Abstract Syntax Tree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DD1999-E7B3-2E49-B1C7-BE17E0B0B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F114B-D28A-2D41-8150-B5394572B4BE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7456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F5031-E627-A244-9887-B586D1394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AST Connects Parsing to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37872-F1F1-124E-95E4-79B1DE4B98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Abstract syntax is an abstraction.</a:t>
            </a:r>
          </a:p>
          <a:p>
            <a:pPr lvl="1"/>
            <a:r>
              <a:rPr lang="en-US" dirty="0"/>
              <a:t>“Ignore formatting details, but keep the program”</a:t>
            </a:r>
          </a:p>
          <a:p>
            <a:pPr lvl="1"/>
            <a:r>
              <a:rPr lang="en-US" dirty="0"/>
              <a:t>Good separation of concerns: storage vs. processing</a:t>
            </a:r>
          </a:p>
          <a:p>
            <a:pPr lvl="1"/>
            <a:r>
              <a:rPr lang="en-US" dirty="0"/>
              <a:t>Reusable: compiler, interpreter, and pretty-printer can all use same parser</a:t>
            </a:r>
          </a:p>
          <a:p>
            <a:pPr lvl="2"/>
            <a:r>
              <a:rPr lang="en-US" dirty="0"/>
              <a:t>Or reuse compiler with new parser for new syntax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200FA6-F9DF-2047-88A6-71B081607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F114B-D28A-2D41-8150-B5394572B4BE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0485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F1721-DB0A-F6F3-15C3-DD9D78982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 Parse Trees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255DBC-91EC-8748-8C14-AE309FF892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Parse trees work. We do not need to fix them.</a:t>
            </a:r>
            <a:br>
              <a:rPr lang="en-US" dirty="0"/>
            </a:br>
            <a:r>
              <a:rPr lang="en-US" dirty="0"/>
              <a:t>Abstract Syntax Trees (ASTs) are not deeply different.</a:t>
            </a:r>
            <a:br>
              <a:rPr lang="en-US" dirty="0"/>
            </a:br>
            <a:r>
              <a:rPr lang="en-US" dirty="0"/>
              <a:t>We just change emphasis: “How do I do it in code?”</a:t>
            </a:r>
          </a:p>
          <a:p>
            <a:r>
              <a:rPr lang="en-US" b="1" dirty="0"/>
              <a:t>Example parse of:</a:t>
            </a:r>
            <a:r>
              <a:rPr lang="en-US" dirty="0"/>
              <a:t> “5 + 4 * 2”</a:t>
            </a:r>
          </a:p>
          <a:p>
            <a:r>
              <a:rPr lang="en-US" b="1" dirty="0"/>
              <a:t>Question: </a:t>
            </a:r>
            <a:r>
              <a:rPr lang="en-US" dirty="0"/>
              <a:t>How to represent this in code?</a:t>
            </a:r>
            <a:endParaRPr lang="en-US" b="1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AE9B9A-D981-75B1-C086-01DAEB09EBF2}"/>
              </a:ext>
            </a:extLst>
          </p:cNvPr>
          <p:cNvSpPr txBox="1"/>
          <p:nvPr/>
        </p:nvSpPr>
        <p:spPr>
          <a:xfrm>
            <a:off x="6468175" y="5607484"/>
            <a:ext cx="54575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5          +            4           *           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D600BF-E389-27A6-36A4-24AD76C0DB9C}"/>
              </a:ext>
            </a:extLst>
          </p:cNvPr>
          <p:cNvSpPr txBox="1"/>
          <p:nvPr/>
        </p:nvSpPr>
        <p:spPr>
          <a:xfrm>
            <a:off x="6468175" y="4695441"/>
            <a:ext cx="54575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num    +         num        *          num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3F34919-DC9D-9DFF-807E-DD71430E51CB}"/>
              </a:ext>
            </a:extLst>
          </p:cNvPr>
          <p:cNvCxnSpPr/>
          <p:nvPr/>
        </p:nvCxnSpPr>
        <p:spPr>
          <a:xfrm flipV="1">
            <a:off x="6689558" y="5218661"/>
            <a:ext cx="0" cy="388823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531B700-8EA9-726E-2B68-C43C67A72FC9}"/>
              </a:ext>
            </a:extLst>
          </p:cNvPr>
          <p:cNvCxnSpPr/>
          <p:nvPr/>
        </p:nvCxnSpPr>
        <p:spPr>
          <a:xfrm flipV="1">
            <a:off x="7640856" y="5226683"/>
            <a:ext cx="0" cy="388823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F4810C2-9725-768E-D6F5-61A04B4788F3}"/>
              </a:ext>
            </a:extLst>
          </p:cNvPr>
          <p:cNvCxnSpPr/>
          <p:nvPr/>
        </p:nvCxnSpPr>
        <p:spPr>
          <a:xfrm flipV="1">
            <a:off x="8786262" y="5226683"/>
            <a:ext cx="0" cy="388823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4942815-07AB-1E52-78FD-9B3F9175FE80}"/>
              </a:ext>
            </a:extLst>
          </p:cNvPr>
          <p:cNvCxnSpPr/>
          <p:nvPr/>
        </p:nvCxnSpPr>
        <p:spPr>
          <a:xfrm flipV="1">
            <a:off x="9854666" y="5218661"/>
            <a:ext cx="0" cy="388823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CEAB197-B798-5493-811D-945B262680C3}"/>
              </a:ext>
            </a:extLst>
          </p:cNvPr>
          <p:cNvCxnSpPr/>
          <p:nvPr/>
        </p:nvCxnSpPr>
        <p:spPr>
          <a:xfrm flipV="1">
            <a:off x="10951945" y="5226683"/>
            <a:ext cx="0" cy="388823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F698BCF-A7D4-07F0-D06F-B8A9E6812EAE}"/>
              </a:ext>
            </a:extLst>
          </p:cNvPr>
          <p:cNvSpPr txBox="1"/>
          <p:nvPr/>
        </p:nvSpPr>
        <p:spPr>
          <a:xfrm>
            <a:off x="9529011" y="4004109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619A37-3E84-11E2-5B61-6116CCAFE09D}"/>
              </a:ext>
            </a:extLst>
          </p:cNvPr>
          <p:cNvSpPr txBox="1"/>
          <p:nvPr/>
        </p:nvSpPr>
        <p:spPr>
          <a:xfrm>
            <a:off x="8266497" y="3085922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Expr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1717965-851A-247E-5F37-4866AADCEF5C}"/>
              </a:ext>
            </a:extLst>
          </p:cNvPr>
          <p:cNvCxnSpPr>
            <a:cxnSpLocks/>
          </p:cNvCxnSpPr>
          <p:nvPr/>
        </p:nvCxnSpPr>
        <p:spPr>
          <a:xfrm flipH="1" flipV="1">
            <a:off x="10127252" y="4373441"/>
            <a:ext cx="630584" cy="388823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FD863C9-FA7B-E459-339A-2BF5DD18F1E2}"/>
              </a:ext>
            </a:extLst>
          </p:cNvPr>
          <p:cNvCxnSpPr/>
          <p:nvPr/>
        </p:nvCxnSpPr>
        <p:spPr>
          <a:xfrm flipV="1">
            <a:off x="9841833" y="4373440"/>
            <a:ext cx="0" cy="388823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960AF69-A44B-42CB-CF09-5FAD396E6BA2}"/>
              </a:ext>
            </a:extLst>
          </p:cNvPr>
          <p:cNvCxnSpPr>
            <a:cxnSpLocks/>
          </p:cNvCxnSpPr>
          <p:nvPr/>
        </p:nvCxnSpPr>
        <p:spPr>
          <a:xfrm flipV="1">
            <a:off x="8786262" y="4373440"/>
            <a:ext cx="646496" cy="388822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19FD6B3-234D-0AE6-79D7-0CFF16820CBC}"/>
              </a:ext>
            </a:extLst>
          </p:cNvPr>
          <p:cNvCxnSpPr>
            <a:cxnSpLocks/>
          </p:cNvCxnSpPr>
          <p:nvPr/>
        </p:nvCxnSpPr>
        <p:spPr>
          <a:xfrm flipV="1">
            <a:off x="6926982" y="3455254"/>
            <a:ext cx="1339515" cy="1307008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7F76584-691E-2466-4757-E8090C931721}"/>
              </a:ext>
            </a:extLst>
          </p:cNvPr>
          <p:cNvCxnSpPr>
            <a:cxnSpLocks/>
          </p:cNvCxnSpPr>
          <p:nvPr/>
        </p:nvCxnSpPr>
        <p:spPr>
          <a:xfrm flipH="1" flipV="1">
            <a:off x="8786262" y="3474829"/>
            <a:ext cx="742749" cy="633929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22545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CE0B0-C675-7B4C-86A9-FA4AE4151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ASTs are Tree-Shaped Data Structures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1951C-44C8-6F49-8EC9-5D662FAA23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AST is a tree-shaped data structure that models the parse tree</a:t>
            </a:r>
          </a:p>
          <a:p>
            <a:r>
              <a:rPr lang="en-US" dirty="0"/>
              <a:t>Computer science provides a rich variety of algorithms for dealing with trees – we can use these for ASTs too</a:t>
            </a:r>
          </a:p>
          <a:p>
            <a:r>
              <a:rPr lang="en-US" dirty="0"/>
              <a:t>How should we model tree-shaped data?</a:t>
            </a:r>
          </a:p>
          <a:p>
            <a:pPr lvl="1"/>
            <a:r>
              <a:rPr lang="en-US" dirty="0"/>
              <a:t>In the best-known languages (like Java and C)</a:t>
            </a:r>
            <a:br>
              <a:rPr lang="en-US" dirty="0"/>
            </a:br>
            <a:r>
              <a:rPr lang="en-US" dirty="0"/>
              <a:t>this takes nontrivial effort</a:t>
            </a:r>
          </a:p>
          <a:p>
            <a:pPr lvl="1"/>
            <a:r>
              <a:rPr lang="en-US" dirty="0"/>
              <a:t>Functional programming languages do it better</a:t>
            </a:r>
          </a:p>
          <a:p>
            <a:pPr lvl="1"/>
            <a:r>
              <a:rPr lang="en-US" dirty="0"/>
              <a:t>Rust does it better too*</a:t>
            </a:r>
            <a:br>
              <a:rPr lang="en-US" dirty="0"/>
            </a:br>
            <a:r>
              <a:rPr lang="en-US" dirty="0"/>
              <a:t>*Let’s not debate whether Rust counts as functional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4231D8-305B-B249-B9BE-BC560058E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F114B-D28A-2D41-8150-B5394572B4BE}" type="slidenum">
              <a:rPr lang="en-US" smtClean="0"/>
              <a:t>33</a:t>
            </a:fld>
            <a:endParaRPr lang="en-US" dirty="0"/>
          </a:p>
        </p:txBody>
      </p:sp>
      <p:sp>
        <p:nvSpPr>
          <p:cNvPr id="4" name="Oval 3" descr="Abstract syntax tree diagram&#10;Root: plus&#10;Left child: 2&#10;Right child: star with 2 children&#10;left grandchild: 4&#10;right grandchild: 2">
            <a:extLst>
              <a:ext uri="{FF2B5EF4-FFF2-40B4-BE49-F238E27FC236}">
                <a16:creationId xmlns:a16="http://schemas.microsoft.com/office/drawing/2014/main" id="{171EB8BA-7840-F544-BE40-576EEDD725CF}"/>
              </a:ext>
            </a:extLst>
          </p:cNvPr>
          <p:cNvSpPr/>
          <p:nvPr/>
        </p:nvSpPr>
        <p:spPr>
          <a:xfrm>
            <a:off x="8411384" y="3166533"/>
            <a:ext cx="524933" cy="5249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+</a:t>
            </a:r>
          </a:p>
        </p:txBody>
      </p:sp>
      <p:sp>
        <p:nvSpPr>
          <p:cNvPr id="5" name="Oval 4" descr="Abstract syntax tree diagram&#10;Root: plus&#10;Left child: 2&#10;Right child: star with 2 children&#10;left grandchild: 4&#10;right grandchild: 2">
            <a:extLst>
              <a:ext uri="{FF2B5EF4-FFF2-40B4-BE49-F238E27FC236}">
                <a16:creationId xmlns:a16="http://schemas.microsoft.com/office/drawing/2014/main" id="{D98B1B5E-95D4-B041-AB5B-48EF2E1AED06}"/>
              </a:ext>
            </a:extLst>
          </p:cNvPr>
          <p:cNvSpPr/>
          <p:nvPr/>
        </p:nvSpPr>
        <p:spPr>
          <a:xfrm>
            <a:off x="7299763" y="4123133"/>
            <a:ext cx="524933" cy="5249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5</a:t>
            </a:r>
          </a:p>
        </p:txBody>
      </p:sp>
      <p:sp>
        <p:nvSpPr>
          <p:cNvPr id="6" name="Oval 5" descr="Abstract syntax tree diagram&#10;Root: plus&#10;Left child: 2&#10;Right child: star with 2 children&#10;left grandchild: 4&#10;right grandchild: 2">
            <a:extLst>
              <a:ext uri="{FF2B5EF4-FFF2-40B4-BE49-F238E27FC236}">
                <a16:creationId xmlns:a16="http://schemas.microsoft.com/office/drawing/2014/main" id="{34F84427-8533-1C49-8D16-5CC062A83948}"/>
              </a:ext>
            </a:extLst>
          </p:cNvPr>
          <p:cNvSpPr/>
          <p:nvPr/>
        </p:nvSpPr>
        <p:spPr>
          <a:xfrm>
            <a:off x="9905783" y="4200008"/>
            <a:ext cx="524933" cy="5249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*</a:t>
            </a:r>
          </a:p>
        </p:txBody>
      </p:sp>
      <p:sp>
        <p:nvSpPr>
          <p:cNvPr id="7" name="Oval 6" descr="Abstract syntax tree diagram&#10;Root: plus&#10;Left child: 2&#10;Right child: star with 2 children&#10;left grandchild: 4&#10;right grandchild: 2">
            <a:extLst>
              <a:ext uri="{FF2B5EF4-FFF2-40B4-BE49-F238E27FC236}">
                <a16:creationId xmlns:a16="http://schemas.microsoft.com/office/drawing/2014/main" id="{6FC4BC96-66BA-D84A-AA47-E1022103A612}"/>
              </a:ext>
            </a:extLst>
          </p:cNvPr>
          <p:cNvSpPr/>
          <p:nvPr/>
        </p:nvSpPr>
        <p:spPr>
          <a:xfrm>
            <a:off x="8896117" y="5305724"/>
            <a:ext cx="524933" cy="5249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4</a:t>
            </a:r>
          </a:p>
        </p:txBody>
      </p:sp>
      <p:sp>
        <p:nvSpPr>
          <p:cNvPr id="8" name="Oval 7" descr="Abstract syntax tree diagram&#10;Root: plus&#10;Left child: 2&#10;Right child: star with 2 children&#10;left grandchild: 4&#10;right grandchild: 2">
            <a:extLst>
              <a:ext uri="{FF2B5EF4-FFF2-40B4-BE49-F238E27FC236}">
                <a16:creationId xmlns:a16="http://schemas.microsoft.com/office/drawing/2014/main" id="{2EE70355-708D-694A-9019-0052C7963E7C}"/>
              </a:ext>
            </a:extLst>
          </p:cNvPr>
          <p:cNvSpPr/>
          <p:nvPr/>
        </p:nvSpPr>
        <p:spPr>
          <a:xfrm>
            <a:off x="10950016" y="5377040"/>
            <a:ext cx="524933" cy="5249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2</a:t>
            </a:r>
          </a:p>
        </p:txBody>
      </p:sp>
      <p:cxnSp>
        <p:nvCxnSpPr>
          <p:cNvPr id="10" name="Straight Arrow Connector 9" descr="Abstract syntax tree diagram&#10;Root: plus&#10;Left child: 2&#10;Right child: star with 2 children&#10;left grandchild: 4&#10;right grandchild: 2">
            <a:extLst>
              <a:ext uri="{FF2B5EF4-FFF2-40B4-BE49-F238E27FC236}">
                <a16:creationId xmlns:a16="http://schemas.microsoft.com/office/drawing/2014/main" id="{1F48A30C-8E09-D14E-984B-F7B5A356A853}"/>
              </a:ext>
            </a:extLst>
          </p:cNvPr>
          <p:cNvCxnSpPr>
            <a:stCxn id="4" idx="3"/>
            <a:endCxn id="5" idx="7"/>
          </p:cNvCxnSpPr>
          <p:nvPr/>
        </p:nvCxnSpPr>
        <p:spPr>
          <a:xfrm flipH="1">
            <a:off x="7747821" y="3614591"/>
            <a:ext cx="740438" cy="58541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 descr="Abstract syntax tree diagram&#10;Root: plus&#10;Left child: 2&#10;Right child: star with 2 children&#10;left grandchild: 4&#10;right grandchild: 2">
            <a:extLst>
              <a:ext uri="{FF2B5EF4-FFF2-40B4-BE49-F238E27FC236}">
                <a16:creationId xmlns:a16="http://schemas.microsoft.com/office/drawing/2014/main" id="{89819301-CC90-A749-B3E2-8321783B7637}"/>
              </a:ext>
            </a:extLst>
          </p:cNvPr>
          <p:cNvCxnSpPr>
            <a:stCxn id="4" idx="5"/>
            <a:endCxn id="6" idx="1"/>
          </p:cNvCxnSpPr>
          <p:nvPr/>
        </p:nvCxnSpPr>
        <p:spPr>
          <a:xfrm>
            <a:off x="8859442" y="3614591"/>
            <a:ext cx="1123216" cy="66229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 descr="Abstract syntax tree diagram&#10;Root: plus&#10;Left child: 2&#10;Right child: star with 2 children&#10;left grandchild: 4&#10;right grandchild: 2">
            <a:extLst>
              <a:ext uri="{FF2B5EF4-FFF2-40B4-BE49-F238E27FC236}">
                <a16:creationId xmlns:a16="http://schemas.microsoft.com/office/drawing/2014/main" id="{5C1F3216-90EC-334E-8155-5D19AB884A23}"/>
              </a:ext>
            </a:extLst>
          </p:cNvPr>
          <p:cNvCxnSpPr>
            <a:stCxn id="6" idx="3"/>
            <a:endCxn id="7" idx="0"/>
          </p:cNvCxnSpPr>
          <p:nvPr/>
        </p:nvCxnSpPr>
        <p:spPr>
          <a:xfrm flipH="1">
            <a:off x="9158584" y="4648066"/>
            <a:ext cx="824074" cy="65765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 descr="Abstract syntax tree diagram&#10;Root: plus&#10;Left child: 2&#10;Right child: star with 2 children&#10;left grandchild: 4&#10;right grandchild: 2">
            <a:extLst>
              <a:ext uri="{FF2B5EF4-FFF2-40B4-BE49-F238E27FC236}">
                <a16:creationId xmlns:a16="http://schemas.microsoft.com/office/drawing/2014/main" id="{DCFAF040-0E97-E94C-91DF-A953F4766D18}"/>
              </a:ext>
            </a:extLst>
          </p:cNvPr>
          <p:cNvCxnSpPr>
            <a:cxnSpLocks/>
            <a:stCxn id="6" idx="5"/>
            <a:endCxn id="8" idx="0"/>
          </p:cNvCxnSpPr>
          <p:nvPr/>
        </p:nvCxnSpPr>
        <p:spPr>
          <a:xfrm>
            <a:off x="10353841" y="4648066"/>
            <a:ext cx="858642" cy="72897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06727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800E7-95DD-D90A-990B-2324083F6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Define ASTs, Use ADTs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58A915-2674-8C7B-9F06-4808EA557B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Algebraic Data Types (ADTs) are programmer-defined types that can combine three features</a:t>
            </a:r>
          </a:p>
          <a:p>
            <a:pPr lvl="1"/>
            <a:r>
              <a:rPr lang="en-US" dirty="0"/>
              <a:t>Recursion</a:t>
            </a:r>
          </a:p>
          <a:p>
            <a:pPr lvl="1"/>
            <a:r>
              <a:rPr lang="en-US" dirty="0"/>
              <a:t>“Or”: “every t is either an A or B”</a:t>
            </a:r>
          </a:p>
          <a:p>
            <a:pPr lvl="1"/>
            <a:r>
              <a:rPr lang="en-US" dirty="0"/>
              <a:t>“And”: “every A contains an x and a y”</a:t>
            </a:r>
          </a:p>
          <a:p>
            <a:r>
              <a:rPr lang="en-US" dirty="0"/>
              <a:t>ADTs are not inherently about ASTs (despite similar acronym)</a:t>
            </a:r>
          </a:p>
          <a:p>
            <a:r>
              <a:rPr lang="en-US" dirty="0"/>
              <a:t>They are useful in a broad array of applications</a:t>
            </a:r>
          </a:p>
          <a:p>
            <a:r>
              <a:rPr lang="en-US" b="1" dirty="0"/>
              <a:t>But</a:t>
            </a:r>
            <a:r>
              <a:rPr lang="en-US" dirty="0"/>
              <a:t> they are extremely useful for ASTs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0628920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8B6CA-BC27-39BA-FCEF-9C5B2F732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Subsection: Algebraic 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BE0A49-BB9E-0ACD-7367-A0EE5A2742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77851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37B0F-0CE7-B120-EB58-93B312CC1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 About Textbook Organization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946E7B-4F49-D226-7AC3-75A89624F4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textbook is organized so that most material is language-independent and Rust-specific information is pushed to the edges</a:t>
            </a:r>
          </a:p>
          <a:p>
            <a:r>
              <a:rPr lang="en-US" dirty="0"/>
              <a:t>This allows you to focus on reusable concepts first, then the details of implementation</a:t>
            </a:r>
          </a:p>
          <a:p>
            <a:r>
              <a:rPr lang="en-US" dirty="0"/>
              <a:t>However, it means we will teach two different notations for ADTs</a:t>
            </a:r>
          </a:p>
        </p:txBody>
      </p:sp>
    </p:spTree>
    <p:extLst>
      <p:ext uri="{BB962C8B-B14F-4D97-AF65-F5344CB8AC3E}">
        <p14:creationId xmlns:p14="http://schemas.microsoft.com/office/powerpoint/2010/main" val="170789553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D9CAB-5CF1-604F-340B-BF4B2D760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Generic Syntax for ADT 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C60A02-FBE2-006C-0628-4375D1E879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3022332"/>
            <a:ext cx="10058400" cy="2846761"/>
          </a:xfrm>
        </p:spPr>
        <p:txBody>
          <a:bodyPr/>
          <a:lstStyle/>
          <a:p>
            <a:r>
              <a:rPr lang="en-US" dirty="0"/>
              <a:t>This syntax defines a type named </a:t>
            </a:r>
            <a:r>
              <a:rPr lang="en-US" dirty="0" err="1"/>
              <a:t>type_name</a:t>
            </a:r>
            <a:r>
              <a:rPr lang="en-US" dirty="0"/>
              <a:t> where:</a:t>
            </a:r>
          </a:p>
          <a:p>
            <a:pPr lvl="1"/>
            <a:r>
              <a:rPr lang="en-US" dirty="0"/>
              <a:t>Every value of </a:t>
            </a:r>
            <a:r>
              <a:rPr lang="en-US" dirty="0" err="1"/>
              <a:t>type_name</a:t>
            </a:r>
            <a:r>
              <a:rPr lang="en-US" dirty="0"/>
              <a:t> is either</a:t>
            </a:r>
          </a:p>
          <a:p>
            <a:pPr lvl="2"/>
            <a:r>
              <a:rPr lang="en-US" dirty="0"/>
              <a:t>variant1(</a:t>
            </a:r>
            <a:r>
              <a:rPr lang="en-US" dirty="0" err="1"/>
              <a:t>args</a:t>
            </a:r>
            <a:r>
              <a:rPr lang="en-US" dirty="0"/>
              <a:t>) OR variant2(</a:t>
            </a:r>
            <a:r>
              <a:rPr lang="en-US" dirty="0" err="1"/>
              <a:t>args</a:t>
            </a:r>
            <a:r>
              <a:rPr lang="en-US" dirty="0"/>
              <a:t>) ... OR </a:t>
            </a:r>
            <a:r>
              <a:rPr lang="en-US" dirty="0" err="1"/>
              <a:t>variantN</a:t>
            </a:r>
            <a:r>
              <a:rPr lang="en-US" dirty="0"/>
              <a:t>(</a:t>
            </a:r>
            <a:r>
              <a:rPr lang="en-US" dirty="0" err="1"/>
              <a:t>args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Every value variant1(</a:t>
            </a:r>
            <a:r>
              <a:rPr lang="en-US" dirty="0" err="1"/>
              <a:t>args</a:t>
            </a:r>
            <a:r>
              <a:rPr lang="en-US" dirty="0"/>
              <a:t>) contains as data its arguments </a:t>
            </a:r>
          </a:p>
          <a:p>
            <a:pPr lvl="2"/>
            <a:r>
              <a:rPr lang="en-US" dirty="0"/>
              <a:t>arg1 : arg_type1 AND arg2 : arg_type2 … AND </a:t>
            </a:r>
            <a:r>
              <a:rPr lang="en-US" dirty="0" err="1"/>
              <a:t>argJ</a:t>
            </a:r>
            <a:r>
              <a:rPr lang="en-US" dirty="0"/>
              <a:t> : </a:t>
            </a:r>
            <a:r>
              <a:rPr lang="en-US" dirty="0" err="1"/>
              <a:t>arg_typeJ</a:t>
            </a:r>
            <a:endParaRPr lang="en-US" dirty="0"/>
          </a:p>
          <a:p>
            <a:pPr lvl="1"/>
            <a:r>
              <a:rPr lang="en-US" dirty="0"/>
              <a:t>Arguments can have type </a:t>
            </a:r>
            <a:r>
              <a:rPr lang="en-US" dirty="0" err="1"/>
              <a:t>type_name</a:t>
            </a:r>
            <a:r>
              <a:rPr lang="en-US" dirty="0"/>
              <a:t> (inductive references)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F68439-8489-031A-8AF9-A6ABBA8F4EC7}"/>
              </a:ext>
            </a:extLst>
          </p:cNvPr>
          <p:cNvSpPr txBox="1"/>
          <p:nvPr/>
        </p:nvSpPr>
        <p:spPr>
          <a:xfrm>
            <a:off x="3693695" y="1737360"/>
            <a:ext cx="609760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ADT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type_name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 variant1(arg_type1, ...,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arg_typeJ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 ... 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variantN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(arg_type1, ...,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arg_typeK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606089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37BE9-E9AD-4B2A-6397-9F093E7D9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Enumeration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ECFEE-B618-893F-A2BE-D32C869E92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ADT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InkColor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 Cyan()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 Magenta()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 Yellow()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 Black()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543051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1FA45-7AC5-E0D3-FF61-404623043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List of 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22743C-A9C9-DA93-C4E3-389B79FC4F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ADT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int_list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 Empty () 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NonEmpty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(int,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int_list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3260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FCBFD-E11A-D306-BAAF-32C5423D1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Stages of a PL Implementation*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54C7309-156B-5A75-1868-B4F5709C83F7}"/>
              </a:ext>
            </a:extLst>
          </p:cNvPr>
          <p:cNvSpPr/>
          <p:nvPr/>
        </p:nvSpPr>
        <p:spPr>
          <a:xfrm>
            <a:off x="2649882" y="3581535"/>
            <a:ext cx="1747728" cy="16469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Parser</a:t>
            </a:r>
            <a:br>
              <a:rPr lang="en-US" dirty="0">
                <a:solidFill>
                  <a:schemeClr val="tx1"/>
                </a:solidFill>
              </a:rPr>
            </a:br>
            <a:br>
              <a:rPr lang="en-US" dirty="0">
                <a:solidFill>
                  <a:schemeClr val="tx1"/>
                </a:solidFill>
              </a:rPr>
            </a:br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2BDEF1-6A5B-555E-C884-7EA65864B103}"/>
              </a:ext>
            </a:extLst>
          </p:cNvPr>
          <p:cNvSpPr/>
          <p:nvPr/>
        </p:nvSpPr>
        <p:spPr>
          <a:xfrm>
            <a:off x="5104174" y="3581535"/>
            <a:ext cx="1750934" cy="16469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Type Checker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(if Statically Typed PL)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F2CE2F6-90E6-5489-C6E8-9D1229F9E5B4}"/>
              </a:ext>
            </a:extLst>
          </p:cNvPr>
          <p:cNvSpPr/>
          <p:nvPr/>
        </p:nvSpPr>
        <p:spPr>
          <a:xfrm>
            <a:off x="7479158" y="2294119"/>
            <a:ext cx="1747728" cy="17164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Evaluator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(if implemented as interpreter)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1DFDE12-DF62-0659-3B14-48D5E0130293}"/>
              </a:ext>
            </a:extLst>
          </p:cNvPr>
          <p:cNvSpPr/>
          <p:nvPr/>
        </p:nvSpPr>
        <p:spPr>
          <a:xfrm>
            <a:off x="7479158" y="4404989"/>
            <a:ext cx="1747728" cy="17164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Translator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(if implemented as compiler)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1B3AF7-D68B-C697-3E3D-8E70BD5984E3}"/>
              </a:ext>
            </a:extLst>
          </p:cNvPr>
          <p:cNvSpPr/>
          <p:nvPr/>
        </p:nvSpPr>
        <p:spPr>
          <a:xfrm>
            <a:off x="9957084" y="4404989"/>
            <a:ext cx="1550286" cy="17164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Direct Execution on CPU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C6EFB35-85D4-EF99-2D18-3BD6B687A241}"/>
              </a:ext>
            </a:extLst>
          </p:cNvPr>
          <p:cNvSpPr/>
          <p:nvPr/>
        </p:nvSpPr>
        <p:spPr>
          <a:xfrm>
            <a:off x="989993" y="2114373"/>
            <a:ext cx="1182577" cy="189622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Source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Code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F0C97A-7305-30B1-7031-66390D08493F}"/>
              </a:ext>
            </a:extLst>
          </p:cNvPr>
          <p:cNvSpPr/>
          <p:nvPr/>
        </p:nvSpPr>
        <p:spPr>
          <a:xfrm>
            <a:off x="2748603" y="4302370"/>
            <a:ext cx="1550286" cy="8205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Lexer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B02366E7-EB68-1360-20DB-2BA323396F21}"/>
              </a:ext>
            </a:extLst>
          </p:cNvPr>
          <p:cNvCxnSpPr>
            <a:stCxn id="10" idx="2"/>
            <a:endCxn id="5" idx="1"/>
          </p:cNvCxnSpPr>
          <p:nvPr/>
        </p:nvCxnSpPr>
        <p:spPr>
          <a:xfrm rot="16200000" flipH="1">
            <a:off x="1886982" y="3642089"/>
            <a:ext cx="457200" cy="1068600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C317156A-C4D1-D01C-47E1-E75A41C84850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4397610" y="4404989"/>
            <a:ext cx="706564" cy="12700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4F6F75C2-2E50-EA82-AA5E-03766F9084DE}"/>
              </a:ext>
            </a:extLst>
          </p:cNvPr>
          <p:cNvCxnSpPr>
            <a:cxnSpLocks/>
            <a:endCxn id="7" idx="1"/>
          </p:cNvCxnSpPr>
          <p:nvPr/>
        </p:nvCxnSpPr>
        <p:spPr>
          <a:xfrm rot="5400000" flipH="1" flipV="1">
            <a:off x="6571499" y="3394711"/>
            <a:ext cx="1150010" cy="665308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1B745F0F-3835-557A-7E29-36BF4893400D}"/>
              </a:ext>
            </a:extLst>
          </p:cNvPr>
          <p:cNvCxnSpPr>
            <a:cxnSpLocks/>
          </p:cNvCxnSpPr>
          <p:nvPr/>
        </p:nvCxnSpPr>
        <p:spPr>
          <a:xfrm>
            <a:off x="6880334" y="4868842"/>
            <a:ext cx="598824" cy="556759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178030E8-635D-0914-DB96-0BFC730AAD1A}"/>
              </a:ext>
            </a:extLst>
          </p:cNvPr>
          <p:cNvCxnSpPr>
            <a:cxnSpLocks/>
          </p:cNvCxnSpPr>
          <p:nvPr/>
        </p:nvCxnSpPr>
        <p:spPr>
          <a:xfrm>
            <a:off x="9252112" y="5412901"/>
            <a:ext cx="706564" cy="12700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E839F4B-33C2-E3F6-E248-407F16A58078}"/>
              </a:ext>
            </a:extLst>
          </p:cNvPr>
          <p:cNvSpPr txBox="1"/>
          <p:nvPr/>
        </p:nvSpPr>
        <p:spPr>
          <a:xfrm>
            <a:off x="656492" y="6394883"/>
            <a:ext cx="5088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*As always, the real world is more diverse than this</a:t>
            </a:r>
          </a:p>
        </p:txBody>
      </p:sp>
    </p:spTree>
    <p:extLst>
      <p:ext uri="{BB962C8B-B14F-4D97-AF65-F5344CB8AC3E}">
        <p14:creationId xmlns:p14="http://schemas.microsoft.com/office/powerpoint/2010/main" val="323721442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99784-D003-2EA6-7440-6160D791C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Binary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B6DDD4-FBE7-E563-6832-8902A34437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ADT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int_tree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 Leaf() 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 Node(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int_tree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int,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int_tree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105965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746B3-8D94-EFE5-0BD3-280B783B9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AST for Polynomials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43A4AD-8DC9-F235-76F9-0E336DB252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ADT poly =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| Num(integer)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| Var(string)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| Plus(poly, poly)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| Times(poly, poly)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7647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AD95B-522E-BDCA-CBAB-C7232D2EA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Operations on ADTs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CAF331-A139-99D2-097F-AB2F256F76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understand a type, understand how you create it and take it apart</a:t>
            </a:r>
          </a:p>
          <a:p>
            <a:r>
              <a:rPr lang="en-US" b="1" dirty="0"/>
              <a:t>Creating an ADT value:</a:t>
            </a:r>
            <a:r>
              <a:rPr lang="en-US" dirty="0"/>
              <a:t> Each variant can be used as a function</a:t>
            </a:r>
          </a:p>
          <a:p>
            <a:pPr lvl="1"/>
            <a:r>
              <a:rPr lang="en-US" dirty="0"/>
              <a:t>Cyan() : </a:t>
            </a:r>
            <a:r>
              <a:rPr lang="en-US" dirty="0" err="1"/>
              <a:t>InkColor</a:t>
            </a:r>
            <a:endParaRPr lang="en-US" dirty="0"/>
          </a:p>
          <a:p>
            <a:pPr lvl="1"/>
            <a:r>
              <a:rPr lang="en-US" dirty="0" err="1"/>
              <a:t>NonEmpty</a:t>
            </a:r>
            <a:r>
              <a:rPr lang="en-US" dirty="0"/>
              <a:t>(1, Empty()) : </a:t>
            </a:r>
            <a:r>
              <a:rPr lang="en-US" dirty="0" err="1"/>
              <a:t>int_list</a:t>
            </a:r>
            <a:endParaRPr lang="en-US" dirty="0"/>
          </a:p>
          <a:p>
            <a:pPr lvl="1"/>
            <a:r>
              <a:rPr lang="en-US" dirty="0"/>
              <a:t>Plus(Num(5), Times(Num(4), Num(2))) : poly</a:t>
            </a:r>
          </a:p>
          <a:p>
            <a:r>
              <a:rPr lang="en-US" b="1" dirty="0"/>
              <a:t>Taking an ADT value apart: </a:t>
            </a:r>
            <a:r>
              <a:rPr lang="en-US" dirty="0"/>
              <a:t>Pattern-matching</a:t>
            </a:r>
          </a:p>
          <a:p>
            <a:pPr lvl="1"/>
            <a:r>
              <a:rPr lang="en-US" b="1" dirty="0"/>
              <a:t>On paper:</a:t>
            </a:r>
            <a:r>
              <a:rPr lang="en-US" dirty="0"/>
              <a:t> We pattern-match in function definitions</a:t>
            </a:r>
          </a:p>
          <a:p>
            <a:pPr lvl="1"/>
            <a:r>
              <a:rPr lang="en-US" b="1" dirty="0"/>
              <a:t>In Rust:</a:t>
            </a:r>
            <a:r>
              <a:rPr lang="en-US" dirty="0"/>
              <a:t> Use the match keyword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8579410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AD95B-522E-BDCA-CBAB-C7232D2EA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Operations on ADTs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CAF331-A139-99D2-097F-AB2F256F76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 understand a type, understand how you create it and take it apart</a:t>
            </a:r>
          </a:p>
          <a:p>
            <a:r>
              <a:rPr lang="en-US" b="1" dirty="0"/>
              <a:t>Creating an ADT value:</a:t>
            </a:r>
            <a:r>
              <a:rPr lang="en-US" dirty="0"/>
              <a:t> Each variant can be used as a function</a:t>
            </a:r>
          </a:p>
          <a:p>
            <a:pPr lvl="1"/>
            <a:r>
              <a:rPr lang="en-US" dirty="0"/>
              <a:t>Cyan() : </a:t>
            </a:r>
            <a:r>
              <a:rPr lang="en-US" dirty="0" err="1"/>
              <a:t>InkColor</a:t>
            </a:r>
            <a:endParaRPr lang="en-US" dirty="0"/>
          </a:p>
          <a:p>
            <a:pPr lvl="1"/>
            <a:r>
              <a:rPr lang="en-US" dirty="0" err="1"/>
              <a:t>NonEmpty</a:t>
            </a:r>
            <a:r>
              <a:rPr lang="en-US" dirty="0"/>
              <a:t>(1, Empty()) : </a:t>
            </a:r>
            <a:r>
              <a:rPr lang="en-US" dirty="0" err="1"/>
              <a:t>int_list</a:t>
            </a:r>
            <a:endParaRPr lang="en-US" dirty="0"/>
          </a:p>
          <a:p>
            <a:pPr lvl="1"/>
            <a:r>
              <a:rPr lang="en-US" dirty="0"/>
              <a:t>Plus(Num(5), Times(Num(4), Num(2))) : poly</a:t>
            </a:r>
          </a:p>
          <a:p>
            <a:r>
              <a:rPr lang="en-US" dirty="0"/>
              <a:t>Pattern-matching example:</a:t>
            </a:r>
            <a:br>
              <a:rPr lang="en-US" dirty="0"/>
            </a:br>
            <a:r>
              <a:rPr lang="en-US" dirty="0">
                <a:latin typeface="Consolas" panose="020B0609020204030204" pitchFamily="49" charset="0"/>
              </a:rPr>
              <a:t>length(Empty) = 0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length(</a:t>
            </a:r>
            <a:r>
              <a:rPr lang="en-US" dirty="0" err="1">
                <a:latin typeface="Consolas" panose="020B0609020204030204" pitchFamily="49" charset="0"/>
              </a:rPr>
              <a:t>NonEmpty</a:t>
            </a:r>
            <a:r>
              <a:rPr lang="en-US" dirty="0">
                <a:latin typeface="Consolas" panose="020B0609020204030204" pitchFamily="49" charset="0"/>
              </a:rPr>
              <a:t>(x, L)) = 1 + length(L)</a:t>
            </a:r>
          </a:p>
        </p:txBody>
      </p:sp>
    </p:spTree>
    <p:extLst>
      <p:ext uri="{BB962C8B-B14F-4D97-AF65-F5344CB8AC3E}">
        <p14:creationId xmlns:p14="http://schemas.microsoft.com/office/powerpoint/2010/main" val="404168410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642C4-EF97-3B85-CA66-D50EAB468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ADTs in Rust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BCCA9B-654E-8A52-55B1-F7B6C9DCDC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Rust has built-in support for defining and using ADTs</a:t>
            </a:r>
          </a:p>
          <a:p>
            <a:r>
              <a:rPr lang="en-US" dirty="0"/>
              <a:t>Let’s consider the textbook example</a:t>
            </a:r>
          </a:p>
          <a:p>
            <a:pPr lvl="1"/>
            <a:r>
              <a:rPr lang="en-US" dirty="0"/>
              <a:t>The textbook example is to model cartridges of printer ink which are being sold at a print shop (e.g. FedEx Office)</a:t>
            </a:r>
          </a:p>
          <a:p>
            <a:pPr lvl="1"/>
            <a:r>
              <a:rPr lang="en-US" dirty="0"/>
              <a:t>I am not sure why I chose this example??? </a:t>
            </a:r>
            <a:br>
              <a:rPr lang="en-US" dirty="0"/>
            </a:br>
            <a:r>
              <a:rPr lang="en-US" dirty="0"/>
              <a:t>(Do I think about printer ink more than the average person today???)</a:t>
            </a:r>
            <a:br>
              <a:rPr lang="en-US" dirty="0"/>
            </a:br>
            <a:r>
              <a:rPr lang="en-US" dirty="0"/>
              <a:t>(It should be fine, you know what colors are)</a:t>
            </a:r>
          </a:p>
          <a:p>
            <a:r>
              <a:rPr lang="en-US" dirty="0"/>
              <a:t>In Rust, you define ADTs using the </a:t>
            </a:r>
            <a:r>
              <a:rPr lang="en-US" b="1" dirty="0" err="1"/>
              <a:t>enum</a:t>
            </a:r>
            <a:r>
              <a:rPr lang="en-US" dirty="0"/>
              <a:t> keyword</a:t>
            </a:r>
          </a:p>
          <a:p>
            <a:r>
              <a:rPr lang="en-US" b="1" dirty="0"/>
              <a:t>Note:</a:t>
            </a:r>
            <a:r>
              <a:rPr lang="en-US" dirty="0"/>
              <a:t> I slightly simplify the code on the slides. For example, in places you will need to write </a:t>
            </a:r>
            <a:r>
              <a:rPr lang="en-US" dirty="0" err="1"/>
              <a:t>type_name</a:t>
            </a:r>
            <a:r>
              <a:rPr lang="en-US" dirty="0"/>
              <a:t>::&lt;whatever&gt; when I write &lt;whatever&gt;</a:t>
            </a:r>
            <a:br>
              <a:rPr lang="en-US" dirty="0"/>
            </a:br>
            <a:r>
              <a:rPr lang="en-US" dirty="0"/>
              <a:t>Details in book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9084947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28CF8-DB12-3FD9-99F7-6AAB7DC11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the Keyword is Named Enum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5FD946-B2AF-9FFA-A149-E2DF5DD37D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916717"/>
          </a:xfrm>
        </p:spPr>
        <p:txBody>
          <a:bodyPr/>
          <a:lstStyle/>
          <a:p>
            <a:r>
              <a:rPr lang="en-US" dirty="0"/>
              <a:t>ADTs are far more general than enumeration types (</a:t>
            </a:r>
            <a:r>
              <a:rPr lang="en-US" dirty="0" err="1"/>
              <a:t>enum</a:t>
            </a:r>
            <a:r>
              <a:rPr lang="en-US" dirty="0"/>
              <a:t> in C), but enumeration types are a special case of ADTs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F548BAA-528C-2B66-8CC2-2FE2E2DFD825}"/>
              </a:ext>
            </a:extLst>
          </p:cNvPr>
          <p:cNvSpPr txBox="1">
            <a:spLocks/>
          </p:cNvSpPr>
          <p:nvPr/>
        </p:nvSpPr>
        <p:spPr>
          <a:xfrm>
            <a:off x="1010650" y="3429000"/>
            <a:ext cx="3696104" cy="248091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ADT InkColor =</a:t>
            </a:r>
            <a:b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| Cyan()</a:t>
            </a:r>
            <a:b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| Magenta()</a:t>
            </a:r>
            <a:b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| Yellow()</a:t>
            </a:r>
            <a:b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| Black()</a:t>
            </a:r>
            <a:b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8A81C3F-F514-4C34-46A1-4A8F8782F6EC}"/>
              </a:ext>
            </a:extLst>
          </p:cNvPr>
          <p:cNvSpPr txBox="1">
            <a:spLocks/>
          </p:cNvSpPr>
          <p:nvPr/>
        </p:nvSpPr>
        <p:spPr>
          <a:xfrm>
            <a:off x="7929610" y="3417771"/>
            <a:ext cx="3696104" cy="248091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enum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InkColor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Cyan,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Magenta, 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Yellow,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Black, 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D083095-722F-946A-5E38-0B65A9C98C57}"/>
              </a:ext>
            </a:extLst>
          </p:cNvPr>
          <p:cNvSpPr txBox="1">
            <a:spLocks/>
          </p:cNvSpPr>
          <p:nvPr/>
        </p:nvSpPr>
        <p:spPr>
          <a:xfrm>
            <a:off x="5095771" y="4215063"/>
            <a:ext cx="2209804" cy="138684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becomes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6D976A3-E95A-B62D-1277-DCDC2103163D}"/>
              </a:ext>
            </a:extLst>
          </p:cNvPr>
          <p:cNvCxnSpPr>
            <a:cxnSpLocks/>
          </p:cNvCxnSpPr>
          <p:nvPr/>
        </p:nvCxnSpPr>
        <p:spPr>
          <a:xfrm>
            <a:off x="4951392" y="4764104"/>
            <a:ext cx="1670789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881049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28CF8-DB12-3FD9-99F7-6AAB7DC11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ADTs are Much More Than Enumerations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5FD946-B2AF-9FFA-A149-E2DF5DD37D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91671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F548BAA-528C-2B66-8CC2-2FE2E2DFD825}"/>
              </a:ext>
            </a:extLst>
          </p:cNvPr>
          <p:cNvSpPr txBox="1">
            <a:spLocks/>
          </p:cNvSpPr>
          <p:nvPr/>
        </p:nvSpPr>
        <p:spPr>
          <a:xfrm>
            <a:off x="770021" y="3429000"/>
            <a:ext cx="3936733" cy="248091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ADT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int_list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b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 Empty () </a:t>
            </a:r>
            <a:b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NonEmpty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(int,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int_list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8A81C3F-F514-4C34-46A1-4A8F8782F6EC}"/>
              </a:ext>
            </a:extLst>
          </p:cNvPr>
          <p:cNvSpPr txBox="1">
            <a:spLocks/>
          </p:cNvSpPr>
          <p:nvPr/>
        </p:nvSpPr>
        <p:spPr>
          <a:xfrm>
            <a:off x="7694592" y="3417771"/>
            <a:ext cx="4346612" cy="248091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enum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int_list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Empty(),</a:t>
            </a:r>
            <a:b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NonEmpty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(i32,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Box&lt;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int_list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&gt;)</a:t>
            </a:r>
            <a:b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D083095-722F-946A-5E38-0B65A9C98C57}"/>
              </a:ext>
            </a:extLst>
          </p:cNvPr>
          <p:cNvSpPr txBox="1">
            <a:spLocks/>
          </p:cNvSpPr>
          <p:nvPr/>
        </p:nvSpPr>
        <p:spPr>
          <a:xfrm>
            <a:off x="5095771" y="4215063"/>
            <a:ext cx="2209804" cy="138684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becomes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6D976A3-E95A-B62D-1277-DCDC2103163D}"/>
              </a:ext>
            </a:extLst>
          </p:cNvPr>
          <p:cNvCxnSpPr>
            <a:cxnSpLocks/>
          </p:cNvCxnSpPr>
          <p:nvPr/>
        </p:nvCxnSpPr>
        <p:spPr>
          <a:xfrm>
            <a:off x="4951392" y="4764104"/>
            <a:ext cx="1670789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2943D88-C9C5-89FD-1A54-2241D369F1B0}"/>
              </a:ext>
            </a:extLst>
          </p:cNvPr>
          <p:cNvCxnSpPr/>
          <p:nvPr/>
        </p:nvCxnSpPr>
        <p:spPr>
          <a:xfrm>
            <a:off x="9586762" y="4292867"/>
            <a:ext cx="481263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756E9DB7-329B-9AC8-3239-EA5B339A6E13}"/>
              </a:ext>
            </a:extLst>
          </p:cNvPr>
          <p:cNvCxnSpPr/>
          <p:nvPr/>
        </p:nvCxnSpPr>
        <p:spPr>
          <a:xfrm flipV="1">
            <a:off x="8316227" y="4369869"/>
            <a:ext cx="1559293" cy="1145407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3257A50-A5CB-1A5E-AD74-EC39AC19CA5B}"/>
              </a:ext>
            </a:extLst>
          </p:cNvPr>
          <p:cNvSpPr txBox="1"/>
          <p:nvPr/>
        </p:nvSpPr>
        <p:spPr>
          <a:xfrm>
            <a:off x="3551722" y="5072514"/>
            <a:ext cx="47645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Main detail:</a:t>
            </a:r>
            <a:r>
              <a:rPr lang="en-US" dirty="0"/>
              <a:t> In Rust, every inductive use of the ADT in the definition must use indirection. For our purposes, Box is the most useful version of it.</a:t>
            </a:r>
            <a:br>
              <a:rPr lang="en-US" dirty="0"/>
            </a:br>
            <a:r>
              <a:rPr lang="en-US" dirty="0"/>
              <a:t>Idea: </a:t>
            </a:r>
            <a:r>
              <a:rPr lang="en-US" dirty="0" err="1"/>
              <a:t>int_list</a:t>
            </a:r>
            <a:r>
              <a:rPr lang="en-US" dirty="0"/>
              <a:t> is a linked list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64973252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28CF8-DB12-3FD9-99F7-6AAB7DC11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ADTs are Much More Than Enumerations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5FD946-B2AF-9FFA-A149-E2DF5DD37D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91671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F548BAA-528C-2B66-8CC2-2FE2E2DFD825}"/>
              </a:ext>
            </a:extLst>
          </p:cNvPr>
          <p:cNvSpPr txBox="1">
            <a:spLocks/>
          </p:cNvSpPr>
          <p:nvPr/>
        </p:nvSpPr>
        <p:spPr>
          <a:xfrm>
            <a:off x="1010650" y="3429000"/>
            <a:ext cx="3696104" cy="248091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ADT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int_tree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 Leaf() 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 Node(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int_tree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int, 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int_tree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8A81C3F-F514-4C34-46A1-4A8F8782F6EC}"/>
              </a:ext>
            </a:extLst>
          </p:cNvPr>
          <p:cNvSpPr txBox="1">
            <a:spLocks/>
          </p:cNvSpPr>
          <p:nvPr/>
        </p:nvSpPr>
        <p:spPr>
          <a:xfrm>
            <a:off x="7929610" y="3417771"/>
            <a:ext cx="3696104" cy="2480912"/>
          </a:xfrm>
          <a:prstGeom prst="rect">
            <a:avLst/>
          </a:prstGeom>
        </p:spPr>
        <p:txBody>
          <a:bodyPr vert="horz" lIns="0" tIns="45720" rIns="0" bIns="45720" rtlCol="0">
            <a:normAutofit fontScale="925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enum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int_tree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Leaf(),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Node(Box&lt;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int_tree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&gt;,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i64,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Box&lt;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int_tree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&gt;),  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D083095-722F-946A-5E38-0B65A9C98C57}"/>
              </a:ext>
            </a:extLst>
          </p:cNvPr>
          <p:cNvSpPr txBox="1">
            <a:spLocks/>
          </p:cNvSpPr>
          <p:nvPr/>
        </p:nvSpPr>
        <p:spPr>
          <a:xfrm>
            <a:off x="5095771" y="4215063"/>
            <a:ext cx="2209804" cy="138684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becomes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6D976A3-E95A-B62D-1277-DCDC2103163D}"/>
              </a:ext>
            </a:extLst>
          </p:cNvPr>
          <p:cNvCxnSpPr>
            <a:cxnSpLocks/>
          </p:cNvCxnSpPr>
          <p:nvPr/>
        </p:nvCxnSpPr>
        <p:spPr>
          <a:xfrm>
            <a:off x="4951392" y="4764104"/>
            <a:ext cx="1670789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466938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28CF8-DB12-3FD9-99F7-6AAB7DC11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ADTs are Much More Than Enumerations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5FD946-B2AF-9FFA-A149-E2DF5DD37D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916717"/>
          </a:xfrm>
        </p:spPr>
        <p:txBody>
          <a:bodyPr/>
          <a:lstStyle/>
          <a:p>
            <a:r>
              <a:rPr lang="en-US" b="1" dirty="0"/>
              <a:t>Exercise:</a:t>
            </a:r>
            <a:r>
              <a:rPr lang="en-US" dirty="0"/>
              <a:t> Write an example of a “nested” expression</a:t>
            </a:r>
            <a:endParaRPr lang="en-US" b="1" dirty="0"/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F548BAA-528C-2B66-8CC2-2FE2E2DFD825}"/>
              </a:ext>
            </a:extLst>
          </p:cNvPr>
          <p:cNvSpPr txBox="1">
            <a:spLocks/>
          </p:cNvSpPr>
          <p:nvPr/>
        </p:nvSpPr>
        <p:spPr>
          <a:xfrm>
            <a:off x="1010650" y="3429000"/>
            <a:ext cx="3869358" cy="2480912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Consolas" panose="020B0609020204030204" pitchFamily="49" charset="0"/>
              </a:rPr>
              <a:t>ADT poly =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| Num(integer)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| Var(string)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| Plus(poly, poly)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| Times(poly, poly)</a:t>
            </a:r>
          </a:p>
          <a:p>
            <a:pPr marL="0" indent="0">
              <a:buNone/>
            </a:pP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8A81C3F-F514-4C34-46A1-4A8F8782F6EC}"/>
              </a:ext>
            </a:extLst>
          </p:cNvPr>
          <p:cNvSpPr txBox="1">
            <a:spLocks/>
          </p:cNvSpPr>
          <p:nvPr/>
        </p:nvSpPr>
        <p:spPr>
          <a:xfrm>
            <a:off x="6837945" y="3417771"/>
            <a:ext cx="4787770" cy="2480912"/>
          </a:xfrm>
          <a:prstGeom prst="rect">
            <a:avLst/>
          </a:prstGeom>
        </p:spPr>
        <p:txBody>
          <a:bodyPr vert="horz" lIns="0" tIns="45720" rIns="0" bIns="45720" rtlCol="0">
            <a:normAutofit fontScale="85000"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enum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poly {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Num(i64),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Var(String), 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Plus(Box&lt;poly&gt;,Box&lt;poly&gt;),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Times(Box&lt;poly&gt;,Box&lt;poly&gt;), 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D083095-722F-946A-5E38-0B65A9C98C57}"/>
              </a:ext>
            </a:extLst>
          </p:cNvPr>
          <p:cNvSpPr txBox="1">
            <a:spLocks/>
          </p:cNvSpPr>
          <p:nvPr/>
        </p:nvSpPr>
        <p:spPr>
          <a:xfrm>
            <a:off x="5095771" y="4215063"/>
            <a:ext cx="2209804" cy="138684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becomes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6D976A3-E95A-B62D-1277-DCDC2103163D}"/>
              </a:ext>
            </a:extLst>
          </p:cNvPr>
          <p:cNvCxnSpPr>
            <a:cxnSpLocks/>
          </p:cNvCxnSpPr>
          <p:nvPr/>
        </p:nvCxnSpPr>
        <p:spPr>
          <a:xfrm>
            <a:off x="4951392" y="4764104"/>
            <a:ext cx="1670789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036181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0CCB7-5500-A2C9-3499-71BA165E0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Translation: ADT -&gt; Rust </a:t>
            </a:r>
            <a:r>
              <a:rPr lang="en-US" dirty="0" err="1"/>
              <a:t>enum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B022C-16DA-2659-31D9-ABB3E5671F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ADT keyword becomes </a:t>
            </a:r>
            <a:r>
              <a:rPr lang="en-US" dirty="0" err="1"/>
              <a:t>enum</a:t>
            </a:r>
            <a:r>
              <a:rPr lang="en-US" dirty="0"/>
              <a:t> keyword</a:t>
            </a:r>
          </a:p>
          <a:p>
            <a:pPr lvl="1"/>
            <a:r>
              <a:rPr lang="en-US" dirty="0"/>
              <a:t>Instead of = sign, wrap body in braces {}</a:t>
            </a:r>
          </a:p>
          <a:p>
            <a:pPr lvl="1"/>
            <a:r>
              <a:rPr lang="en-US" dirty="0"/>
              <a:t>Variant names stay the same</a:t>
            </a:r>
          </a:p>
          <a:p>
            <a:pPr lvl="1"/>
            <a:r>
              <a:rPr lang="en-US" dirty="0"/>
              <a:t>Instead of | before variant name, put comma after</a:t>
            </a:r>
          </a:p>
          <a:p>
            <a:pPr lvl="1"/>
            <a:r>
              <a:rPr lang="en-US" dirty="0"/>
              <a:t>Insert Box&lt;&gt; whenever </a:t>
            </a:r>
            <a:r>
              <a:rPr lang="en-US" dirty="0" err="1"/>
              <a:t>type_name</a:t>
            </a:r>
            <a:r>
              <a:rPr lang="en-US" dirty="0"/>
              <a:t> occurs in </a:t>
            </a:r>
            <a:r>
              <a:rPr lang="en-US" dirty="0" err="1"/>
              <a:t>arg_type</a:t>
            </a:r>
            <a:br>
              <a:rPr lang="en-US" dirty="0"/>
            </a:br>
            <a:r>
              <a:rPr lang="en-US" dirty="0"/>
              <a:t>(written </a:t>
            </a:r>
            <a:r>
              <a:rPr lang="en-US" dirty="0" err="1"/>
              <a:t>arg_type</a:t>
            </a:r>
            <a:r>
              <a:rPr lang="en-US" dirty="0"/>
              <a:t>’ below)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CFE0F9-3F9B-1396-E6FF-895DD42043A9}"/>
              </a:ext>
            </a:extLst>
          </p:cNvPr>
          <p:cNvSpPr txBox="1"/>
          <p:nvPr/>
        </p:nvSpPr>
        <p:spPr>
          <a:xfrm>
            <a:off x="386200" y="4419358"/>
            <a:ext cx="609760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ADT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type_name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 variant1(arg_type1, ...,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arg_typeJ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 ... 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variantN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(arg_type1, ...,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arg_typeK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dirty="0">
              <a:latin typeface="Consolas" panose="020B0609020204030204" pitchFamily="49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6D1EEB9-1B43-8544-A78F-ABAD2C107814}"/>
              </a:ext>
            </a:extLst>
          </p:cNvPr>
          <p:cNvGrpSpPr/>
          <p:nvPr/>
        </p:nvGrpSpPr>
        <p:grpSpPr>
          <a:xfrm>
            <a:off x="5234523" y="4586715"/>
            <a:ext cx="2354183" cy="1386840"/>
            <a:chOff x="4840701" y="4590628"/>
            <a:chExt cx="2354183" cy="1386840"/>
          </a:xfrm>
        </p:grpSpPr>
        <p:sp>
          <p:nvSpPr>
            <p:cNvPr id="5" name="Content Placeholder 2">
              <a:extLst>
                <a:ext uri="{FF2B5EF4-FFF2-40B4-BE49-F238E27FC236}">
                  <a16:creationId xmlns:a16="http://schemas.microsoft.com/office/drawing/2014/main" id="{F14AA40E-6E5F-5289-22DE-F2D121BA1DA3}"/>
                </a:ext>
              </a:extLst>
            </p:cNvPr>
            <p:cNvSpPr txBox="1">
              <a:spLocks/>
            </p:cNvSpPr>
            <p:nvPr/>
          </p:nvSpPr>
          <p:spPr>
            <a:xfrm>
              <a:off x="4985080" y="4590628"/>
              <a:ext cx="2209804" cy="1386840"/>
            </a:xfrm>
            <a:prstGeom prst="rect">
              <a:avLst/>
            </a:prstGeom>
          </p:spPr>
          <p:txBody>
            <a:bodyPr vert="horz" lIns="0" tIns="45720" rIns="0" bIns="45720" rtlCol="0">
              <a:normAutofit/>
            </a:bodyPr>
            <a:lstStyle>
              <a:lvl1pPr marL="91440" indent="-91440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2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2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becomes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68676B2D-A6BF-23BA-7879-7902E325841B}"/>
                </a:ext>
              </a:extLst>
            </p:cNvPr>
            <p:cNvCxnSpPr>
              <a:cxnSpLocks/>
            </p:cNvCxnSpPr>
            <p:nvPr/>
          </p:nvCxnSpPr>
          <p:spPr>
            <a:xfrm>
              <a:off x="4840701" y="5139669"/>
              <a:ext cx="1670789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A4E35254-37D8-051B-8493-9720F5E82DF9}"/>
              </a:ext>
            </a:extLst>
          </p:cNvPr>
          <p:cNvSpPr txBox="1"/>
          <p:nvPr/>
        </p:nvSpPr>
        <p:spPr>
          <a:xfrm>
            <a:off x="6821099" y="4419358"/>
            <a:ext cx="609760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enum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type_name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variant1(arg_type1’, ...,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arg_typeJ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’), 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...,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variantN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(arg_type1’, ...,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arg_typeK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’),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7942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FCBFD-E11A-D306-BAAF-32C5423D1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Stages of a PL Implementation*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54C7309-156B-5A75-1868-B4F5709C83F7}"/>
              </a:ext>
            </a:extLst>
          </p:cNvPr>
          <p:cNvSpPr/>
          <p:nvPr/>
        </p:nvSpPr>
        <p:spPr>
          <a:xfrm>
            <a:off x="2649882" y="3581535"/>
            <a:ext cx="1747728" cy="16469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Parser</a:t>
            </a:r>
            <a:br>
              <a:rPr lang="en-US" dirty="0">
                <a:solidFill>
                  <a:schemeClr val="tx1"/>
                </a:solidFill>
              </a:rPr>
            </a:br>
            <a:br>
              <a:rPr lang="en-US" dirty="0">
                <a:solidFill>
                  <a:schemeClr val="tx1"/>
                </a:solidFill>
              </a:rPr>
            </a:br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2BDEF1-6A5B-555E-C884-7EA65864B103}"/>
              </a:ext>
            </a:extLst>
          </p:cNvPr>
          <p:cNvSpPr/>
          <p:nvPr/>
        </p:nvSpPr>
        <p:spPr>
          <a:xfrm>
            <a:off x="5104174" y="3581535"/>
            <a:ext cx="1750934" cy="16469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Type Checker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(if Statically Typed PL)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F2CE2F6-90E6-5489-C6E8-9D1229F9E5B4}"/>
              </a:ext>
            </a:extLst>
          </p:cNvPr>
          <p:cNvSpPr/>
          <p:nvPr/>
        </p:nvSpPr>
        <p:spPr>
          <a:xfrm>
            <a:off x="7479158" y="2294119"/>
            <a:ext cx="1747728" cy="17164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Evaluator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(if implemented as interpreter)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1DFDE12-DF62-0659-3B14-48D5E0130293}"/>
              </a:ext>
            </a:extLst>
          </p:cNvPr>
          <p:cNvSpPr/>
          <p:nvPr/>
        </p:nvSpPr>
        <p:spPr>
          <a:xfrm>
            <a:off x="7479158" y="4404989"/>
            <a:ext cx="1747728" cy="17164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Translator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(if implemented as compiler)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1B3AF7-D68B-C697-3E3D-8E70BD5984E3}"/>
              </a:ext>
            </a:extLst>
          </p:cNvPr>
          <p:cNvSpPr/>
          <p:nvPr/>
        </p:nvSpPr>
        <p:spPr>
          <a:xfrm>
            <a:off x="9957084" y="4404989"/>
            <a:ext cx="1550286" cy="17164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Direct Execution on CPU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C6EFB35-85D4-EF99-2D18-3BD6B687A241}"/>
              </a:ext>
            </a:extLst>
          </p:cNvPr>
          <p:cNvSpPr/>
          <p:nvPr/>
        </p:nvSpPr>
        <p:spPr>
          <a:xfrm>
            <a:off x="989993" y="2114373"/>
            <a:ext cx="1182577" cy="189622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Source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Code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F0C97A-7305-30B1-7031-66390D08493F}"/>
              </a:ext>
            </a:extLst>
          </p:cNvPr>
          <p:cNvSpPr/>
          <p:nvPr/>
        </p:nvSpPr>
        <p:spPr>
          <a:xfrm>
            <a:off x="2748603" y="4302370"/>
            <a:ext cx="1550286" cy="8205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Lexer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B02366E7-EB68-1360-20DB-2BA323396F21}"/>
              </a:ext>
            </a:extLst>
          </p:cNvPr>
          <p:cNvCxnSpPr>
            <a:stCxn id="10" idx="2"/>
            <a:endCxn id="5" idx="1"/>
          </p:cNvCxnSpPr>
          <p:nvPr/>
        </p:nvCxnSpPr>
        <p:spPr>
          <a:xfrm rot="16200000" flipH="1">
            <a:off x="1886982" y="3642089"/>
            <a:ext cx="457200" cy="1068600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C317156A-C4D1-D01C-47E1-E75A41C84850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4397610" y="4404989"/>
            <a:ext cx="706564" cy="12700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4F6F75C2-2E50-EA82-AA5E-03766F9084DE}"/>
              </a:ext>
            </a:extLst>
          </p:cNvPr>
          <p:cNvCxnSpPr>
            <a:cxnSpLocks/>
            <a:endCxn id="7" idx="1"/>
          </p:cNvCxnSpPr>
          <p:nvPr/>
        </p:nvCxnSpPr>
        <p:spPr>
          <a:xfrm rot="5400000" flipH="1" flipV="1">
            <a:off x="6571499" y="3394711"/>
            <a:ext cx="1150010" cy="665308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1B745F0F-3835-557A-7E29-36BF4893400D}"/>
              </a:ext>
            </a:extLst>
          </p:cNvPr>
          <p:cNvCxnSpPr>
            <a:cxnSpLocks/>
          </p:cNvCxnSpPr>
          <p:nvPr/>
        </p:nvCxnSpPr>
        <p:spPr>
          <a:xfrm>
            <a:off x="6880334" y="4868842"/>
            <a:ext cx="598824" cy="556759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178030E8-635D-0914-DB96-0BFC730AAD1A}"/>
              </a:ext>
            </a:extLst>
          </p:cNvPr>
          <p:cNvCxnSpPr>
            <a:cxnSpLocks/>
          </p:cNvCxnSpPr>
          <p:nvPr/>
        </p:nvCxnSpPr>
        <p:spPr>
          <a:xfrm>
            <a:off x="9252112" y="5412901"/>
            <a:ext cx="706564" cy="12700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E839F4B-33C2-E3F6-E248-407F16A58078}"/>
              </a:ext>
            </a:extLst>
          </p:cNvPr>
          <p:cNvSpPr txBox="1"/>
          <p:nvPr/>
        </p:nvSpPr>
        <p:spPr>
          <a:xfrm>
            <a:off x="656492" y="6394883"/>
            <a:ext cx="5088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*As always, the real world is more diverse than this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38BFDC6-5286-5ED6-7854-AC547D5DD234}"/>
              </a:ext>
            </a:extLst>
          </p:cNvPr>
          <p:cNvSpPr/>
          <p:nvPr/>
        </p:nvSpPr>
        <p:spPr>
          <a:xfrm>
            <a:off x="2946297" y="3727253"/>
            <a:ext cx="935950" cy="490617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424B93C-0212-465A-FB1E-2ED6E0D3B0E6}"/>
              </a:ext>
            </a:extLst>
          </p:cNvPr>
          <p:cNvCxnSpPr>
            <a:cxnSpLocks/>
          </p:cNvCxnSpPr>
          <p:nvPr/>
        </p:nvCxnSpPr>
        <p:spPr>
          <a:xfrm flipV="1">
            <a:off x="3434445" y="3008492"/>
            <a:ext cx="5998" cy="7187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7223FE2-00FC-AAF3-86FC-389BEEE75143}"/>
              </a:ext>
            </a:extLst>
          </p:cNvPr>
          <p:cNvSpPr txBox="1"/>
          <p:nvPr/>
        </p:nvSpPr>
        <p:spPr>
          <a:xfrm>
            <a:off x="2219561" y="2371328"/>
            <a:ext cx="44864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1: Use Parsing Expression Grammars (PEGs)</a:t>
            </a:r>
            <a:br>
              <a:rPr lang="en-US" dirty="0"/>
            </a:br>
            <a:r>
              <a:rPr lang="en-US" dirty="0"/>
              <a:t>They translate more directly to code than CFG</a:t>
            </a:r>
          </a:p>
        </p:txBody>
      </p:sp>
    </p:spTree>
    <p:extLst>
      <p:ext uri="{BB962C8B-B14F-4D97-AF65-F5344CB8AC3E}">
        <p14:creationId xmlns:p14="http://schemas.microsoft.com/office/powerpoint/2010/main" val="343621920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872BB-7BD8-ADE2-B46F-A1EC5D639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Pattern-Matching in Rust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8E9C38-ACED-2DA5-2A8A-C2EA675264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Instead of pattern-matching in arguments, use match keyword</a:t>
            </a:r>
          </a:p>
          <a:p>
            <a:r>
              <a:rPr lang="en-US" dirty="0"/>
              <a:t>When you define an </a:t>
            </a:r>
            <a:r>
              <a:rPr lang="en-US" dirty="0" err="1"/>
              <a:t>enum</a:t>
            </a:r>
            <a:r>
              <a:rPr lang="en-US" dirty="0"/>
              <a:t>, it defines new patterns for matching it</a:t>
            </a:r>
          </a:p>
          <a:p>
            <a:r>
              <a:rPr lang="en-US" dirty="0"/>
              <a:t>To understand a pattern, understand what it matches and what variables it defines</a:t>
            </a:r>
          </a:p>
          <a:p>
            <a:pPr lvl="1"/>
            <a:r>
              <a:rPr lang="en-US" dirty="0"/>
              <a:t>Pattern </a:t>
            </a:r>
            <a:r>
              <a:rPr lang="en-US" b="1" dirty="0" err="1"/>
              <a:t>variantK</a:t>
            </a:r>
            <a:r>
              <a:rPr lang="en-US" b="1" dirty="0"/>
              <a:t>(pat1, … </a:t>
            </a:r>
            <a:r>
              <a:rPr lang="en-US" b="1" dirty="0" err="1"/>
              <a:t>patN</a:t>
            </a:r>
            <a:r>
              <a:rPr lang="en-US" b="1" dirty="0"/>
              <a:t>)</a:t>
            </a:r>
            <a:r>
              <a:rPr lang="en-US" dirty="0"/>
              <a:t> matches v0 if v0 has shape variant(v1, …, </a:t>
            </a:r>
            <a:r>
              <a:rPr lang="en-US" dirty="0" err="1"/>
              <a:t>vN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and every </a:t>
            </a:r>
            <a:r>
              <a:rPr lang="en-US" dirty="0" err="1"/>
              <a:t>vJ</a:t>
            </a:r>
            <a:r>
              <a:rPr lang="en-US" dirty="0"/>
              <a:t> matches </a:t>
            </a:r>
            <a:r>
              <a:rPr lang="en-US" dirty="0" err="1"/>
              <a:t>patJ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It introduces all the variables from every </a:t>
            </a:r>
            <a:r>
              <a:rPr lang="en-US" dirty="0" err="1"/>
              <a:t>patJ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90937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28451-2EF2-883F-D9BF-2589B833F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Pattern-Matching: Most Common Style?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4EB9B9-CF61-1478-B4F1-92B301CA68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you see a recursive ADT, your first instinct should be to write a recursive function which pattern-matches with one case per variant</a:t>
            </a:r>
          </a:p>
          <a:p>
            <a:r>
              <a:rPr lang="en-US" dirty="0"/>
              <a:t>Most often, we pass a reference to the ADT. This often works better with the borrow-checking rules</a:t>
            </a:r>
          </a:p>
          <a:p>
            <a:r>
              <a:rPr lang="en-US" dirty="0"/>
              <a:t>Detail for you to explore: How to convert Box to reference?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1FEF0B-E420-169D-4850-DAE0193C4007}"/>
              </a:ext>
            </a:extLst>
          </p:cNvPr>
          <p:cNvSpPr txBox="1"/>
          <p:nvPr/>
        </p:nvSpPr>
        <p:spPr>
          <a:xfrm>
            <a:off x="205323" y="4696357"/>
            <a:ext cx="609760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l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ength(Empty) = 0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length(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NonEmpty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x,L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)) =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1 + length(L)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dirty="0">
              <a:latin typeface="Consolas" panose="020B0609020204030204" pitchFamily="49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8A92ABD-0F88-30BD-BBA2-5C5FD43510F7}"/>
              </a:ext>
            </a:extLst>
          </p:cNvPr>
          <p:cNvGrpSpPr/>
          <p:nvPr/>
        </p:nvGrpSpPr>
        <p:grpSpPr>
          <a:xfrm>
            <a:off x="5234523" y="4586715"/>
            <a:ext cx="2354183" cy="1386840"/>
            <a:chOff x="4840701" y="4590628"/>
            <a:chExt cx="2354183" cy="1386840"/>
          </a:xfrm>
        </p:grpSpPr>
        <p:sp>
          <p:nvSpPr>
            <p:cNvPr id="6" name="Content Placeholder 2">
              <a:extLst>
                <a:ext uri="{FF2B5EF4-FFF2-40B4-BE49-F238E27FC236}">
                  <a16:creationId xmlns:a16="http://schemas.microsoft.com/office/drawing/2014/main" id="{E764C6EA-5B8C-BFBA-86A4-4566C290779F}"/>
                </a:ext>
              </a:extLst>
            </p:cNvPr>
            <p:cNvSpPr txBox="1">
              <a:spLocks/>
            </p:cNvSpPr>
            <p:nvPr/>
          </p:nvSpPr>
          <p:spPr>
            <a:xfrm>
              <a:off x="4985080" y="4590628"/>
              <a:ext cx="2209804" cy="1386840"/>
            </a:xfrm>
            <a:prstGeom prst="rect">
              <a:avLst/>
            </a:prstGeom>
          </p:spPr>
          <p:txBody>
            <a:bodyPr vert="horz" lIns="0" tIns="45720" rIns="0" bIns="45720" rtlCol="0">
              <a:normAutofit/>
            </a:bodyPr>
            <a:lstStyle>
              <a:lvl1pPr marL="91440" indent="-91440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2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2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becomes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B1C12ADF-930A-CBA9-13A6-873F5F796784}"/>
                </a:ext>
              </a:extLst>
            </p:cNvPr>
            <p:cNvCxnSpPr>
              <a:cxnSpLocks/>
            </p:cNvCxnSpPr>
            <p:nvPr/>
          </p:nvCxnSpPr>
          <p:spPr>
            <a:xfrm>
              <a:off x="4840701" y="5139669"/>
              <a:ext cx="1670789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C31BD595-7E2E-32A8-61DE-BBBCEB7EC446}"/>
              </a:ext>
            </a:extLst>
          </p:cNvPr>
          <p:cNvSpPr txBox="1"/>
          <p:nvPr/>
        </p:nvSpPr>
        <p:spPr>
          <a:xfrm>
            <a:off x="6821099" y="4419358"/>
            <a:ext cx="609760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length(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: &amp;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int_list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-&gt; i64 {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match *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Empty() =&gt; 0,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NonEmpty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x,L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=&gt; 1 + length(L),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611151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28451-2EF2-883F-D9BF-2589B833F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Pattern-Matching: Tree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4EB9B9-CF61-1478-B4F1-92B301CA68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1FEF0B-E420-169D-4850-DAE0193C4007}"/>
              </a:ext>
            </a:extLst>
          </p:cNvPr>
          <p:cNvSpPr txBox="1"/>
          <p:nvPr/>
        </p:nvSpPr>
        <p:spPr>
          <a:xfrm>
            <a:off x="940056" y="4427819"/>
            <a:ext cx="371774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depth(Leaf) = 0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depth(Node(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l,x,r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)) =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1 + max(depth(l),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depth(r))</a:t>
            </a:r>
            <a:endParaRPr lang="en-US" dirty="0">
              <a:latin typeface="Consolas" panose="020B0609020204030204" pitchFamily="49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8A92ABD-0F88-30BD-BBA2-5C5FD43510F7}"/>
              </a:ext>
            </a:extLst>
          </p:cNvPr>
          <p:cNvGrpSpPr/>
          <p:nvPr/>
        </p:nvGrpSpPr>
        <p:grpSpPr>
          <a:xfrm>
            <a:off x="4657804" y="4634549"/>
            <a:ext cx="2354183" cy="1386840"/>
            <a:chOff x="4840701" y="4590628"/>
            <a:chExt cx="2354183" cy="1386840"/>
          </a:xfrm>
        </p:grpSpPr>
        <p:sp>
          <p:nvSpPr>
            <p:cNvPr id="6" name="Content Placeholder 2">
              <a:extLst>
                <a:ext uri="{FF2B5EF4-FFF2-40B4-BE49-F238E27FC236}">
                  <a16:creationId xmlns:a16="http://schemas.microsoft.com/office/drawing/2014/main" id="{E764C6EA-5B8C-BFBA-86A4-4566C290779F}"/>
                </a:ext>
              </a:extLst>
            </p:cNvPr>
            <p:cNvSpPr txBox="1">
              <a:spLocks/>
            </p:cNvSpPr>
            <p:nvPr/>
          </p:nvSpPr>
          <p:spPr>
            <a:xfrm>
              <a:off x="4985080" y="4590628"/>
              <a:ext cx="2209804" cy="1386840"/>
            </a:xfrm>
            <a:prstGeom prst="rect">
              <a:avLst/>
            </a:prstGeom>
          </p:spPr>
          <p:txBody>
            <a:bodyPr vert="horz" lIns="0" tIns="45720" rIns="0" bIns="45720" rtlCol="0">
              <a:normAutofit/>
            </a:bodyPr>
            <a:lstStyle>
              <a:lvl1pPr marL="91440" indent="-91440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2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2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becomes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B1C12ADF-930A-CBA9-13A6-873F5F796784}"/>
                </a:ext>
              </a:extLst>
            </p:cNvPr>
            <p:cNvCxnSpPr>
              <a:cxnSpLocks/>
            </p:cNvCxnSpPr>
            <p:nvPr/>
          </p:nvCxnSpPr>
          <p:spPr>
            <a:xfrm>
              <a:off x="4840701" y="5139669"/>
              <a:ext cx="1670789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C31BD595-7E2E-32A8-61DE-BBBCEB7EC446}"/>
              </a:ext>
            </a:extLst>
          </p:cNvPr>
          <p:cNvSpPr txBox="1"/>
          <p:nvPr/>
        </p:nvSpPr>
        <p:spPr>
          <a:xfrm>
            <a:off x="6328593" y="4104978"/>
            <a:ext cx="609760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depth(t : &amp;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int_tree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-&gt; i64 {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match *t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Leaf() =&gt; 0,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Node 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l,_,r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=&gt; 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1 + max(depth(l),depth(r)),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303027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28451-2EF2-883F-D9BF-2589B833F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Pattern-Matching: Polynomial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4EB9B9-CF61-1478-B4F1-92B301CA68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HW3 Note:</a:t>
            </a:r>
            <a:r>
              <a:rPr lang="en-US" dirty="0"/>
              <a:t> This example has a lot in common with how we will implement evaluators/interpreters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1FEF0B-E420-169D-4850-DAE0193C4007}"/>
              </a:ext>
            </a:extLst>
          </p:cNvPr>
          <p:cNvSpPr txBox="1"/>
          <p:nvPr/>
        </p:nvSpPr>
        <p:spPr>
          <a:xfrm>
            <a:off x="940056" y="3936931"/>
            <a:ext cx="371774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psize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(Num(n)) = 1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psize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(Var(x)) = 1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psize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(Plus(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l,r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 = 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1 +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psize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(l) +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psize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(r)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psize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(Times(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l,r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)) =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1 +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psize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(l) +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psize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(r)</a:t>
            </a:r>
            <a:endParaRPr lang="en-US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8A92ABD-0F88-30BD-BBA2-5C5FD43510F7}"/>
              </a:ext>
            </a:extLst>
          </p:cNvPr>
          <p:cNvGrpSpPr/>
          <p:nvPr/>
        </p:nvGrpSpPr>
        <p:grpSpPr>
          <a:xfrm>
            <a:off x="4657804" y="4634549"/>
            <a:ext cx="2354183" cy="1386840"/>
            <a:chOff x="4840701" y="4590628"/>
            <a:chExt cx="2354183" cy="1386840"/>
          </a:xfrm>
        </p:grpSpPr>
        <p:sp>
          <p:nvSpPr>
            <p:cNvPr id="6" name="Content Placeholder 2">
              <a:extLst>
                <a:ext uri="{FF2B5EF4-FFF2-40B4-BE49-F238E27FC236}">
                  <a16:creationId xmlns:a16="http://schemas.microsoft.com/office/drawing/2014/main" id="{E764C6EA-5B8C-BFBA-86A4-4566C290779F}"/>
                </a:ext>
              </a:extLst>
            </p:cNvPr>
            <p:cNvSpPr txBox="1">
              <a:spLocks/>
            </p:cNvSpPr>
            <p:nvPr/>
          </p:nvSpPr>
          <p:spPr>
            <a:xfrm>
              <a:off x="4985080" y="4590628"/>
              <a:ext cx="2209804" cy="1386840"/>
            </a:xfrm>
            <a:prstGeom prst="rect">
              <a:avLst/>
            </a:prstGeom>
          </p:spPr>
          <p:txBody>
            <a:bodyPr vert="horz" lIns="0" tIns="45720" rIns="0" bIns="45720" rtlCol="0">
              <a:normAutofit/>
            </a:bodyPr>
            <a:lstStyle>
              <a:lvl1pPr marL="91440" indent="-91440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2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2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becomes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B1C12ADF-930A-CBA9-13A6-873F5F796784}"/>
                </a:ext>
              </a:extLst>
            </p:cNvPr>
            <p:cNvCxnSpPr>
              <a:cxnSpLocks/>
            </p:cNvCxnSpPr>
            <p:nvPr/>
          </p:nvCxnSpPr>
          <p:spPr>
            <a:xfrm>
              <a:off x="4840701" y="5139669"/>
              <a:ext cx="1670789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C31BD595-7E2E-32A8-61DE-BBBCEB7EC446}"/>
              </a:ext>
            </a:extLst>
          </p:cNvPr>
          <p:cNvSpPr txBox="1"/>
          <p:nvPr/>
        </p:nvSpPr>
        <p:spPr>
          <a:xfrm>
            <a:off x="6328593" y="4104978"/>
            <a:ext cx="609760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psize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(p : &amp;poly) -&gt; i64 {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match *p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Num(_) | Var(_) =&gt; 1,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Plus(l, r) =&gt; 1 +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psize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(l) +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psize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(r),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Times(l, r) =&gt; 1 +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psize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(l) +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psize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(r),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883698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ADB82-2BB0-A41E-B2B3-80485EB40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ADTs Together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0D862-22D1-6426-9433-D4D8E69501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888868"/>
          </a:xfrm>
        </p:spPr>
        <p:txBody>
          <a:bodyPr/>
          <a:lstStyle/>
          <a:p>
            <a:r>
              <a:rPr lang="en-US" dirty="0"/>
              <a:t>In PL syntax, core building blocks like definitions, expressions, and statements can all appear inside each other</a:t>
            </a:r>
          </a:p>
          <a:p>
            <a:r>
              <a:rPr lang="en-US" dirty="0"/>
              <a:t>This “Just Works” in ADTs. </a:t>
            </a:r>
            <a:r>
              <a:rPr lang="en-US" b="1" dirty="0"/>
              <a:t>Rule:</a:t>
            </a:r>
            <a:r>
              <a:rPr lang="en-US" dirty="0"/>
              <a:t> If ADT1 and ADT2 both refer to each other, then they should both use indirection like Box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E2B879-D330-1EBB-613F-CFE9B0ED0C6B}"/>
              </a:ext>
            </a:extLst>
          </p:cNvPr>
          <p:cNvSpPr txBox="1"/>
          <p:nvPr/>
        </p:nvSpPr>
        <p:spPr>
          <a:xfrm>
            <a:off x="375385" y="3936931"/>
            <a:ext cx="4282419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ADT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defn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|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VarDefn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(string, expr)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|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FunDefn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(string, expr, expr) …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ADT expr =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 Var(string)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|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FunCall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(string, expr)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| Let(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defn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expr)</a:t>
            </a:r>
            <a:endParaRPr lang="en-US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8CB1DCD-29DB-1163-1BBF-9DDE54647AF5}"/>
              </a:ext>
            </a:extLst>
          </p:cNvPr>
          <p:cNvGrpSpPr/>
          <p:nvPr/>
        </p:nvGrpSpPr>
        <p:grpSpPr>
          <a:xfrm>
            <a:off x="4657804" y="4634549"/>
            <a:ext cx="2354183" cy="1386840"/>
            <a:chOff x="4840701" y="4590628"/>
            <a:chExt cx="2354183" cy="1386840"/>
          </a:xfrm>
        </p:grpSpPr>
        <p:sp>
          <p:nvSpPr>
            <p:cNvPr id="6" name="Content Placeholder 2">
              <a:extLst>
                <a:ext uri="{FF2B5EF4-FFF2-40B4-BE49-F238E27FC236}">
                  <a16:creationId xmlns:a16="http://schemas.microsoft.com/office/drawing/2014/main" id="{43916C1F-5D4B-AD93-0C9F-8B391849C7D4}"/>
                </a:ext>
              </a:extLst>
            </p:cNvPr>
            <p:cNvSpPr txBox="1">
              <a:spLocks/>
            </p:cNvSpPr>
            <p:nvPr/>
          </p:nvSpPr>
          <p:spPr>
            <a:xfrm>
              <a:off x="4985080" y="4590628"/>
              <a:ext cx="2209804" cy="1386840"/>
            </a:xfrm>
            <a:prstGeom prst="rect">
              <a:avLst/>
            </a:prstGeom>
          </p:spPr>
          <p:txBody>
            <a:bodyPr vert="horz" lIns="0" tIns="45720" rIns="0" bIns="45720" rtlCol="0">
              <a:normAutofit/>
            </a:bodyPr>
            <a:lstStyle>
              <a:lvl1pPr marL="91440" indent="-91440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2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2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becomes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6B8FB3A9-4AF7-3435-E508-F9B05B81FA5C}"/>
                </a:ext>
              </a:extLst>
            </p:cNvPr>
            <p:cNvCxnSpPr>
              <a:cxnSpLocks/>
            </p:cNvCxnSpPr>
            <p:nvPr/>
          </p:nvCxnSpPr>
          <p:spPr>
            <a:xfrm>
              <a:off x="4840701" y="5139669"/>
              <a:ext cx="1670789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EF017AE5-F85E-B88C-0B5B-1BB1E77849B2}"/>
              </a:ext>
            </a:extLst>
          </p:cNvPr>
          <p:cNvSpPr txBox="1"/>
          <p:nvPr/>
        </p:nvSpPr>
        <p:spPr>
          <a:xfrm>
            <a:off x="6328593" y="3748848"/>
            <a:ext cx="6097604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enum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defn</a:t>
            </a:r>
            <a:r>
              <a:rPr lang="en-US" dirty="0"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VarDefn</a:t>
            </a:r>
            <a:r>
              <a:rPr lang="en-US" dirty="0">
                <a:latin typeface="Consolas" panose="020B0609020204030204" pitchFamily="49" charset="0"/>
              </a:rPr>
              <a:t>(String, Box&lt;expr&gt;),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FunDefn</a:t>
            </a:r>
            <a:r>
              <a:rPr lang="en-US" dirty="0">
                <a:latin typeface="Consolas" panose="020B0609020204030204" pitchFamily="49" charset="0"/>
              </a:rPr>
              <a:t>(String, String, Box&lt;expr&gt;),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</a:rPr>
              <a:t>enum</a:t>
            </a:r>
            <a:r>
              <a:rPr lang="en-US" dirty="0">
                <a:latin typeface="Consolas" panose="020B0609020204030204" pitchFamily="49" charset="0"/>
              </a:rPr>
              <a:t> expr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Var(String),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FunCall</a:t>
            </a:r>
            <a:r>
              <a:rPr lang="en-US" dirty="0">
                <a:latin typeface="Consolas" panose="020B0609020204030204" pitchFamily="49" charset="0"/>
              </a:rPr>
              <a:t>(String, Box&lt;expr&gt;),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Let(Box&lt;</a:t>
            </a:r>
            <a:r>
              <a:rPr lang="en-US" dirty="0" err="1">
                <a:latin typeface="Consolas" panose="020B0609020204030204" pitchFamily="49" charset="0"/>
              </a:rPr>
              <a:t>defn</a:t>
            </a:r>
            <a:r>
              <a:rPr lang="en-US" dirty="0">
                <a:latin typeface="Consolas" panose="020B0609020204030204" pitchFamily="49" charset="0"/>
              </a:rPr>
              <a:t>&gt;,Box&lt;expr&gt;),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9982680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ADB82-2BB0-A41E-B2B3-80485EB40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ADTs Together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0D862-22D1-6426-9433-D4D8E69501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888868"/>
          </a:xfrm>
        </p:spPr>
        <p:txBody>
          <a:bodyPr/>
          <a:lstStyle/>
          <a:p>
            <a:r>
              <a:rPr lang="en-US" dirty="0"/>
              <a:t>In PL syntax, core building blocks like definitions, expressions, and statements can all appear inside each other</a:t>
            </a:r>
          </a:p>
          <a:p>
            <a:r>
              <a:rPr lang="en-US" dirty="0"/>
              <a:t>This “Just Works” in ADTs. </a:t>
            </a:r>
            <a:r>
              <a:rPr lang="en-US" b="1" dirty="0"/>
              <a:t>Rule:</a:t>
            </a:r>
            <a:r>
              <a:rPr lang="en-US" dirty="0"/>
              <a:t> If ADT1 and ADT2 both refer to each other, then they should both use indirection like Box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E2B879-D330-1EBB-613F-CFE9B0ED0C6B}"/>
              </a:ext>
            </a:extLst>
          </p:cNvPr>
          <p:cNvSpPr txBox="1"/>
          <p:nvPr/>
        </p:nvSpPr>
        <p:spPr>
          <a:xfrm>
            <a:off x="202130" y="4173807"/>
            <a:ext cx="5053263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dsize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VarDefn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s,e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)) = 1 +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esize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(e)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dsize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FunDefn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f,x,e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)) = 1 +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esize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(e)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esize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(Var(s)) = 1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esize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FunCall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f,e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)) = 1 +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esize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(e)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esize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(Let(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d,e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)) = 1 +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dsize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(d) +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8CB1DCD-29DB-1163-1BBF-9DDE54647AF5}"/>
              </a:ext>
            </a:extLst>
          </p:cNvPr>
          <p:cNvGrpSpPr/>
          <p:nvPr/>
        </p:nvGrpSpPr>
        <p:grpSpPr>
          <a:xfrm>
            <a:off x="4844617" y="4634549"/>
            <a:ext cx="2356285" cy="1386840"/>
            <a:chOff x="4840701" y="4590628"/>
            <a:chExt cx="2356285" cy="1386840"/>
          </a:xfrm>
        </p:grpSpPr>
        <p:sp>
          <p:nvSpPr>
            <p:cNvPr id="6" name="Content Placeholder 2">
              <a:extLst>
                <a:ext uri="{FF2B5EF4-FFF2-40B4-BE49-F238E27FC236}">
                  <a16:creationId xmlns:a16="http://schemas.microsoft.com/office/drawing/2014/main" id="{43916C1F-5D4B-AD93-0C9F-8B391849C7D4}"/>
                </a:ext>
              </a:extLst>
            </p:cNvPr>
            <p:cNvSpPr txBox="1">
              <a:spLocks/>
            </p:cNvSpPr>
            <p:nvPr/>
          </p:nvSpPr>
          <p:spPr>
            <a:xfrm>
              <a:off x="4987182" y="4590628"/>
              <a:ext cx="2209804" cy="1386840"/>
            </a:xfrm>
            <a:prstGeom prst="rect">
              <a:avLst/>
            </a:prstGeom>
          </p:spPr>
          <p:txBody>
            <a:bodyPr vert="horz" lIns="0" tIns="45720" rIns="0" bIns="45720" rtlCol="0">
              <a:normAutofit/>
            </a:bodyPr>
            <a:lstStyle>
              <a:lvl1pPr marL="91440" indent="-91440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2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2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becomes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6B8FB3A9-4AF7-3435-E508-F9B05B81FA5C}"/>
                </a:ext>
              </a:extLst>
            </p:cNvPr>
            <p:cNvCxnSpPr>
              <a:cxnSpLocks/>
            </p:cNvCxnSpPr>
            <p:nvPr/>
          </p:nvCxnSpPr>
          <p:spPr>
            <a:xfrm>
              <a:off x="4840701" y="5139669"/>
              <a:ext cx="1670789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EF017AE5-F85E-B88C-0B5B-1BB1E77849B2}"/>
              </a:ext>
            </a:extLst>
          </p:cNvPr>
          <p:cNvSpPr txBox="1"/>
          <p:nvPr/>
        </p:nvSpPr>
        <p:spPr>
          <a:xfrm>
            <a:off x="6682555" y="3748848"/>
            <a:ext cx="5361962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fn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dsize</a:t>
            </a:r>
            <a:r>
              <a:rPr lang="en-US" dirty="0">
                <a:latin typeface="Consolas" panose="020B0609020204030204" pitchFamily="49" charset="0"/>
              </a:rPr>
              <a:t>(d: &amp;</a:t>
            </a:r>
            <a:r>
              <a:rPr lang="en-US" dirty="0" err="1">
                <a:latin typeface="Consolas" panose="020B0609020204030204" pitchFamily="49" charset="0"/>
              </a:rPr>
              <a:t>defn</a:t>
            </a:r>
            <a:r>
              <a:rPr lang="en-US" dirty="0">
                <a:latin typeface="Consolas" panose="020B0609020204030204" pitchFamily="49" charset="0"/>
              </a:rPr>
              <a:t>) -&gt; i64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match *d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VarDefn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s,e</a:t>
            </a:r>
            <a:r>
              <a:rPr lang="en-US" dirty="0">
                <a:latin typeface="Consolas" panose="020B0609020204030204" pitchFamily="49" charset="0"/>
              </a:rPr>
              <a:t>) =&gt; 1 + </a:t>
            </a:r>
            <a:r>
              <a:rPr lang="en-US" dirty="0" err="1">
                <a:latin typeface="Consolas" panose="020B0609020204030204" pitchFamily="49" charset="0"/>
              </a:rPr>
              <a:t>esize</a:t>
            </a:r>
            <a:r>
              <a:rPr lang="en-US" dirty="0">
                <a:latin typeface="Consolas" panose="020B0609020204030204" pitchFamily="49" charset="0"/>
              </a:rPr>
              <a:t>(e),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FunDefn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f,x,e</a:t>
            </a:r>
            <a:r>
              <a:rPr lang="en-US" dirty="0">
                <a:latin typeface="Consolas" panose="020B0609020204030204" pitchFamily="49" charset="0"/>
              </a:rPr>
              <a:t>) =&gt; 1 + </a:t>
            </a:r>
            <a:r>
              <a:rPr lang="en-US" dirty="0" err="1">
                <a:latin typeface="Consolas" panose="020B0609020204030204" pitchFamily="49" charset="0"/>
              </a:rPr>
              <a:t>esize</a:t>
            </a:r>
            <a:r>
              <a:rPr lang="en-US" dirty="0">
                <a:latin typeface="Consolas" panose="020B0609020204030204" pitchFamily="49" charset="0"/>
              </a:rPr>
              <a:t>(e), }}</a:t>
            </a:r>
          </a:p>
          <a:p>
            <a:r>
              <a:rPr lang="en-US" dirty="0" err="1">
                <a:latin typeface="Consolas" panose="020B0609020204030204" pitchFamily="49" charset="0"/>
              </a:rPr>
              <a:t>fn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esize</a:t>
            </a:r>
            <a:r>
              <a:rPr lang="en-US" dirty="0">
                <a:latin typeface="Consolas" panose="020B0609020204030204" pitchFamily="49" charset="0"/>
              </a:rPr>
              <a:t>(e: &amp;expr) -&gt; i64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match *e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Var(_) =&gt; 1,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</a:t>
            </a:r>
            <a:r>
              <a:rPr lang="en-US" dirty="0" err="1">
                <a:latin typeface="Consolas" panose="020B0609020204030204" pitchFamily="49" charset="0"/>
              </a:rPr>
              <a:t>FunCall</a:t>
            </a:r>
            <a:r>
              <a:rPr lang="en-US" dirty="0">
                <a:latin typeface="Consolas" panose="020B0609020204030204" pitchFamily="49" charset="0"/>
              </a:rPr>
              <a:t>(_,e) =&gt; 1 + </a:t>
            </a:r>
            <a:r>
              <a:rPr lang="en-US" dirty="0" err="1">
                <a:latin typeface="Consolas" panose="020B0609020204030204" pitchFamily="49" charset="0"/>
              </a:rPr>
              <a:t>esize</a:t>
            </a:r>
            <a:r>
              <a:rPr lang="en-US" dirty="0">
                <a:latin typeface="Consolas" panose="020B0609020204030204" pitchFamily="49" charset="0"/>
              </a:rPr>
              <a:t>(e),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Let(</a:t>
            </a:r>
            <a:r>
              <a:rPr lang="en-US" dirty="0" err="1">
                <a:latin typeface="Consolas" panose="020B0609020204030204" pitchFamily="49" charset="0"/>
              </a:rPr>
              <a:t>d,e</a:t>
            </a:r>
            <a:r>
              <a:rPr lang="en-US" dirty="0">
                <a:latin typeface="Consolas" panose="020B0609020204030204" pitchFamily="49" charset="0"/>
              </a:rPr>
              <a:t>) =&gt; 1 + </a:t>
            </a:r>
            <a:r>
              <a:rPr lang="en-US" dirty="0" err="1">
                <a:latin typeface="Consolas" panose="020B0609020204030204" pitchFamily="49" charset="0"/>
              </a:rPr>
              <a:t>dsize</a:t>
            </a:r>
            <a:r>
              <a:rPr lang="en-US" dirty="0">
                <a:latin typeface="Consolas" panose="020B0609020204030204" pitchFamily="49" charset="0"/>
              </a:rPr>
              <a:t>(d) + </a:t>
            </a:r>
            <a:r>
              <a:rPr lang="en-US" dirty="0" err="1">
                <a:latin typeface="Consolas" panose="020B0609020204030204" pitchFamily="49" charset="0"/>
              </a:rPr>
              <a:t>esize</a:t>
            </a:r>
            <a:r>
              <a:rPr lang="en-US" dirty="0">
                <a:latin typeface="Consolas" panose="020B0609020204030204" pitchFamily="49" charset="0"/>
              </a:rPr>
              <a:t>(e)}}</a:t>
            </a:r>
          </a:p>
        </p:txBody>
      </p:sp>
    </p:spTree>
    <p:extLst>
      <p:ext uri="{BB962C8B-B14F-4D97-AF65-F5344CB8AC3E}">
        <p14:creationId xmlns:p14="http://schemas.microsoft.com/office/powerpoint/2010/main" val="70888991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5DF1A-FF05-81E9-414E-FB4B8851C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ADTs are Useful in Many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9D7C69-334B-2FE3-AC69-C536B28A85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Takeaway:</a:t>
            </a:r>
            <a:r>
              <a:rPr lang="en-US" dirty="0"/>
              <a:t> Even if you never implement a programming language after graduation, you will program with complex data, inductive data</a:t>
            </a:r>
          </a:p>
          <a:p>
            <a:r>
              <a:rPr lang="en-US" dirty="0"/>
              <a:t>ADTs are a powerful programming tool for modeling and processing complex inductive data</a:t>
            </a:r>
          </a:p>
          <a:p>
            <a:r>
              <a:rPr lang="en-US" dirty="0"/>
              <a:t>ADTs are increasingly available in modern PLs</a:t>
            </a:r>
          </a:p>
          <a:p>
            <a:r>
              <a:rPr lang="en-US" dirty="0"/>
              <a:t>Use them</a:t>
            </a:r>
          </a:p>
        </p:txBody>
      </p:sp>
    </p:spTree>
    <p:extLst>
      <p:ext uri="{BB962C8B-B14F-4D97-AF65-F5344CB8AC3E}">
        <p14:creationId xmlns:p14="http://schemas.microsoft.com/office/powerpoint/2010/main" val="338516827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F5031-E627-A244-9887-B586D1394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Summary: Benefits of AST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37872-F1F1-124E-95E4-79B1DE4B98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Separation of Concerns: </a:t>
            </a:r>
            <a:r>
              <a:rPr lang="en-US" dirty="0"/>
              <a:t>Only have to look for parsing bugs when working on the parser</a:t>
            </a:r>
          </a:p>
          <a:p>
            <a:r>
              <a:rPr lang="en-US" b="1" dirty="0"/>
              <a:t>Reusability:</a:t>
            </a:r>
          </a:p>
          <a:p>
            <a:pPr lvl="1"/>
            <a:r>
              <a:rPr lang="en-US" b="1" dirty="0"/>
              <a:t>If we want a new syntax: </a:t>
            </a:r>
            <a:r>
              <a:rPr lang="en-US" dirty="0"/>
              <a:t>just change the parser!</a:t>
            </a:r>
          </a:p>
          <a:p>
            <a:pPr lvl="1"/>
            <a:r>
              <a:rPr lang="en-US" b="1" dirty="0"/>
              <a:t>If we want a compiler, interpreter…: </a:t>
            </a:r>
            <a:r>
              <a:rPr lang="en-US" dirty="0"/>
              <a:t>reuse a parser!</a:t>
            </a:r>
          </a:p>
          <a:p>
            <a:r>
              <a:rPr lang="en-US" b="1" dirty="0"/>
              <a:t>Benefits When Writing The Interpreter:</a:t>
            </a:r>
            <a:endParaRPr lang="en-US" dirty="0"/>
          </a:p>
          <a:p>
            <a:pPr lvl="1"/>
            <a:r>
              <a:rPr lang="en-US" dirty="0"/>
              <a:t>Inductive definition guides our programming: </a:t>
            </a:r>
            <a:r>
              <a:rPr lang="en-US" b="1" dirty="0"/>
              <a:t>recursion</a:t>
            </a:r>
            <a:r>
              <a:rPr lang="en-US" dirty="0"/>
              <a:t>!</a:t>
            </a:r>
          </a:p>
          <a:p>
            <a:pPr lvl="1"/>
            <a:r>
              <a:rPr lang="en-US" dirty="0"/>
              <a:t>Represents all programs we care about</a:t>
            </a:r>
          </a:p>
          <a:p>
            <a:pPr lvl="1"/>
            <a:r>
              <a:rPr lang="en-US" dirty="0"/>
              <a:t>But rules out lots of nonsense  like “+)) *)”</a:t>
            </a:r>
          </a:p>
          <a:p>
            <a:pPr lvl="1"/>
            <a:r>
              <a:rPr lang="en-US" dirty="0"/>
              <a:t>And ignores details like whitespace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200FA6-F9DF-2047-88A6-71B081607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DF114B-D28A-2D41-8150-B5394572B4BE}" type="slidenum">
              <a:rPr lang="en-US">
                <a:solidFill>
                  <a:schemeClr val="bg1"/>
                </a:solidFill>
                <a:latin typeface="Calibri" panose="020F0502020204030204"/>
              </a:rPr>
              <a:pPr>
                <a:defRPr/>
              </a:pPr>
              <a:t>57</a:t>
            </a:fld>
            <a:endParaRPr lang="en-US" dirty="0">
              <a:solidFill>
                <a:schemeClr val="bg1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7163600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0CF8F-59BE-49FF-8C99-7397438FD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ADTs+ASTs</a:t>
            </a:r>
            <a:r>
              <a:rPr lang="en-US" dirty="0"/>
              <a:t> in Homework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228307-EBBE-4C2F-08F8-285B7C1CCB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homework, we give you the ADT type definitions for ASTs</a:t>
            </a:r>
          </a:p>
          <a:p>
            <a:r>
              <a:rPr lang="en-US" dirty="0"/>
              <a:t>You will be expected to</a:t>
            </a:r>
          </a:p>
          <a:p>
            <a:pPr lvl="1"/>
            <a:r>
              <a:rPr lang="en-US" dirty="0"/>
              <a:t>Write code that generates AST values</a:t>
            </a:r>
          </a:p>
          <a:p>
            <a:pPr lvl="1"/>
            <a:r>
              <a:rPr lang="en-US" dirty="0"/>
              <a:t>Write code that processes an AST recursively</a:t>
            </a:r>
          </a:p>
          <a:p>
            <a:pPr lvl="1"/>
            <a:r>
              <a:rPr lang="en-US" dirty="0"/>
              <a:t>Write multiple recursive functions that work together to handle multiple ADTs</a:t>
            </a:r>
          </a:p>
        </p:txBody>
      </p:sp>
    </p:spTree>
    <p:extLst>
      <p:ext uri="{BB962C8B-B14F-4D97-AF65-F5344CB8AC3E}">
        <p14:creationId xmlns:p14="http://schemas.microsoft.com/office/powerpoint/2010/main" val="299008475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6DEEF-5E57-FC30-AC56-964C26823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Section: A Bit of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3E1288-ADF8-7070-9F0F-2EA1E3427B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373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FCBFD-E11A-D306-BAAF-32C5423D1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Stages of a PL Implementation*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54C7309-156B-5A75-1868-B4F5709C83F7}"/>
              </a:ext>
            </a:extLst>
          </p:cNvPr>
          <p:cNvSpPr/>
          <p:nvPr/>
        </p:nvSpPr>
        <p:spPr>
          <a:xfrm>
            <a:off x="2649882" y="3581535"/>
            <a:ext cx="1747728" cy="16469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Parser</a:t>
            </a:r>
            <a:br>
              <a:rPr lang="en-US" dirty="0">
                <a:solidFill>
                  <a:schemeClr val="tx1"/>
                </a:solidFill>
              </a:rPr>
            </a:br>
            <a:br>
              <a:rPr lang="en-US" dirty="0">
                <a:solidFill>
                  <a:schemeClr val="tx1"/>
                </a:solidFill>
              </a:rPr>
            </a:br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2BDEF1-6A5B-555E-C884-7EA65864B103}"/>
              </a:ext>
            </a:extLst>
          </p:cNvPr>
          <p:cNvSpPr/>
          <p:nvPr/>
        </p:nvSpPr>
        <p:spPr>
          <a:xfrm>
            <a:off x="5104174" y="3581535"/>
            <a:ext cx="1750934" cy="16469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Type Checker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(if Statically Typed PL)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F2CE2F6-90E6-5489-C6E8-9D1229F9E5B4}"/>
              </a:ext>
            </a:extLst>
          </p:cNvPr>
          <p:cNvSpPr/>
          <p:nvPr/>
        </p:nvSpPr>
        <p:spPr>
          <a:xfrm>
            <a:off x="7479158" y="2294119"/>
            <a:ext cx="1747728" cy="17164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Evaluator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(if implemented as interpreter)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1DFDE12-DF62-0659-3B14-48D5E0130293}"/>
              </a:ext>
            </a:extLst>
          </p:cNvPr>
          <p:cNvSpPr/>
          <p:nvPr/>
        </p:nvSpPr>
        <p:spPr>
          <a:xfrm>
            <a:off x="7479158" y="4404989"/>
            <a:ext cx="1747728" cy="17164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Translator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(if implemented as compiler)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1B3AF7-D68B-C697-3E3D-8E70BD5984E3}"/>
              </a:ext>
            </a:extLst>
          </p:cNvPr>
          <p:cNvSpPr/>
          <p:nvPr/>
        </p:nvSpPr>
        <p:spPr>
          <a:xfrm>
            <a:off x="9957084" y="4404989"/>
            <a:ext cx="1550286" cy="17164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Direct Execution on CPU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C6EFB35-85D4-EF99-2D18-3BD6B687A241}"/>
              </a:ext>
            </a:extLst>
          </p:cNvPr>
          <p:cNvSpPr/>
          <p:nvPr/>
        </p:nvSpPr>
        <p:spPr>
          <a:xfrm>
            <a:off x="989993" y="2114373"/>
            <a:ext cx="1182577" cy="189622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Source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Code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F0C97A-7305-30B1-7031-66390D08493F}"/>
              </a:ext>
            </a:extLst>
          </p:cNvPr>
          <p:cNvSpPr/>
          <p:nvPr/>
        </p:nvSpPr>
        <p:spPr>
          <a:xfrm>
            <a:off x="2748603" y="4302370"/>
            <a:ext cx="1550286" cy="8205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Lexer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B02366E7-EB68-1360-20DB-2BA323396F21}"/>
              </a:ext>
            </a:extLst>
          </p:cNvPr>
          <p:cNvCxnSpPr>
            <a:stCxn id="10" idx="2"/>
            <a:endCxn id="5" idx="1"/>
          </p:cNvCxnSpPr>
          <p:nvPr/>
        </p:nvCxnSpPr>
        <p:spPr>
          <a:xfrm rot="16200000" flipH="1">
            <a:off x="1886982" y="3642089"/>
            <a:ext cx="457200" cy="1068600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C317156A-C4D1-D01C-47E1-E75A41C84850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4397610" y="4404989"/>
            <a:ext cx="706564" cy="12700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4F6F75C2-2E50-EA82-AA5E-03766F9084DE}"/>
              </a:ext>
            </a:extLst>
          </p:cNvPr>
          <p:cNvCxnSpPr>
            <a:cxnSpLocks/>
            <a:endCxn id="7" idx="1"/>
          </p:cNvCxnSpPr>
          <p:nvPr/>
        </p:nvCxnSpPr>
        <p:spPr>
          <a:xfrm rot="5400000" flipH="1" flipV="1">
            <a:off x="6571499" y="3394711"/>
            <a:ext cx="1150010" cy="665308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1B745F0F-3835-557A-7E29-36BF4893400D}"/>
              </a:ext>
            </a:extLst>
          </p:cNvPr>
          <p:cNvCxnSpPr>
            <a:cxnSpLocks/>
          </p:cNvCxnSpPr>
          <p:nvPr/>
        </p:nvCxnSpPr>
        <p:spPr>
          <a:xfrm>
            <a:off x="6880334" y="4868842"/>
            <a:ext cx="598824" cy="556759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178030E8-635D-0914-DB96-0BFC730AAD1A}"/>
              </a:ext>
            </a:extLst>
          </p:cNvPr>
          <p:cNvCxnSpPr>
            <a:cxnSpLocks/>
          </p:cNvCxnSpPr>
          <p:nvPr/>
        </p:nvCxnSpPr>
        <p:spPr>
          <a:xfrm>
            <a:off x="9252112" y="5412901"/>
            <a:ext cx="706564" cy="12700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E839F4B-33C2-E3F6-E248-407F16A58078}"/>
              </a:ext>
            </a:extLst>
          </p:cNvPr>
          <p:cNvSpPr txBox="1"/>
          <p:nvPr/>
        </p:nvSpPr>
        <p:spPr>
          <a:xfrm>
            <a:off x="656492" y="6394883"/>
            <a:ext cx="5088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*As always, the real world is more diverse than this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E4C14FD-477F-9325-E62A-ACFBDD1B09C3}"/>
              </a:ext>
            </a:extLst>
          </p:cNvPr>
          <p:cNvSpPr/>
          <p:nvPr/>
        </p:nvSpPr>
        <p:spPr>
          <a:xfrm>
            <a:off x="4158114" y="4010601"/>
            <a:ext cx="1220037" cy="820566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16E20AF-3235-1148-A414-1D1F0BA00460}"/>
              </a:ext>
            </a:extLst>
          </p:cNvPr>
          <p:cNvCxnSpPr>
            <a:cxnSpLocks/>
          </p:cNvCxnSpPr>
          <p:nvPr/>
        </p:nvCxnSpPr>
        <p:spPr>
          <a:xfrm flipV="1">
            <a:off x="4801763" y="4843362"/>
            <a:ext cx="5998" cy="7187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E368AD2-2017-DD85-25E1-F7F49D7FB254}"/>
              </a:ext>
            </a:extLst>
          </p:cNvPr>
          <p:cNvSpPr txBox="1"/>
          <p:nvPr/>
        </p:nvSpPr>
        <p:spPr>
          <a:xfrm>
            <a:off x="3887977" y="5397442"/>
            <a:ext cx="262725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2: Parsing Tree -&gt;</a:t>
            </a:r>
            <a:br>
              <a:rPr lang="en-US" dirty="0"/>
            </a:br>
            <a:r>
              <a:rPr lang="en-US" dirty="0"/>
              <a:t>Abstract Syntax Tree (AST)</a:t>
            </a:r>
            <a:br>
              <a:rPr lang="en-US" dirty="0"/>
            </a:br>
            <a:r>
              <a:rPr lang="en-US" dirty="0"/>
              <a:t>Data structure sent here</a:t>
            </a:r>
            <a:br>
              <a:rPr lang="en-US" dirty="0"/>
            </a:b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38BFDC6-5286-5ED6-7854-AC547D5DD234}"/>
              </a:ext>
            </a:extLst>
          </p:cNvPr>
          <p:cNvSpPr/>
          <p:nvPr/>
        </p:nvSpPr>
        <p:spPr>
          <a:xfrm>
            <a:off x="2946297" y="3727253"/>
            <a:ext cx="935950" cy="490617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424B93C-0212-465A-FB1E-2ED6E0D3B0E6}"/>
              </a:ext>
            </a:extLst>
          </p:cNvPr>
          <p:cNvCxnSpPr>
            <a:cxnSpLocks/>
          </p:cNvCxnSpPr>
          <p:nvPr/>
        </p:nvCxnSpPr>
        <p:spPr>
          <a:xfrm flipV="1">
            <a:off x="3434445" y="3008492"/>
            <a:ext cx="5998" cy="7187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7223FE2-00FC-AAF3-86FC-389BEEE75143}"/>
              </a:ext>
            </a:extLst>
          </p:cNvPr>
          <p:cNvSpPr txBox="1"/>
          <p:nvPr/>
        </p:nvSpPr>
        <p:spPr>
          <a:xfrm>
            <a:off x="2219561" y="2371328"/>
            <a:ext cx="44864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1: Use Parsing Expression Grammars (PEGs)</a:t>
            </a:r>
            <a:br>
              <a:rPr lang="en-US" dirty="0"/>
            </a:br>
            <a:r>
              <a:rPr lang="en-US" dirty="0"/>
              <a:t>They translate more directly to code than CFG</a:t>
            </a:r>
          </a:p>
        </p:txBody>
      </p:sp>
    </p:spTree>
    <p:extLst>
      <p:ext uri="{BB962C8B-B14F-4D97-AF65-F5344CB8AC3E}">
        <p14:creationId xmlns:p14="http://schemas.microsoft.com/office/powerpoint/2010/main" val="349878695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DC19E-4853-4CBD-849E-539A68352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Design Discussion 1 (in Small Groups)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0D3B2F-A254-41F2-B13E-A1691D585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From today:</a:t>
            </a:r>
            <a:r>
              <a:rPr lang="en-US" dirty="0"/>
              <a:t> In Rust, different sizes of integers and floats correspond to different types</a:t>
            </a:r>
          </a:p>
          <a:p>
            <a:r>
              <a:rPr lang="en-US" dirty="0"/>
              <a:t>Some languages have a single type </a:t>
            </a:r>
            <a:r>
              <a:rPr lang="en-US" b="1" dirty="0"/>
              <a:t>number </a:t>
            </a:r>
            <a:r>
              <a:rPr lang="en-US" dirty="0"/>
              <a:t>containing integers, floats, </a:t>
            </a:r>
            <a:r>
              <a:rPr lang="en-US" dirty="0" err="1"/>
              <a:t>rationals</a:t>
            </a:r>
            <a:endParaRPr lang="en-US" dirty="0"/>
          </a:p>
          <a:p>
            <a:r>
              <a:rPr lang="en-US" b="1" dirty="0"/>
              <a:t>So,</a:t>
            </a:r>
            <a:r>
              <a:rPr lang="en-US" dirty="0"/>
              <a:t> there are many ways you could design number types </a:t>
            </a:r>
          </a:p>
          <a:p>
            <a:r>
              <a:rPr lang="en-US" dirty="0"/>
              <a:t>If you designed your own language, how would you want your </a:t>
            </a:r>
            <a:r>
              <a:rPr lang="en-US" b="1" dirty="0"/>
              <a:t>number</a:t>
            </a:r>
            <a:r>
              <a:rPr lang="en-US" dirty="0"/>
              <a:t> type(s) to work?</a:t>
            </a:r>
          </a:p>
          <a:p>
            <a:r>
              <a:rPr lang="en-US" dirty="0"/>
              <a:t>Your answer will probably depend on what you would want to “do” with your language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7E71B3-F1A5-4584-AFB3-9B8648CAB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F114B-D28A-2D41-8150-B5394572B4BE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98103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E21E5-C83F-4209-9641-7E5C813A6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Design Discussion 2 (in Small Groups)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6B9832-0F6C-469A-96B2-3D9C7500C7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Right now, our language is </a:t>
            </a:r>
            <a:r>
              <a:rPr lang="en-US" b="1" dirty="0"/>
              <a:t>very basic</a:t>
            </a:r>
            <a:endParaRPr lang="en-US" dirty="0"/>
          </a:p>
          <a:p>
            <a:r>
              <a:rPr lang="en-US" dirty="0"/>
              <a:t>In real life too, you may have limited time to implement features</a:t>
            </a:r>
          </a:p>
          <a:p>
            <a:r>
              <a:rPr lang="en-US" dirty="0"/>
              <a:t>Without reading the syllabus, what features would you want to focus on next? What features would make our language most useful?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E5C391-48AE-4252-AC5B-877239298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F114B-D28A-2D41-8150-B5394572B4BE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4838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05043-9ACF-1911-DB78-F1E054BEE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1: Parsing Expression Grammars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A1EB06-10B9-9B67-4CA0-9EB9F853A5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484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7A031-3609-E99C-2897-F772E332B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Motivation: Limitations of CFG?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597563-8FFF-42F5-CE9D-C174C72BE2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 is full of abstractions and assumptions</a:t>
            </a:r>
          </a:p>
          <a:p>
            <a:r>
              <a:rPr lang="en-US" dirty="0"/>
              <a:t>What fundamental assumption do CFGs make?</a:t>
            </a:r>
          </a:p>
        </p:txBody>
      </p:sp>
    </p:spTree>
    <p:extLst>
      <p:ext uri="{BB962C8B-B14F-4D97-AF65-F5344CB8AC3E}">
        <p14:creationId xmlns:p14="http://schemas.microsoft.com/office/powerpoint/2010/main" val="16799070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7A031-3609-E99C-2897-F772E332B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Motivation: Limitations of CFG?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597563-8FFF-42F5-CE9D-C174C72BE2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 is full of abstractions and assumptions</a:t>
            </a:r>
          </a:p>
          <a:p>
            <a:r>
              <a:rPr lang="en-US" dirty="0"/>
              <a:t>What fundamental assumption do CFGs make?</a:t>
            </a:r>
          </a:p>
          <a:p>
            <a:r>
              <a:rPr lang="en-US" dirty="0"/>
              <a:t>Fundamentally: CFGs assume that syntax is </a:t>
            </a:r>
            <a:r>
              <a:rPr lang="en-US" b="1" dirty="0"/>
              <a:t>nondeterministic</a:t>
            </a:r>
          </a:p>
          <a:p>
            <a:r>
              <a:rPr lang="en-US" dirty="0"/>
              <a:t>This comes from their use in </a:t>
            </a:r>
            <a:r>
              <a:rPr lang="en-US" b="1" dirty="0"/>
              <a:t>generative grammar</a:t>
            </a:r>
            <a:r>
              <a:rPr lang="en-US" dirty="0"/>
              <a:t> in linguistics. </a:t>
            </a:r>
            <a:br>
              <a:rPr lang="en-US" dirty="0"/>
            </a:br>
            <a:r>
              <a:rPr lang="en-US" dirty="0"/>
              <a:t>CFGs originally tried to answer the question:</a:t>
            </a:r>
            <a:br>
              <a:rPr lang="en-US" dirty="0"/>
            </a:br>
            <a:r>
              <a:rPr lang="en-US" dirty="0"/>
              <a:t>“When a person speaks, what rules control their speech?”</a:t>
            </a:r>
            <a:br>
              <a:rPr lang="en-US" dirty="0"/>
            </a:br>
            <a:r>
              <a:rPr lang="en-US" dirty="0"/>
              <a:t>This matters because a spoken sentence can have ambiguous grammar, multiple meanings</a:t>
            </a:r>
          </a:p>
        </p:txBody>
      </p:sp>
    </p:spTree>
    <p:extLst>
      <p:ext uri="{BB962C8B-B14F-4D97-AF65-F5344CB8AC3E}">
        <p14:creationId xmlns:p14="http://schemas.microsoft.com/office/powerpoint/2010/main" val="401613539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982</TotalTime>
  <Words>4819</Words>
  <Application>Microsoft Office PowerPoint</Application>
  <PresentationFormat>Widescreen</PresentationFormat>
  <Paragraphs>376</Paragraphs>
  <Slides>61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7" baseType="lpstr">
      <vt:lpstr>Calibri</vt:lpstr>
      <vt:lpstr>Calibri Light</vt:lpstr>
      <vt:lpstr>Consolas</vt:lpstr>
      <vt:lpstr>Courier New</vt:lpstr>
      <vt:lpstr>Roboto</vt:lpstr>
      <vt:lpstr>Retrospect</vt:lpstr>
      <vt:lpstr>04 – Parsing Expression Grammars + Abstract Syntax Trees</vt:lpstr>
      <vt:lpstr>Outline</vt:lpstr>
      <vt:lpstr>Introduction: Parsing Theory vs. Impl.</vt:lpstr>
      <vt:lpstr>Basic Stages of a PL Implementation*</vt:lpstr>
      <vt:lpstr>Basic Stages of a PL Implementation*</vt:lpstr>
      <vt:lpstr>Basic Stages of a PL Implementation*</vt:lpstr>
      <vt:lpstr>Part 1: Parsing Expression Grammars</vt:lpstr>
      <vt:lpstr>Motivation: Limitations of CFG?</vt:lpstr>
      <vt:lpstr>Motivation: Limitations of CFG?</vt:lpstr>
      <vt:lpstr>Limitation: CFG Builds In Ambiguity</vt:lpstr>
      <vt:lpstr>CFG Ambiguity is Well-Studied</vt:lpstr>
      <vt:lpstr>CFG Performance is Well-Studied</vt:lpstr>
      <vt:lpstr>Is There a Better Way? Sort of</vt:lpstr>
      <vt:lpstr>PEG Example from C++</vt:lpstr>
      <vt:lpstr>PEG Example from C++</vt:lpstr>
      <vt:lpstr>Defining PEGs</vt:lpstr>
      <vt:lpstr>How PEG and CFG Differ?</vt:lpstr>
      <vt:lpstr>Subsection: Precedence-Climbing</vt:lpstr>
      <vt:lpstr>Transition</vt:lpstr>
      <vt:lpstr>Precedence-Climbing</vt:lpstr>
      <vt:lpstr>Why Precedence-Climbing Works</vt:lpstr>
      <vt:lpstr>Precedence-Climbing PEG Polynomials</vt:lpstr>
      <vt:lpstr>PEGs in Rust</vt:lpstr>
      <vt:lpstr>PEGs in Rust</vt:lpstr>
      <vt:lpstr>Rust PEG Example: Polynomials</vt:lpstr>
      <vt:lpstr>HW2 + Written Assignments</vt:lpstr>
      <vt:lpstr>Talk About NSF Feedback Rules</vt:lpstr>
      <vt:lpstr>I Am Available for Written 2 Ideas</vt:lpstr>
      <vt:lpstr>Part 2: Abstract Syntax Trees (ASTs)</vt:lpstr>
      <vt:lpstr>Transition</vt:lpstr>
      <vt:lpstr>AST Connects Parsing to Evaluation</vt:lpstr>
      <vt:lpstr>Recall Parse Trees</vt:lpstr>
      <vt:lpstr>ASTs are Tree-Shaped Data Structures</vt:lpstr>
      <vt:lpstr>To Define ASTs, Use ADTs</vt:lpstr>
      <vt:lpstr>Subsection: Algebraic Data Types</vt:lpstr>
      <vt:lpstr>Reminder About Textbook Organization</vt:lpstr>
      <vt:lpstr>A Generic Syntax for ADT Definitions</vt:lpstr>
      <vt:lpstr>Example: Enumeration</vt:lpstr>
      <vt:lpstr>Example: List of Numbers</vt:lpstr>
      <vt:lpstr>Example: Binary Tree</vt:lpstr>
      <vt:lpstr>Example: AST for Polynomials</vt:lpstr>
      <vt:lpstr>Operations on ADTs</vt:lpstr>
      <vt:lpstr>Operations on ADTs</vt:lpstr>
      <vt:lpstr>ADTs in Rust</vt:lpstr>
      <vt:lpstr>Why the Keyword is Named Enum</vt:lpstr>
      <vt:lpstr>ADTs are Much More Than Enumerations</vt:lpstr>
      <vt:lpstr>ADTs are Much More Than Enumerations</vt:lpstr>
      <vt:lpstr>ADTs are Much More Than Enumerations</vt:lpstr>
      <vt:lpstr>General Translation: ADT -&gt; Rust enum</vt:lpstr>
      <vt:lpstr>Pattern-Matching in Rust</vt:lpstr>
      <vt:lpstr>Pattern-Matching: Most Common Style?</vt:lpstr>
      <vt:lpstr>Pattern-Matching: Tree Example</vt:lpstr>
      <vt:lpstr>Pattern-Matching: Polynomial Example</vt:lpstr>
      <vt:lpstr>Multiple ADTs Together</vt:lpstr>
      <vt:lpstr>Multiple ADTs Together</vt:lpstr>
      <vt:lpstr>ADTs are Useful in Many Applications</vt:lpstr>
      <vt:lpstr>Summary: Benefits of AST</vt:lpstr>
      <vt:lpstr>ADTs+ASTs in Homework</vt:lpstr>
      <vt:lpstr>Section: A Bit of Design</vt:lpstr>
      <vt:lpstr>Design Discussion 1 (in Small Groups)</vt:lpstr>
      <vt:lpstr>Design Discussion 2 (in Small Groups)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Brandon</dc:creator>
  <cp:lastModifiedBy>Bohrer, Rose</cp:lastModifiedBy>
  <cp:revision>127</cp:revision>
  <dcterms:created xsi:type="dcterms:W3CDTF">2023-08-13T16:19:48Z</dcterms:created>
  <dcterms:modified xsi:type="dcterms:W3CDTF">2023-09-13T21:34:26Z</dcterms:modified>
</cp:coreProperties>
</file>