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60" r:id="rId5"/>
    <p:sldId id="259" r:id="rId6"/>
    <p:sldId id="261" r:id="rId7"/>
    <p:sldId id="262" r:id="rId8"/>
    <p:sldId id="278" r:id="rId9"/>
    <p:sldId id="279" r:id="rId10"/>
    <p:sldId id="277" r:id="rId11"/>
    <p:sldId id="280" r:id="rId12"/>
    <p:sldId id="276" r:id="rId13"/>
    <p:sldId id="264" r:id="rId14"/>
    <p:sldId id="281" r:id="rId15"/>
    <p:sldId id="265" r:id="rId16"/>
    <p:sldId id="275" r:id="rId17"/>
    <p:sldId id="283" r:id="rId18"/>
    <p:sldId id="266" r:id="rId19"/>
    <p:sldId id="282" r:id="rId20"/>
    <p:sldId id="269" r:id="rId21"/>
    <p:sldId id="284" r:id="rId22"/>
    <p:sldId id="285" r:id="rId23"/>
    <p:sldId id="290" r:id="rId24"/>
    <p:sldId id="267" r:id="rId25"/>
    <p:sldId id="268" r:id="rId26"/>
    <p:sldId id="286" r:id="rId27"/>
    <p:sldId id="270" r:id="rId28"/>
    <p:sldId id="287" r:id="rId29"/>
    <p:sldId id="274" r:id="rId30"/>
    <p:sldId id="288" r:id="rId31"/>
    <p:sldId id="271" r:id="rId32"/>
    <p:sldId id="273" r:id="rId33"/>
    <p:sldId id="289"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88" d="100"/>
          <a:sy n="88" d="100"/>
        </p:scale>
        <p:origin x="12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280404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77544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381607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33</a:t>
            </a:fld>
            <a:endParaRPr lang="en-US"/>
          </a:p>
        </p:txBody>
      </p:sp>
    </p:spTree>
    <p:extLst>
      <p:ext uri="{BB962C8B-B14F-4D97-AF65-F5344CB8AC3E}">
        <p14:creationId xmlns:p14="http://schemas.microsoft.com/office/powerpoint/2010/main" val="222185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pen.io/laras126/pen/OYvGZ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chive.org/details/bitsavers_ibm370DCFSpositionFacilityGeneralizedMarkupLanguag_15844220/page/n11/mode/2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enrose.cs.c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otassco.org/doc/videos/2016/09/20/the-asp-solving-process-via-graph-color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enverse.org/image/c820c068-a53d-42d9-89b6-f44e5caa42a7?q=graph%20colo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presentation/d/1gH03QKh_T1BEz_L9oapTG9Vgih-srRXFkA6QwOtjzVU/edit?usp=sharing" TargetMode="External"/><Relationship Id="rId2" Type="http://schemas.openxmlformats.org/officeDocument/2006/relationships/hyperlink" Target="https://users.wpi.edu/~rbohrer/pub/farm2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acktie.co/" TargetMode="External"/><Relationship Id="rId2" Type="http://schemas.openxmlformats.org/officeDocument/2006/relationships/hyperlink" Target="http://alvarez.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24 – Content and Style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fontScale="92500"/>
          </a:bodyPr>
          <a:lstStyle/>
          <a:p>
            <a:r>
              <a:rPr lang="en-US" b="1" dirty="0"/>
              <a:t>How does each archetype answer this question?</a:t>
            </a:r>
          </a:p>
          <a:p>
            <a:r>
              <a:rPr lang="en-US" b="1" dirty="0"/>
              <a:t>Practitioner: </a:t>
            </a:r>
            <a:r>
              <a:rPr lang="en-US" dirty="0"/>
              <a:t>It’s very domain-specific, but sure it’s a PL. Definitely code.</a:t>
            </a:r>
            <a:endParaRPr lang="en-US" b="1" dirty="0"/>
          </a:p>
          <a:p>
            <a:r>
              <a:rPr lang="en-US" b="1" dirty="0"/>
              <a:t>Theorist: </a:t>
            </a:r>
            <a:r>
              <a:rPr lang="en-US" dirty="0"/>
              <a:t>Hobbyists wrote </a:t>
            </a:r>
            <a:r>
              <a:rPr lang="en-US" dirty="0">
                <a:hlinkClick r:id="rId2"/>
              </a:rPr>
              <a:t>HTML+CSS</a:t>
            </a:r>
            <a:r>
              <a:rPr lang="en-US" dirty="0"/>
              <a:t> which, combined with human input, can simulate Turing-complete code. It can compute!</a:t>
            </a:r>
          </a:p>
          <a:p>
            <a:r>
              <a:rPr lang="en-US" b="1" dirty="0"/>
              <a:t>Implementer:</a:t>
            </a:r>
            <a:r>
              <a:rPr lang="en-US" dirty="0"/>
              <a:t> The implementation is nothing like a standard PL.</a:t>
            </a:r>
            <a:endParaRPr lang="en-US" b="1" dirty="0"/>
          </a:p>
          <a:p>
            <a:r>
              <a:rPr lang="en-US" b="1" dirty="0"/>
              <a:t>Social Scientist: </a:t>
            </a:r>
            <a:r>
              <a:rPr lang="en-US" dirty="0"/>
              <a:t>The mental process of producing HTML+CSS likely differs from languages like JavaScript. Not PLs in that sense.</a:t>
            </a:r>
          </a:p>
          <a:p>
            <a:r>
              <a:rPr lang="en-US" b="1" dirty="0"/>
              <a:t>Humanist: </a:t>
            </a:r>
            <a:r>
              <a:rPr lang="en-US" dirty="0"/>
              <a:t>Language choice plays a key role in identity formation. When we debate this question, we are debating who “counts” as being a programmer</a:t>
            </a:r>
            <a:endParaRPr lang="en-US" b="1"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34617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a:bodyPr>
          <a:lstStyle/>
          <a:p>
            <a:r>
              <a:rPr lang="en-US" b="1" dirty="0"/>
              <a:t>Rephrase: </a:t>
            </a:r>
            <a:r>
              <a:rPr lang="en-US" dirty="0"/>
              <a:t>Is the design of HTML and CSS part of PL design?</a:t>
            </a:r>
          </a:p>
          <a:p>
            <a:r>
              <a:rPr lang="en-US" b="1" dirty="0"/>
              <a:t>Yes!</a:t>
            </a:r>
            <a:r>
              <a:rPr lang="en-US" dirty="0"/>
              <a:t> </a:t>
            </a:r>
          </a:p>
          <a:p>
            <a:pPr lvl="1"/>
            <a:r>
              <a:rPr lang="en-US" dirty="0"/>
              <a:t>They have unique audiences, which make them great case studies for the role of audience choice in language design (a focus today)</a:t>
            </a:r>
          </a:p>
          <a:p>
            <a:pPr lvl="1"/>
            <a:r>
              <a:rPr lang="en-US" dirty="0"/>
              <a:t>They have a syntax and semantics, for which traditional theoretical techniques can be applied. (We won’t go into details)</a:t>
            </a:r>
          </a:p>
          <a:p>
            <a:pPr lvl="1"/>
            <a:r>
              <a:rPr lang="en-US" dirty="0"/>
              <a:t>They are just a poor match for </a:t>
            </a:r>
            <a:r>
              <a:rPr lang="en-US" b="1" dirty="0"/>
              <a:t>operational semantics, </a:t>
            </a:r>
            <a:r>
              <a:rPr lang="en-US" dirty="0"/>
              <a:t>HTML+CSS are not naturally described in terms of traditional computation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0363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2C5-9047-82EF-9185-A49395788EC3}"/>
              </a:ext>
            </a:extLst>
          </p:cNvPr>
          <p:cNvSpPr>
            <a:spLocks noGrp="1"/>
          </p:cNvSpPr>
          <p:nvPr>
            <p:ph type="title"/>
          </p:nvPr>
        </p:nvSpPr>
        <p:spPr/>
        <p:txBody>
          <a:bodyPr>
            <a:normAutofit/>
          </a:bodyPr>
          <a:lstStyle/>
          <a:p>
            <a:r>
              <a:rPr lang="en-US" sz="4000" dirty="0"/>
              <a:t>Defining Audience with an Example Persona</a:t>
            </a:r>
          </a:p>
        </p:txBody>
      </p:sp>
      <p:sp>
        <p:nvSpPr>
          <p:cNvPr id="3" name="Content Placeholder 2">
            <a:extLst>
              <a:ext uri="{FF2B5EF4-FFF2-40B4-BE49-F238E27FC236}">
                <a16:creationId xmlns:a16="http://schemas.microsoft.com/office/drawing/2014/main" id="{F4A523A8-20B1-337C-198F-06BBD378783A}"/>
              </a:ext>
            </a:extLst>
          </p:cNvPr>
          <p:cNvSpPr>
            <a:spLocks noGrp="1"/>
          </p:cNvSpPr>
          <p:nvPr>
            <p:ph idx="1"/>
          </p:nvPr>
        </p:nvSpPr>
        <p:spPr/>
        <p:txBody>
          <a:bodyPr/>
          <a:lstStyle/>
          <a:p>
            <a:r>
              <a:rPr lang="en-US" dirty="0"/>
              <a:t>Ellie (25 y/o) works full-time as a web designer in partnership with a web developer.  She has an associate’s degree in graphic design, which included one course in programming, with multiple courses in visual design. Her daily work involves meeting with clients to determine requirements, drafting designs on paper, implementing them in HTML and CSS, and coordinating with the developer to ensure correct integration of the HTML+CSS code with JavaScript. Her work is highly iterative and based on customers’ provided requirements, but she still refers regularly to her old textbooks on design theory. In her free time, she lifts weights.</a:t>
            </a:r>
          </a:p>
        </p:txBody>
      </p:sp>
      <p:sp>
        <p:nvSpPr>
          <p:cNvPr id="4" name="Slide Number Placeholder 3">
            <a:extLst>
              <a:ext uri="{FF2B5EF4-FFF2-40B4-BE49-F238E27FC236}">
                <a16:creationId xmlns:a16="http://schemas.microsoft.com/office/drawing/2014/main" id="{A4F9AB3A-C96E-0230-A313-90D6C1AD514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0639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a:bodyPr>
          <a:lstStyle/>
          <a:p>
            <a:r>
              <a:rPr lang="en-US" b="1" dirty="0"/>
              <a:t>History: </a:t>
            </a:r>
            <a:r>
              <a:rPr lang="en-US" dirty="0"/>
              <a:t>HTML+CSS are born out of early web research at CERN</a:t>
            </a:r>
          </a:p>
          <a:p>
            <a:pPr lvl="1"/>
            <a:r>
              <a:rPr lang="en-US" b="1" dirty="0"/>
              <a:t>Design process?:</a:t>
            </a:r>
            <a:r>
              <a:rPr lang="en-US" dirty="0"/>
              <a:t> </a:t>
            </a:r>
            <a:r>
              <a:rPr lang="en-US" dirty="0">
                <a:hlinkClick r:id="rId2"/>
              </a:rPr>
              <a:t>Surviving documentation</a:t>
            </a:r>
            <a:r>
              <a:rPr lang="en-US" dirty="0"/>
              <a:t> of HTML’s ancestors does not provide evidence of any formal design process</a:t>
            </a:r>
          </a:p>
          <a:p>
            <a:pPr lvl="1"/>
            <a:r>
              <a:rPr lang="en-US" b="1" dirty="0"/>
              <a:t>Design concepts?:</a:t>
            </a:r>
            <a:r>
              <a:rPr lang="en-US" dirty="0"/>
              <a:t> Standard ISO 8878:A.1 cites “Declarative” and “Rigorous”</a:t>
            </a:r>
          </a:p>
          <a:p>
            <a:pPr lvl="2"/>
            <a:r>
              <a:rPr lang="en-US" b="1" dirty="0"/>
              <a:t>Declarative: </a:t>
            </a:r>
            <a:r>
              <a:rPr lang="en-US" dirty="0"/>
              <a:t>= Structure and attributes, not computation</a:t>
            </a:r>
          </a:p>
          <a:p>
            <a:pPr lvl="2"/>
            <a:r>
              <a:rPr lang="en-US" b="1" dirty="0"/>
              <a:t>Rigorous:</a:t>
            </a:r>
            <a:r>
              <a:rPr lang="en-US" dirty="0"/>
              <a:t> Roughly, formal machine-readable grammar, “type system”</a:t>
            </a:r>
            <a:endParaRPr lang="en-US" b="1" dirty="0"/>
          </a:p>
          <a:p>
            <a:r>
              <a:rPr lang="en-US" b="1" dirty="0"/>
              <a:t>What is a scholar to do without a design process?</a:t>
            </a:r>
          </a:p>
          <a:p>
            <a:pPr lvl="1"/>
            <a:r>
              <a:rPr lang="en-US" dirty="0"/>
              <a:t>This leaves us with little to say about how </a:t>
            </a:r>
            <a:r>
              <a:rPr lang="en-US" b="1" dirty="0"/>
              <a:t>HTML+CSS</a:t>
            </a:r>
            <a:r>
              <a:rPr lang="en-US" dirty="0"/>
              <a:t> came to be</a:t>
            </a:r>
          </a:p>
          <a:p>
            <a:pPr lvl="1"/>
            <a:r>
              <a:rPr lang="en-US" b="1" dirty="0"/>
              <a:t>But </a:t>
            </a:r>
            <a:r>
              <a:rPr lang="en-US" dirty="0"/>
              <a:t>we can observe how they are used</a:t>
            </a:r>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36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 Usage Observations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fontScale="92500" lnSpcReduction="20000"/>
          </a:bodyPr>
          <a:lstStyle/>
          <a:p>
            <a:r>
              <a:rPr lang="en-US" dirty="0"/>
              <a:t>Lecture theme of </a:t>
            </a:r>
            <a:r>
              <a:rPr lang="en-US" b="1" dirty="0"/>
              <a:t>Automation: </a:t>
            </a:r>
            <a:r>
              <a:rPr lang="en-US" dirty="0"/>
              <a:t>HTML+CSS assume the author desires little automation for either content or style:</a:t>
            </a:r>
          </a:p>
          <a:p>
            <a:pPr lvl="1"/>
            <a:r>
              <a:rPr lang="en-US" b="1" dirty="0"/>
              <a:t>Content: </a:t>
            </a:r>
            <a:r>
              <a:rPr lang="en-US" dirty="0"/>
              <a:t>No built-in support for programmatically generating content. Use JavaScript or server-side code</a:t>
            </a:r>
          </a:p>
          <a:p>
            <a:pPr lvl="1"/>
            <a:r>
              <a:rPr lang="en-US" b="1" dirty="0"/>
              <a:t>Style:</a:t>
            </a:r>
            <a:r>
              <a:rPr lang="en-US" dirty="0"/>
              <a:t> Commonly-used features align more with the vocabulary of design than with that of programming, e.g., setting margins and spacing based on concrete physical distances, rather than a formula.</a:t>
            </a:r>
          </a:p>
          <a:p>
            <a:pPr lvl="2"/>
            <a:r>
              <a:rPr lang="en-US" dirty="0"/>
              <a:t>Automation is present, e.g., there is a non-trivial algorithm for positioning.</a:t>
            </a:r>
            <a:br>
              <a:rPr lang="en-US" dirty="0"/>
            </a:br>
            <a:r>
              <a:rPr lang="en-US" dirty="0"/>
              <a:t>However, control over it is limited.</a:t>
            </a:r>
          </a:p>
          <a:p>
            <a:r>
              <a:rPr lang="en-US" b="1" dirty="0"/>
              <a:t>Post-hoc design justification:</a:t>
            </a:r>
            <a:r>
              <a:rPr lang="en-US" dirty="0"/>
              <a:t> Our persona Ellie studies a lot of visual design, but only a little programming</a:t>
            </a:r>
          </a:p>
          <a:p>
            <a:r>
              <a:rPr lang="en-US" b="1" dirty="0"/>
              <a:t>Next: </a:t>
            </a:r>
            <a:r>
              <a:rPr lang="en-US" dirty="0"/>
              <a:t>This discussion will serve as context and comparison for the next PL design case study, Penrose</a:t>
            </a:r>
            <a:endParaRPr lang="en-US" b="1" dirty="0"/>
          </a:p>
          <a:p>
            <a:pPr lvl="1"/>
            <a:endParaRPr lang="en-US" b="1" dirty="0"/>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4145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2EA-0B9F-367A-4335-9228F8C5F08B}"/>
              </a:ext>
            </a:extLst>
          </p:cNvPr>
          <p:cNvSpPr>
            <a:spLocks noGrp="1"/>
          </p:cNvSpPr>
          <p:nvPr>
            <p:ph type="title"/>
          </p:nvPr>
        </p:nvSpPr>
        <p:spPr/>
        <p:txBody>
          <a:bodyPr/>
          <a:lstStyle/>
          <a:p>
            <a:r>
              <a:rPr lang="en-US" dirty="0"/>
              <a:t>Penrose</a:t>
            </a:r>
          </a:p>
        </p:txBody>
      </p:sp>
      <p:sp>
        <p:nvSpPr>
          <p:cNvPr id="3" name="Content Placeholder 2">
            <a:extLst>
              <a:ext uri="{FF2B5EF4-FFF2-40B4-BE49-F238E27FC236}">
                <a16:creationId xmlns:a16="http://schemas.microsoft.com/office/drawing/2014/main" id="{1AA0925D-35F0-D93D-F764-6B77644421C6}"/>
              </a:ext>
            </a:extLst>
          </p:cNvPr>
          <p:cNvSpPr>
            <a:spLocks noGrp="1"/>
          </p:cNvSpPr>
          <p:nvPr>
            <p:ph idx="1"/>
          </p:nvPr>
        </p:nvSpPr>
        <p:spPr/>
        <p:txBody>
          <a:bodyPr/>
          <a:lstStyle/>
          <a:p>
            <a:r>
              <a:rPr lang="en-US" dirty="0"/>
              <a:t>Penrose is a domain-specific language for writing mathematical diagrams, as might appear in technical and academic documents in STEM disciplines.</a:t>
            </a:r>
          </a:p>
          <a:p>
            <a:r>
              <a:rPr lang="en-US" dirty="0"/>
              <a:t>Given this choice of domain, Penrose has a clearly-defined audience. Following a qualitative methodology studying this audience, a clear set of language design goals were reached.</a:t>
            </a:r>
          </a:p>
          <a:p>
            <a:r>
              <a:rPr lang="en-US" dirty="0"/>
              <a:t>This does not remove the need for technical innovation! Penrose’s semantics is based on constraint-satisfaction programming, a style of PL design with rich technical foundations.</a:t>
            </a:r>
          </a:p>
          <a:p>
            <a:endParaRPr lang="en-US" dirty="0"/>
          </a:p>
        </p:txBody>
      </p:sp>
      <p:sp>
        <p:nvSpPr>
          <p:cNvPr id="4" name="Slide Number Placeholder 3">
            <a:extLst>
              <a:ext uri="{FF2B5EF4-FFF2-40B4-BE49-F238E27FC236}">
                <a16:creationId xmlns:a16="http://schemas.microsoft.com/office/drawing/2014/main" id="{B680CBDB-DB7B-16BA-D6A5-2726D3A2DFF5}"/>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234531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lstStyle/>
          <a:p>
            <a:r>
              <a:rPr lang="en-US" dirty="0"/>
              <a:t>The audience of Penrose is people who make mathematical diagrams. The corpus of example diagrams makes it clear that this includes diagrams in other STEM fields, such as CS.</a:t>
            </a:r>
          </a:p>
          <a:p>
            <a:r>
              <a:rPr lang="en-US" b="1" dirty="0"/>
              <a:t>Intuition: </a:t>
            </a:r>
            <a:r>
              <a:rPr lang="en-US" dirty="0"/>
              <a:t>The audience are </a:t>
            </a:r>
            <a:r>
              <a:rPr lang="en-US" b="1" dirty="0"/>
              <a:t>more </a:t>
            </a:r>
            <a:r>
              <a:rPr lang="en-US" dirty="0"/>
              <a:t>comfortable with complex technical material than the HTML+CSS audience, but </a:t>
            </a:r>
            <a:r>
              <a:rPr lang="en-US" b="1" dirty="0"/>
              <a:t>less</a:t>
            </a:r>
            <a:r>
              <a:rPr lang="en-US" dirty="0"/>
              <a:t> comfortable with principles of visual design, let alone art.</a:t>
            </a:r>
          </a:p>
          <a:p>
            <a:r>
              <a:rPr lang="en-US" b="1" dirty="0"/>
              <a:t>Details: </a:t>
            </a:r>
            <a:r>
              <a:rPr lang="en-US" dirty="0"/>
              <a:t>Audience is characterized by 18 interviewees: 4 professors, 10 PhD </a:t>
            </a:r>
            <a:r>
              <a:rPr lang="en-US" dirty="0" err="1"/>
              <a:t>student+postdocs</a:t>
            </a:r>
            <a:r>
              <a:rPr lang="en-US" dirty="0"/>
              <a:t>, 1 master’s student, 1 K-12 teacher, 2 software developers.</a:t>
            </a:r>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44905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Design Goals</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normAutofit fontScale="92500" lnSpcReduction="20000"/>
          </a:bodyPr>
          <a:lstStyle/>
          <a:p>
            <a:r>
              <a:rPr lang="en-US" b="1" i="1" dirty="0"/>
              <a:t>Separation between content and presentation:</a:t>
            </a:r>
            <a:r>
              <a:rPr lang="en-US" dirty="0"/>
              <a:t> Given a specific file of diagram content and several existing visualization styles, no new code should be required to switch styles</a:t>
            </a:r>
            <a:endParaRPr lang="en-US" b="1" i="1" dirty="0"/>
          </a:p>
          <a:p>
            <a:r>
              <a:rPr lang="en-US" b="1" i="1" dirty="0"/>
              <a:t>Accessibility toward new users</a:t>
            </a:r>
            <a:r>
              <a:rPr lang="en-US" i="1" dirty="0"/>
              <a:t>:</a:t>
            </a:r>
            <a:r>
              <a:rPr lang="en-US" dirty="0"/>
              <a:t> This is defined with respect to the given audience, e.g., common mathematical notations should dominate Penrose code</a:t>
            </a:r>
            <a:endParaRPr lang="en-US" i="1" dirty="0"/>
          </a:p>
          <a:p>
            <a:r>
              <a:rPr lang="en-US" b="1" i="1" dirty="0"/>
              <a:t>Evolvability of code over time:</a:t>
            </a:r>
            <a:r>
              <a:rPr lang="en-US" dirty="0"/>
              <a:t> Specific evolution tasks like adaptations for new screen sizes, natural languages, and printed media should require minimal code changes</a:t>
            </a:r>
            <a:endParaRPr lang="en-US" b="1" i="1" dirty="0"/>
          </a:p>
          <a:p>
            <a:r>
              <a:rPr lang="en-US" b="1" i="1" dirty="0"/>
              <a:t>Scalability to large programs: </a:t>
            </a:r>
            <a:r>
              <a:rPr lang="en-US" dirty="0"/>
              <a:t>Once a single diagram is provided, generating large groups of related diagrams should have substantially reduced effort (think: generating new math exercises for each student)</a:t>
            </a:r>
            <a:endParaRPr lang="en-US" b="1" i="1" dirty="0"/>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00442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1686932" y="2376280"/>
            <a:ext cx="8326012" cy="2981741"/>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7" name="TextBox 6">
            <a:extLst>
              <a:ext uri="{FF2B5EF4-FFF2-40B4-BE49-F238E27FC236}">
                <a16:creationId xmlns:a16="http://schemas.microsoft.com/office/drawing/2014/main" id="{55E9BC6B-8957-25AA-1A9C-35CDC2E872ED}"/>
              </a:ext>
            </a:extLst>
          </p:cNvPr>
          <p:cNvSpPr txBox="1"/>
          <p:nvPr/>
        </p:nvSpPr>
        <p:spPr>
          <a:xfrm>
            <a:off x="3157311" y="5412166"/>
            <a:ext cx="5877378" cy="584775"/>
          </a:xfrm>
          <a:prstGeom prst="rect">
            <a:avLst/>
          </a:prstGeom>
          <a:noFill/>
        </p:spPr>
        <p:txBody>
          <a:bodyPr wrap="none" rtlCol="0">
            <a:spAutoFit/>
          </a:bodyPr>
          <a:lstStyle/>
          <a:p>
            <a:r>
              <a:rPr lang="en-US" sz="3200" b="1" dirty="0"/>
              <a:t>Same content in 3 different styles</a:t>
            </a:r>
          </a:p>
        </p:txBody>
      </p:sp>
    </p:spTree>
    <p:extLst>
      <p:ext uri="{BB962C8B-B14F-4D97-AF65-F5344CB8AC3E}">
        <p14:creationId xmlns:p14="http://schemas.microsoft.com/office/powerpoint/2010/main" val="186707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5314506" y="2131963"/>
            <a:ext cx="6361240" cy="2278112"/>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5" name="TextBox 4">
            <a:extLst>
              <a:ext uri="{FF2B5EF4-FFF2-40B4-BE49-F238E27FC236}">
                <a16:creationId xmlns:a16="http://schemas.microsoft.com/office/drawing/2014/main" id="{AEE69FD1-E64B-82F6-E12B-C6C4877CC5F1}"/>
              </a:ext>
            </a:extLst>
          </p:cNvPr>
          <p:cNvSpPr txBox="1"/>
          <p:nvPr/>
        </p:nvSpPr>
        <p:spPr>
          <a:xfrm>
            <a:off x="516254" y="2608213"/>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Tree>
    <p:extLst>
      <p:ext uri="{BB962C8B-B14F-4D97-AF65-F5344CB8AC3E}">
        <p14:creationId xmlns:p14="http://schemas.microsoft.com/office/powerpoint/2010/main" val="28076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Introduction</a:t>
            </a:r>
          </a:p>
          <a:p>
            <a:pPr lvl="2"/>
            <a:r>
              <a:rPr lang="en-US" dirty="0"/>
              <a:t>Visual Design</a:t>
            </a:r>
          </a:p>
          <a:p>
            <a:pPr lvl="2"/>
            <a:r>
              <a:rPr lang="en-US" dirty="0"/>
              <a:t>Content-Style Separation</a:t>
            </a:r>
          </a:p>
          <a:p>
            <a:pPr lvl="2"/>
            <a:r>
              <a:rPr lang="en-US" dirty="0"/>
              <a:t>Automation</a:t>
            </a:r>
          </a:p>
          <a:p>
            <a:pPr lvl="1"/>
            <a:r>
              <a:rPr lang="en-US" dirty="0"/>
              <a:t>Case studies</a:t>
            </a:r>
          </a:p>
          <a:p>
            <a:pPr lvl="2"/>
            <a:r>
              <a:rPr lang="en-US" dirty="0"/>
              <a:t>HTML + CSS</a:t>
            </a:r>
          </a:p>
          <a:p>
            <a:pPr lvl="2"/>
            <a:r>
              <a:rPr lang="en-US" dirty="0"/>
              <a:t>Penrose</a:t>
            </a:r>
          </a:p>
          <a:p>
            <a:pPr lvl="2"/>
            <a:r>
              <a:rPr lang="en-US" dirty="0"/>
              <a:t>Constraint Satisfaction Programming</a:t>
            </a:r>
          </a:p>
          <a:p>
            <a:pPr lvl="1"/>
            <a:endParaRPr lang="en-US" dirty="0"/>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Definition - Overview</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dirty="0"/>
              <a:t>A Penrose program involves three files:</a:t>
            </a:r>
          </a:p>
          <a:p>
            <a:pPr lvl="1"/>
            <a:r>
              <a:rPr lang="en-US" b="1" dirty="0"/>
              <a:t>Substance: </a:t>
            </a:r>
            <a:r>
              <a:rPr lang="en-US" dirty="0"/>
              <a:t>The mathematical content of a specific diagram (not reusable)</a:t>
            </a:r>
          </a:p>
          <a:p>
            <a:pPr lvl="1"/>
            <a:r>
              <a:rPr lang="en-US" b="1" dirty="0"/>
              <a:t>Domain:</a:t>
            </a:r>
            <a:r>
              <a:rPr lang="en-US" dirty="0"/>
              <a:t> Defines core element types for a given modeling domain</a:t>
            </a:r>
            <a:br>
              <a:rPr lang="en-US" dirty="0"/>
            </a:br>
            <a:r>
              <a:rPr lang="en-US" dirty="0"/>
              <a:t>e.g. a Graph domain would contain “vertex”, “edge”, “label” elements</a:t>
            </a:r>
          </a:p>
          <a:p>
            <a:pPr lvl="1"/>
            <a:r>
              <a:rPr lang="en-US" b="1" dirty="0"/>
              <a:t>Style: </a:t>
            </a:r>
            <a:r>
              <a:rPr lang="en-US" dirty="0"/>
              <a:t>Defines the visual presentation of the elements from a domain</a:t>
            </a:r>
          </a:p>
          <a:p>
            <a:pPr marL="201168" lvl="1" indent="0">
              <a:buNone/>
            </a:pPr>
            <a:r>
              <a:rPr lang="en-US" b="1" dirty="0"/>
              <a:t>Relationship: </a:t>
            </a:r>
            <a:r>
              <a:rPr lang="en-US" dirty="0"/>
              <a:t>Each substance file is defined with respect to a given domain. A single domain can support many styles, which can be swapped without changes to the substance file.</a:t>
            </a:r>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5230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Content (Abstract) Syntax</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b="1" dirty="0"/>
              <a:t>Core Language Elements</a:t>
            </a:r>
            <a:r>
              <a:rPr lang="en-US" dirty="0"/>
              <a:t> (cf. </a:t>
            </a:r>
            <a:r>
              <a:rPr lang="en-US" dirty="0" err="1"/>
              <a:t>expressions,statements,definitions</a:t>
            </a:r>
            <a:r>
              <a:rPr lang="en-US" dirty="0"/>
              <a:t>)</a:t>
            </a:r>
          </a:p>
          <a:p>
            <a:pPr lvl="1"/>
            <a:r>
              <a:rPr lang="en-US" b="1" dirty="0"/>
              <a:t>Types: </a:t>
            </a:r>
            <a:r>
              <a:rPr lang="en-US" dirty="0"/>
              <a:t>Penrose allows declaring and defining custom named types. Those types cannot have other types (or expressions) as arguments. This style of type system is called </a:t>
            </a:r>
            <a:r>
              <a:rPr lang="en-US" b="1" i="1" dirty="0"/>
              <a:t>simple typing</a:t>
            </a:r>
            <a:r>
              <a:rPr lang="en-US" dirty="0"/>
              <a:t>, i.e., one could create a type </a:t>
            </a:r>
            <a:r>
              <a:rPr lang="en-US" b="1" i="1" dirty="0"/>
              <a:t>Vector</a:t>
            </a:r>
            <a:r>
              <a:rPr lang="en-US" dirty="0"/>
              <a:t> but neither </a:t>
            </a:r>
            <a:r>
              <a:rPr lang="en-US" b="1" i="1" dirty="0"/>
              <a:t>Vector&lt;</a:t>
            </a:r>
            <a:r>
              <a:rPr lang="en-US" b="1" i="1" dirty="0" err="1"/>
              <a:t>element_type</a:t>
            </a:r>
            <a:r>
              <a:rPr lang="en-US" b="1" i="1" dirty="0"/>
              <a:t>&gt; </a:t>
            </a:r>
            <a:r>
              <a:rPr lang="en-US" dirty="0"/>
              <a:t>nor </a:t>
            </a:r>
            <a:r>
              <a:rPr lang="en-US" b="1" i="1" dirty="0"/>
              <a:t>Vector&lt;length&gt;</a:t>
            </a:r>
            <a:r>
              <a:rPr lang="en-US" i="1" dirty="0"/>
              <a:t>. </a:t>
            </a:r>
            <a:r>
              <a:rPr lang="en-US" dirty="0"/>
              <a:t>There is a built-in Boolean type.</a:t>
            </a:r>
            <a:endParaRPr lang="en-US" b="1" dirty="0"/>
          </a:p>
          <a:p>
            <a:pPr lvl="1"/>
            <a:r>
              <a:rPr lang="en-US" b="1" dirty="0"/>
              <a:t>Functions: </a:t>
            </a:r>
            <a:r>
              <a:rPr lang="en-US" dirty="0"/>
              <a:t>Functions have argument and return types, use standard syntax</a:t>
            </a:r>
          </a:p>
          <a:p>
            <a:pPr lvl="1"/>
            <a:r>
              <a:rPr lang="en-US" b="1" dirty="0"/>
              <a:t>Definition: </a:t>
            </a:r>
            <a:r>
              <a:rPr lang="en-US" dirty="0"/>
              <a:t>Creates term of given type using functions, gives it a name</a:t>
            </a:r>
          </a:p>
          <a:p>
            <a:pPr lvl="1"/>
            <a:r>
              <a:rPr lang="en-US" b="1" dirty="0"/>
              <a:t>Declaration: </a:t>
            </a:r>
            <a:r>
              <a:rPr lang="en-US" dirty="0"/>
              <a:t>Introduces a name and type, but leaves details undefined</a:t>
            </a:r>
          </a:p>
          <a:p>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699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Content (Abstract) Syntax, Annotated</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a:xfrm>
            <a:off x="573405" y="1845734"/>
            <a:ext cx="3769995" cy="2135716"/>
          </a:xfrm>
        </p:spPr>
        <p:txBody>
          <a:bodyPr/>
          <a:lstStyle/>
          <a:p>
            <a:r>
              <a:rPr lang="en-US" b="1" dirty="0"/>
              <a:t>Core Language Elements</a:t>
            </a:r>
            <a:endParaRPr lang="en-US" dirty="0"/>
          </a:p>
          <a:p>
            <a:pPr lvl="1"/>
            <a:r>
              <a:rPr lang="en-US" b="1" dirty="0"/>
              <a:t>Types </a:t>
            </a:r>
          </a:p>
          <a:p>
            <a:pPr lvl="1"/>
            <a:r>
              <a:rPr lang="en-US" b="1" dirty="0"/>
              <a:t>Functions </a:t>
            </a:r>
          </a:p>
          <a:p>
            <a:pPr lvl="1"/>
            <a:r>
              <a:rPr lang="en-US" b="1" dirty="0"/>
              <a:t>Definition (DFN)</a:t>
            </a:r>
          </a:p>
          <a:p>
            <a:pPr lvl="1"/>
            <a:r>
              <a:rPr lang="en-US" b="1" dirty="0"/>
              <a:t>Declaration (DCL) </a:t>
            </a:r>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TextBox 4">
            <a:extLst>
              <a:ext uri="{FF2B5EF4-FFF2-40B4-BE49-F238E27FC236}">
                <a16:creationId xmlns:a16="http://schemas.microsoft.com/office/drawing/2014/main" id="{449FBA42-9E9C-8D03-67E9-0E42CF41039B}"/>
              </a:ext>
            </a:extLst>
          </p:cNvPr>
          <p:cNvSpPr txBox="1"/>
          <p:nvPr/>
        </p:nvSpPr>
        <p:spPr>
          <a:xfrm>
            <a:off x="5916930" y="1905506"/>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
        <p:nvSpPr>
          <p:cNvPr id="6" name="TextBox 5">
            <a:extLst>
              <a:ext uri="{FF2B5EF4-FFF2-40B4-BE49-F238E27FC236}">
                <a16:creationId xmlns:a16="http://schemas.microsoft.com/office/drawing/2014/main" id="{84D54E46-1435-D736-2145-CBBD7F1102A0}"/>
              </a:ext>
            </a:extLst>
          </p:cNvPr>
          <p:cNvSpPr txBox="1"/>
          <p:nvPr/>
        </p:nvSpPr>
        <p:spPr>
          <a:xfrm>
            <a:off x="5244951" y="1905506"/>
            <a:ext cx="671979" cy="461665"/>
          </a:xfrm>
          <a:prstGeom prst="rect">
            <a:avLst/>
          </a:prstGeom>
          <a:noFill/>
        </p:spPr>
        <p:txBody>
          <a:bodyPr wrap="none" rtlCol="0">
            <a:spAutoFit/>
          </a:bodyPr>
          <a:lstStyle/>
          <a:p>
            <a:r>
              <a:rPr lang="en-US" sz="2400" b="1" dirty="0"/>
              <a:t>DCL</a:t>
            </a:r>
          </a:p>
        </p:txBody>
      </p:sp>
      <p:sp>
        <p:nvSpPr>
          <p:cNvPr id="7" name="TextBox 6">
            <a:extLst>
              <a:ext uri="{FF2B5EF4-FFF2-40B4-BE49-F238E27FC236}">
                <a16:creationId xmlns:a16="http://schemas.microsoft.com/office/drawing/2014/main" id="{9C365C75-7DC0-D2B8-55D3-8AA9F0FC2474}"/>
              </a:ext>
            </a:extLst>
          </p:cNvPr>
          <p:cNvSpPr txBox="1"/>
          <p:nvPr/>
        </p:nvSpPr>
        <p:spPr>
          <a:xfrm>
            <a:off x="5244951" y="2260173"/>
            <a:ext cx="721672" cy="461665"/>
          </a:xfrm>
          <a:prstGeom prst="rect">
            <a:avLst/>
          </a:prstGeom>
          <a:noFill/>
        </p:spPr>
        <p:txBody>
          <a:bodyPr wrap="none" rtlCol="0">
            <a:spAutoFit/>
          </a:bodyPr>
          <a:lstStyle/>
          <a:p>
            <a:r>
              <a:rPr lang="en-US" sz="2400" b="1" dirty="0"/>
              <a:t>DFN</a:t>
            </a:r>
          </a:p>
        </p:txBody>
      </p:sp>
      <p:sp>
        <p:nvSpPr>
          <p:cNvPr id="8" name="TextBox 7">
            <a:extLst>
              <a:ext uri="{FF2B5EF4-FFF2-40B4-BE49-F238E27FC236}">
                <a16:creationId xmlns:a16="http://schemas.microsoft.com/office/drawing/2014/main" id="{2CFBAD52-C840-8F91-C82F-6913DC7D7CCB}"/>
              </a:ext>
            </a:extLst>
          </p:cNvPr>
          <p:cNvSpPr txBox="1"/>
          <p:nvPr/>
        </p:nvSpPr>
        <p:spPr>
          <a:xfrm>
            <a:off x="5275431" y="2637799"/>
            <a:ext cx="721672" cy="461665"/>
          </a:xfrm>
          <a:prstGeom prst="rect">
            <a:avLst/>
          </a:prstGeom>
          <a:noFill/>
        </p:spPr>
        <p:txBody>
          <a:bodyPr wrap="none" rtlCol="0">
            <a:spAutoFit/>
          </a:bodyPr>
          <a:lstStyle/>
          <a:p>
            <a:r>
              <a:rPr lang="en-US" sz="2400" b="1" dirty="0"/>
              <a:t>DFN</a:t>
            </a:r>
          </a:p>
        </p:txBody>
      </p:sp>
      <p:sp>
        <p:nvSpPr>
          <p:cNvPr id="9" name="TextBox 8">
            <a:extLst>
              <a:ext uri="{FF2B5EF4-FFF2-40B4-BE49-F238E27FC236}">
                <a16:creationId xmlns:a16="http://schemas.microsoft.com/office/drawing/2014/main" id="{44F8A42E-7867-5F26-70A6-7F64D5A352B1}"/>
              </a:ext>
            </a:extLst>
          </p:cNvPr>
          <p:cNvSpPr txBox="1"/>
          <p:nvPr/>
        </p:nvSpPr>
        <p:spPr>
          <a:xfrm>
            <a:off x="5275431" y="3015425"/>
            <a:ext cx="721672" cy="461665"/>
          </a:xfrm>
          <a:prstGeom prst="rect">
            <a:avLst/>
          </a:prstGeom>
          <a:noFill/>
        </p:spPr>
        <p:txBody>
          <a:bodyPr wrap="none" rtlCol="0">
            <a:spAutoFit/>
          </a:bodyPr>
          <a:lstStyle/>
          <a:p>
            <a:r>
              <a:rPr lang="en-US" sz="2400" b="1" dirty="0"/>
              <a:t>DFN</a:t>
            </a:r>
          </a:p>
        </p:txBody>
      </p:sp>
      <p:sp>
        <p:nvSpPr>
          <p:cNvPr id="10" name="TextBox 9">
            <a:extLst>
              <a:ext uri="{FF2B5EF4-FFF2-40B4-BE49-F238E27FC236}">
                <a16:creationId xmlns:a16="http://schemas.microsoft.com/office/drawing/2014/main" id="{FC07A783-A147-7D4F-0B46-14FBA7343E94}"/>
              </a:ext>
            </a:extLst>
          </p:cNvPr>
          <p:cNvSpPr txBox="1"/>
          <p:nvPr/>
        </p:nvSpPr>
        <p:spPr>
          <a:xfrm>
            <a:off x="5275431" y="3393051"/>
            <a:ext cx="721672" cy="461665"/>
          </a:xfrm>
          <a:prstGeom prst="rect">
            <a:avLst/>
          </a:prstGeom>
          <a:noFill/>
        </p:spPr>
        <p:txBody>
          <a:bodyPr wrap="none" rtlCol="0">
            <a:spAutoFit/>
          </a:bodyPr>
          <a:lstStyle/>
          <a:p>
            <a:r>
              <a:rPr lang="en-US" sz="2400" b="1" dirty="0"/>
              <a:t>DFN</a:t>
            </a:r>
          </a:p>
        </p:txBody>
      </p:sp>
      <p:sp>
        <p:nvSpPr>
          <p:cNvPr id="11" name="TextBox 10">
            <a:extLst>
              <a:ext uri="{FF2B5EF4-FFF2-40B4-BE49-F238E27FC236}">
                <a16:creationId xmlns:a16="http://schemas.microsoft.com/office/drawing/2014/main" id="{E76D1FC2-48BD-DBCD-AF77-FDA27669B299}"/>
              </a:ext>
            </a:extLst>
          </p:cNvPr>
          <p:cNvSpPr txBox="1"/>
          <p:nvPr/>
        </p:nvSpPr>
        <p:spPr>
          <a:xfrm>
            <a:off x="5275431" y="3731763"/>
            <a:ext cx="721672" cy="461665"/>
          </a:xfrm>
          <a:prstGeom prst="rect">
            <a:avLst/>
          </a:prstGeom>
          <a:noFill/>
        </p:spPr>
        <p:txBody>
          <a:bodyPr wrap="none" rtlCol="0">
            <a:spAutoFit/>
          </a:bodyPr>
          <a:lstStyle/>
          <a:p>
            <a:r>
              <a:rPr lang="en-US" sz="2400" b="1" dirty="0"/>
              <a:t>DFN</a:t>
            </a:r>
          </a:p>
        </p:txBody>
      </p:sp>
      <p:sp>
        <p:nvSpPr>
          <p:cNvPr id="12" name="TextBox 11">
            <a:extLst>
              <a:ext uri="{FF2B5EF4-FFF2-40B4-BE49-F238E27FC236}">
                <a16:creationId xmlns:a16="http://schemas.microsoft.com/office/drawing/2014/main" id="{7B106AE7-2B16-3FD3-5CF1-5C5BF82AC799}"/>
              </a:ext>
            </a:extLst>
          </p:cNvPr>
          <p:cNvSpPr txBox="1"/>
          <p:nvPr/>
        </p:nvSpPr>
        <p:spPr>
          <a:xfrm>
            <a:off x="5275431" y="4130741"/>
            <a:ext cx="721672" cy="461665"/>
          </a:xfrm>
          <a:prstGeom prst="rect">
            <a:avLst/>
          </a:prstGeom>
          <a:noFill/>
        </p:spPr>
        <p:txBody>
          <a:bodyPr wrap="none" rtlCol="0">
            <a:spAutoFit/>
          </a:bodyPr>
          <a:lstStyle/>
          <a:p>
            <a:r>
              <a:rPr lang="en-US" sz="2400" b="1" dirty="0"/>
              <a:t>DFN</a:t>
            </a:r>
          </a:p>
        </p:txBody>
      </p:sp>
      <p:sp>
        <p:nvSpPr>
          <p:cNvPr id="13" name="TextBox 12">
            <a:extLst>
              <a:ext uri="{FF2B5EF4-FFF2-40B4-BE49-F238E27FC236}">
                <a16:creationId xmlns:a16="http://schemas.microsoft.com/office/drawing/2014/main" id="{D8EB5F07-9850-ECA4-DF76-529042E0BF3B}"/>
              </a:ext>
            </a:extLst>
          </p:cNvPr>
          <p:cNvSpPr txBox="1"/>
          <p:nvPr/>
        </p:nvSpPr>
        <p:spPr>
          <a:xfrm>
            <a:off x="5279160" y="4461092"/>
            <a:ext cx="721672" cy="461665"/>
          </a:xfrm>
          <a:prstGeom prst="rect">
            <a:avLst/>
          </a:prstGeom>
          <a:noFill/>
        </p:spPr>
        <p:txBody>
          <a:bodyPr wrap="none" rtlCol="0">
            <a:spAutoFit/>
          </a:bodyPr>
          <a:lstStyle/>
          <a:p>
            <a:r>
              <a:rPr lang="en-US" sz="2400" b="1" dirty="0"/>
              <a:t>DFN</a:t>
            </a:r>
          </a:p>
        </p:txBody>
      </p:sp>
      <p:cxnSp>
        <p:nvCxnSpPr>
          <p:cNvPr id="15" name="Straight Connector 14">
            <a:extLst>
              <a:ext uri="{FF2B5EF4-FFF2-40B4-BE49-F238E27FC236}">
                <a16:creationId xmlns:a16="http://schemas.microsoft.com/office/drawing/2014/main" id="{B1EAD532-4D48-7C24-8DAF-3E9D8B6522B4}"/>
              </a:ext>
            </a:extLst>
          </p:cNvPr>
          <p:cNvCxnSpPr/>
          <p:nvPr/>
        </p:nvCxnSpPr>
        <p:spPr>
          <a:xfrm>
            <a:off x="5966623" y="2288748"/>
            <a:ext cx="93900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A3F5901-0FF6-86A3-85E1-25D6E35F3557}"/>
              </a:ext>
            </a:extLst>
          </p:cNvPr>
          <p:cNvCxnSpPr>
            <a:cxnSpLocks/>
          </p:cNvCxnSpPr>
          <p:nvPr/>
        </p:nvCxnSpPr>
        <p:spPr>
          <a:xfrm flipV="1">
            <a:off x="6003453" y="2650499"/>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2D5DE66-DACC-0C04-0448-5AC3F97C8E54}"/>
              </a:ext>
            </a:extLst>
          </p:cNvPr>
          <p:cNvCxnSpPr>
            <a:cxnSpLocks/>
          </p:cNvCxnSpPr>
          <p:nvPr/>
        </p:nvCxnSpPr>
        <p:spPr>
          <a:xfrm flipV="1">
            <a:off x="6003453" y="3018600"/>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3062FC-3661-A63A-32FC-4FCF6B199978}"/>
              </a:ext>
            </a:extLst>
          </p:cNvPr>
          <p:cNvCxnSpPr>
            <a:cxnSpLocks/>
          </p:cNvCxnSpPr>
          <p:nvPr/>
        </p:nvCxnSpPr>
        <p:spPr>
          <a:xfrm>
            <a:off x="5985673" y="3380493"/>
            <a:ext cx="91995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16F861A-E797-52BA-DF1C-5598D336D44A}"/>
              </a:ext>
            </a:extLst>
          </p:cNvPr>
          <p:cNvCxnSpPr>
            <a:cxnSpLocks/>
          </p:cNvCxnSpPr>
          <p:nvPr/>
        </p:nvCxnSpPr>
        <p:spPr>
          <a:xfrm>
            <a:off x="5991699" y="4104138"/>
            <a:ext cx="127905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78720A-7589-7777-745A-63E8A2C1CF1F}"/>
              </a:ext>
            </a:extLst>
          </p:cNvPr>
          <p:cNvCxnSpPr>
            <a:cxnSpLocks/>
          </p:cNvCxnSpPr>
          <p:nvPr/>
        </p:nvCxnSpPr>
        <p:spPr>
          <a:xfrm>
            <a:off x="6003453" y="3762290"/>
            <a:ext cx="8291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9403471-C7FA-B59F-EE68-F733D0E48A45}"/>
              </a:ext>
            </a:extLst>
          </p:cNvPr>
          <p:cNvCxnSpPr>
            <a:cxnSpLocks/>
          </p:cNvCxnSpPr>
          <p:nvPr/>
        </p:nvCxnSpPr>
        <p:spPr>
          <a:xfrm>
            <a:off x="6003453" y="450113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B77D761-F6EE-4917-0B66-E5E995A044F6}"/>
              </a:ext>
            </a:extLst>
          </p:cNvPr>
          <p:cNvCxnSpPr>
            <a:cxnSpLocks/>
          </p:cNvCxnSpPr>
          <p:nvPr/>
        </p:nvCxnSpPr>
        <p:spPr>
          <a:xfrm>
            <a:off x="6003453" y="486308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863762F-F06D-78ED-6FF7-60FAF30F90F2}"/>
              </a:ext>
            </a:extLst>
          </p:cNvPr>
          <p:cNvCxnSpPr>
            <a:cxnSpLocks/>
          </p:cNvCxnSpPr>
          <p:nvPr/>
        </p:nvCxnSpPr>
        <p:spPr>
          <a:xfrm flipV="1">
            <a:off x="6003453" y="2288748"/>
            <a:ext cx="0" cy="2574338"/>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9AC8C5-05E4-2BB8-49F8-1D34488E985A}"/>
              </a:ext>
            </a:extLst>
          </p:cNvPr>
          <p:cNvCxnSpPr>
            <a:cxnSpLocks/>
          </p:cNvCxnSpPr>
          <p:nvPr/>
        </p:nvCxnSpPr>
        <p:spPr>
          <a:xfrm flipH="1" flipV="1">
            <a:off x="6245143" y="4871532"/>
            <a:ext cx="7783" cy="28751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2D6BA4-77DA-329A-5580-0EE2A1E4632B}"/>
              </a:ext>
            </a:extLst>
          </p:cNvPr>
          <p:cNvCxnSpPr>
            <a:cxnSpLocks/>
          </p:cNvCxnSpPr>
          <p:nvPr/>
        </p:nvCxnSpPr>
        <p:spPr>
          <a:xfrm flipH="1">
            <a:off x="7543800" y="4888383"/>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9A2CD44-EE20-ED38-89DD-E11BE86D8E13}"/>
              </a:ext>
            </a:extLst>
          </p:cNvPr>
          <p:cNvCxnSpPr>
            <a:cxnSpLocks/>
          </p:cNvCxnSpPr>
          <p:nvPr/>
        </p:nvCxnSpPr>
        <p:spPr>
          <a:xfrm flipH="1">
            <a:off x="7543800" y="4501136"/>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7D12E4F-B096-E762-5850-0E86797DC827}"/>
              </a:ext>
            </a:extLst>
          </p:cNvPr>
          <p:cNvCxnSpPr>
            <a:cxnSpLocks/>
          </p:cNvCxnSpPr>
          <p:nvPr/>
        </p:nvCxnSpPr>
        <p:spPr>
          <a:xfrm flipH="1">
            <a:off x="7776210" y="3408689"/>
            <a:ext cx="37528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974A4C9-4B4A-0C1C-DF6E-BF9D75691916}"/>
              </a:ext>
            </a:extLst>
          </p:cNvPr>
          <p:cNvCxnSpPr>
            <a:cxnSpLocks/>
          </p:cNvCxnSpPr>
          <p:nvPr/>
        </p:nvCxnSpPr>
        <p:spPr>
          <a:xfrm flipH="1">
            <a:off x="8427720" y="3777530"/>
            <a:ext cx="31013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BCC53FA-4CC2-E2F6-9236-4D393C5A4FD8}"/>
              </a:ext>
            </a:extLst>
          </p:cNvPr>
          <p:cNvCxnSpPr>
            <a:cxnSpLocks/>
          </p:cNvCxnSpPr>
          <p:nvPr/>
        </p:nvCxnSpPr>
        <p:spPr>
          <a:xfrm flipV="1">
            <a:off x="11529060" y="3408689"/>
            <a:ext cx="0" cy="151406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90EA006-4254-D0E6-1CBA-2E6B8A78E48B}"/>
              </a:ext>
            </a:extLst>
          </p:cNvPr>
          <p:cNvCxnSpPr>
            <a:cxnSpLocks/>
          </p:cNvCxnSpPr>
          <p:nvPr/>
        </p:nvCxnSpPr>
        <p:spPr>
          <a:xfrm flipV="1">
            <a:off x="9174480" y="4888383"/>
            <a:ext cx="0" cy="236288"/>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C78C6F8-B9A4-3B50-C18E-0D064F2CDF04}"/>
              </a:ext>
            </a:extLst>
          </p:cNvPr>
          <p:cNvSpPr txBox="1"/>
          <p:nvPr/>
        </p:nvSpPr>
        <p:spPr>
          <a:xfrm>
            <a:off x="5886327" y="5112508"/>
            <a:ext cx="717632" cy="369332"/>
          </a:xfrm>
          <a:prstGeom prst="rect">
            <a:avLst/>
          </a:prstGeom>
          <a:noFill/>
        </p:spPr>
        <p:txBody>
          <a:bodyPr wrap="none" rtlCol="0">
            <a:spAutoFit/>
          </a:bodyPr>
          <a:lstStyle/>
          <a:p>
            <a:r>
              <a:rPr lang="en-US" dirty="0"/>
              <a:t>Types</a:t>
            </a:r>
          </a:p>
        </p:txBody>
      </p:sp>
      <p:sp>
        <p:nvSpPr>
          <p:cNvPr id="55" name="TextBox 54">
            <a:extLst>
              <a:ext uri="{FF2B5EF4-FFF2-40B4-BE49-F238E27FC236}">
                <a16:creationId xmlns:a16="http://schemas.microsoft.com/office/drawing/2014/main" id="{0918DA58-81E2-2C26-ABB3-DCFB9A27A9EB}"/>
              </a:ext>
            </a:extLst>
          </p:cNvPr>
          <p:cNvSpPr txBox="1"/>
          <p:nvPr/>
        </p:nvSpPr>
        <p:spPr>
          <a:xfrm>
            <a:off x="8815664" y="5090964"/>
            <a:ext cx="1095172" cy="369332"/>
          </a:xfrm>
          <a:prstGeom prst="rect">
            <a:avLst/>
          </a:prstGeom>
          <a:noFill/>
        </p:spPr>
        <p:txBody>
          <a:bodyPr wrap="none" rtlCol="0">
            <a:spAutoFit/>
          </a:bodyPr>
          <a:lstStyle/>
          <a:p>
            <a:r>
              <a:rPr lang="en-US" dirty="0"/>
              <a:t>Functions</a:t>
            </a:r>
          </a:p>
        </p:txBody>
      </p:sp>
    </p:spTree>
    <p:extLst>
      <p:ext uri="{BB962C8B-B14F-4D97-AF65-F5344CB8AC3E}">
        <p14:creationId xmlns:p14="http://schemas.microsoft.com/office/powerpoint/2010/main" val="92083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7305-71BE-B9A2-37CF-EE9AF39EDFC2}"/>
              </a:ext>
            </a:extLst>
          </p:cNvPr>
          <p:cNvSpPr>
            <a:spLocks noGrp="1"/>
          </p:cNvSpPr>
          <p:nvPr>
            <p:ph type="title"/>
          </p:nvPr>
        </p:nvSpPr>
        <p:spPr/>
        <p:txBody>
          <a:bodyPr/>
          <a:lstStyle/>
          <a:p>
            <a:r>
              <a:rPr lang="en-US" dirty="0"/>
              <a:t>Style Syntax by Example</a:t>
            </a:r>
          </a:p>
        </p:txBody>
      </p:sp>
      <p:sp>
        <p:nvSpPr>
          <p:cNvPr id="3" name="Content Placeholder 2">
            <a:extLst>
              <a:ext uri="{FF2B5EF4-FFF2-40B4-BE49-F238E27FC236}">
                <a16:creationId xmlns:a16="http://schemas.microsoft.com/office/drawing/2014/main" id="{F4D87585-7BA0-22D0-99FA-A7FE61F40484}"/>
              </a:ext>
            </a:extLst>
          </p:cNvPr>
          <p:cNvSpPr>
            <a:spLocks noGrp="1"/>
          </p:cNvSpPr>
          <p:nvPr>
            <p:ph idx="1"/>
          </p:nvPr>
        </p:nvSpPr>
        <p:spPr/>
        <p:txBody>
          <a:bodyPr>
            <a:normAutofit fontScale="85000" lnSpcReduction="20000"/>
          </a:bodyPr>
          <a:lstStyle/>
          <a:p>
            <a:r>
              <a:rPr lang="en-US" dirty="0" err="1">
                <a:latin typeface="Consolas" panose="020B0609020204030204" pitchFamily="49" charset="0"/>
              </a:rPr>
              <a:t>forall</a:t>
            </a:r>
            <a:r>
              <a:rPr lang="en-US" dirty="0">
                <a:latin typeface="Consolas" panose="020B0609020204030204" pitchFamily="49" charset="0"/>
              </a:rPr>
              <a:t> Vector u, </a:t>
            </a:r>
            <a:r>
              <a:rPr lang="en-US" dirty="0" err="1">
                <a:latin typeface="Consolas" panose="020B0609020204030204" pitchFamily="49" charset="0"/>
              </a:rPr>
              <a:t>VectorSpace</a:t>
            </a:r>
            <a:r>
              <a:rPr lang="en-US" dirty="0">
                <a:latin typeface="Consolas" panose="020B0609020204030204" pitchFamily="49" charset="0"/>
              </a:rPr>
              <a:t> U -- match any vector</a:t>
            </a:r>
          </a:p>
          <a:p>
            <a:r>
              <a:rPr lang="en-US" dirty="0">
                <a:latin typeface="Consolas" panose="020B0609020204030204" pitchFamily="49" charset="0"/>
              </a:rPr>
              <a:t>   where In(u, U) { -- in some vector space</a:t>
            </a:r>
          </a:p>
          <a:p>
            <a:r>
              <a:rPr lang="en-US" dirty="0">
                <a:latin typeface="Consolas" panose="020B0609020204030204" pitchFamily="49" charset="0"/>
              </a:rPr>
              <a:t>   </a:t>
            </a:r>
            <a:r>
              <a:rPr lang="en-US" dirty="0" err="1">
                <a:latin typeface="Consolas" panose="020B0609020204030204" pitchFamily="49" charset="0"/>
              </a:rPr>
              <a:t>u.arrow</a:t>
            </a:r>
            <a:r>
              <a:rPr lang="en-US" dirty="0">
                <a:latin typeface="Consolas" panose="020B0609020204030204" pitchFamily="49" charset="0"/>
              </a:rPr>
              <a:t> = Arrow {</a:t>
            </a:r>
          </a:p>
          <a:p>
            <a:r>
              <a:rPr lang="en-US" dirty="0">
                <a:latin typeface="Consolas" panose="020B0609020204030204" pitchFamily="49" charset="0"/>
              </a:rPr>
              <a:t>   </a:t>
            </a:r>
            <a:r>
              <a:rPr lang="en-US" dirty="0" err="1">
                <a:latin typeface="Consolas" panose="020B0609020204030204" pitchFamily="49" charset="0"/>
              </a:rPr>
              <a:t>startX</a:t>
            </a:r>
            <a:r>
              <a:rPr lang="en-US" dirty="0">
                <a:latin typeface="Consolas" panose="020B0609020204030204" pitchFamily="49" charset="0"/>
              </a:rPr>
              <a:t> : </a:t>
            </a:r>
            <a:r>
              <a:rPr lang="en-US" dirty="0" err="1">
                <a:latin typeface="Consolas" panose="020B0609020204030204" pitchFamily="49" charset="0"/>
              </a:rPr>
              <a:t>U.originX</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startY</a:t>
            </a:r>
            <a:r>
              <a:rPr lang="en-US" dirty="0">
                <a:latin typeface="Consolas" panose="020B0609020204030204" pitchFamily="49" charset="0"/>
              </a:rPr>
              <a:t> : </a:t>
            </a:r>
            <a:r>
              <a:rPr lang="en-US" dirty="0" err="1">
                <a:latin typeface="Consolas" panose="020B0609020204030204" pitchFamily="49" charset="0"/>
              </a:rPr>
              <a:t>U.originY</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endX</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endY</a:t>
            </a:r>
            <a:r>
              <a:rPr lang="en-US" dirty="0">
                <a:latin typeface="Consolas" panose="020B0609020204030204" pitchFamily="49" charset="0"/>
              </a:rPr>
              <a:t> : ?</a:t>
            </a:r>
          </a:p>
          <a:p>
            <a:r>
              <a:rPr lang="en-US" dirty="0">
                <a:latin typeface="Consolas" panose="020B0609020204030204" pitchFamily="49" charset="0"/>
              </a:rPr>
              <a:t>   color : </a:t>
            </a:r>
            <a:r>
              <a:rPr lang="en-US" dirty="0" err="1">
                <a:latin typeface="Consolas" panose="020B0609020204030204" pitchFamily="49" charset="0"/>
              </a:rPr>
              <a:t>Colors.mediumBlue</a:t>
            </a:r>
            <a:endParaRPr lang="en-US" dirty="0">
              <a:latin typeface="Consolas" panose="020B0609020204030204" pitchFamily="49" charset="0"/>
            </a:endParaRPr>
          </a:p>
          <a:p>
            <a:r>
              <a:rPr lang="en-US"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55C0C54C-04A8-5B70-C0D2-2F5301E31FCE}"/>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22299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8D6-7111-EB3A-6B9B-8ABD9F30FE2B}"/>
              </a:ext>
            </a:extLst>
          </p:cNvPr>
          <p:cNvSpPr>
            <a:spLocks noGrp="1"/>
          </p:cNvSpPr>
          <p:nvPr>
            <p:ph type="title"/>
          </p:nvPr>
        </p:nvSpPr>
        <p:spPr/>
        <p:txBody>
          <a:bodyPr>
            <a:normAutofit/>
          </a:bodyPr>
          <a:lstStyle/>
          <a:p>
            <a:r>
              <a:rPr lang="en-US" sz="4400" dirty="0"/>
              <a:t>Toward Semantics: Automation Discussion</a:t>
            </a:r>
          </a:p>
        </p:txBody>
      </p:sp>
      <p:sp>
        <p:nvSpPr>
          <p:cNvPr id="3" name="Content Placeholder 2">
            <a:extLst>
              <a:ext uri="{FF2B5EF4-FFF2-40B4-BE49-F238E27FC236}">
                <a16:creationId xmlns:a16="http://schemas.microsoft.com/office/drawing/2014/main" id="{785CDC67-D0FF-95BD-757A-AC54F2B26762}"/>
              </a:ext>
            </a:extLst>
          </p:cNvPr>
          <p:cNvSpPr>
            <a:spLocks noGrp="1"/>
          </p:cNvSpPr>
          <p:nvPr>
            <p:ph idx="1"/>
          </p:nvPr>
        </p:nvSpPr>
        <p:spPr/>
        <p:txBody>
          <a:bodyPr/>
          <a:lstStyle/>
          <a:p>
            <a:r>
              <a:rPr lang="en-US" dirty="0"/>
              <a:t>Penrose’s design is based on the assumption of two distinct user audiences: </a:t>
            </a:r>
            <a:r>
              <a:rPr lang="en-US" b="1" dirty="0"/>
              <a:t>package developers</a:t>
            </a:r>
            <a:r>
              <a:rPr lang="en-US" dirty="0"/>
              <a:t> want fine-grained control of domain and style, over visualization, but </a:t>
            </a:r>
            <a:r>
              <a:rPr lang="en-US" b="1" dirty="0"/>
              <a:t>typical users</a:t>
            </a:r>
            <a:r>
              <a:rPr lang="en-US" dirty="0"/>
              <a:t> wish to focus solely on content.</a:t>
            </a:r>
          </a:p>
          <a:p>
            <a:r>
              <a:rPr lang="en-US" dirty="0"/>
              <a:t>That is, </a:t>
            </a:r>
            <a:r>
              <a:rPr lang="en-US" b="1" dirty="0"/>
              <a:t>typical users</a:t>
            </a:r>
            <a:r>
              <a:rPr lang="en-US" dirty="0"/>
              <a:t> want style to be </a:t>
            </a:r>
            <a:r>
              <a:rPr lang="en-US" b="1" dirty="0"/>
              <a:t>automated</a:t>
            </a:r>
            <a:r>
              <a:rPr lang="en-US" dirty="0"/>
              <a:t>, but </a:t>
            </a:r>
            <a:r>
              <a:rPr lang="en-US" b="1" dirty="0"/>
              <a:t>package developers </a:t>
            </a:r>
            <a:r>
              <a:rPr lang="en-US" dirty="0"/>
              <a:t>want to help </a:t>
            </a:r>
            <a:r>
              <a:rPr lang="en-US" b="1" dirty="0"/>
              <a:t>implement new automation</a:t>
            </a:r>
            <a:endParaRPr lang="en-US" dirty="0"/>
          </a:p>
          <a:p>
            <a:r>
              <a:rPr lang="en-US" b="1" dirty="0"/>
              <a:t>Supporting design decision: </a:t>
            </a:r>
            <a:r>
              <a:rPr lang="en-US" dirty="0"/>
              <a:t>A content file formally defines an entire set of possible visualizations, and different styles can select different visualizations, even randomly, relying on built-in automation</a:t>
            </a:r>
            <a:endParaRPr lang="en-US" b="1" dirty="0"/>
          </a:p>
        </p:txBody>
      </p:sp>
      <p:sp>
        <p:nvSpPr>
          <p:cNvPr id="4" name="Slide Number Placeholder 3">
            <a:extLst>
              <a:ext uri="{FF2B5EF4-FFF2-40B4-BE49-F238E27FC236}">
                <a16:creationId xmlns:a16="http://schemas.microsoft.com/office/drawing/2014/main" id="{8AF0D095-F519-BA27-9CDE-97DAE098C37C}"/>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5748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25</a:t>
            </a:fld>
            <a:endParaRPr lang="en-US"/>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p:txBody>
      </p:sp>
    </p:spTree>
    <p:extLst>
      <p:ext uri="{BB962C8B-B14F-4D97-AF65-F5344CB8AC3E}">
        <p14:creationId xmlns:p14="http://schemas.microsoft.com/office/powerpoint/2010/main" val="194500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26</a:t>
            </a:fld>
            <a:endParaRPr lang="en-US"/>
          </a:p>
        </p:txBody>
      </p:sp>
      <p:sp>
        <p:nvSpPr>
          <p:cNvPr id="6" name="TextBox 5">
            <a:extLst>
              <a:ext uri="{FF2B5EF4-FFF2-40B4-BE49-F238E27FC236}">
                <a16:creationId xmlns:a16="http://schemas.microsoft.com/office/drawing/2014/main" id="{99C46C13-6830-C575-52E1-8CFDA6D71B63}"/>
              </a:ext>
            </a:extLst>
          </p:cNvPr>
          <p:cNvSpPr txBox="1"/>
          <p:nvPr/>
        </p:nvSpPr>
        <p:spPr>
          <a:xfrm>
            <a:off x="8851392" y="1812658"/>
            <a:ext cx="3084576" cy="3970318"/>
          </a:xfrm>
          <a:prstGeom prst="rect">
            <a:avLst/>
          </a:prstGeom>
          <a:noFill/>
        </p:spPr>
        <p:txBody>
          <a:bodyPr wrap="square">
            <a:spAutoFit/>
          </a:bodyPr>
          <a:lstStyle/>
          <a:p>
            <a:r>
              <a:rPr lang="en-US" dirty="0">
                <a:latin typeface="Consolas" panose="020B0609020204030204" pitchFamily="49" charset="0"/>
              </a:rPr>
              <a:t>Set A, B, C, D, E, F, G</a:t>
            </a:r>
          </a:p>
          <a:p>
            <a:endParaRPr lang="en-US" dirty="0">
              <a:latin typeface="Consolas" panose="020B0609020204030204" pitchFamily="49" charset="0"/>
            </a:endParaRPr>
          </a:p>
          <a:p>
            <a:r>
              <a:rPr lang="en-US" dirty="0" err="1">
                <a:latin typeface="Consolas" panose="020B0609020204030204" pitchFamily="49" charset="0"/>
              </a:rPr>
              <a:t>IsSubset</a:t>
            </a:r>
            <a:r>
              <a:rPr lang="en-US" dirty="0">
                <a:latin typeface="Consolas" panose="020B0609020204030204" pitchFamily="49" charset="0"/>
              </a:rPr>
              <a:t>(B, A)</a:t>
            </a:r>
          </a:p>
          <a:p>
            <a:r>
              <a:rPr lang="en-US" dirty="0" err="1">
                <a:latin typeface="Consolas" panose="020B0609020204030204" pitchFamily="49" charset="0"/>
              </a:rPr>
              <a:t>IsSubset</a:t>
            </a:r>
            <a:r>
              <a:rPr lang="en-US" dirty="0">
                <a:latin typeface="Consolas" panose="020B0609020204030204" pitchFamily="49" charset="0"/>
              </a:rPr>
              <a:t>(C, A)</a:t>
            </a:r>
          </a:p>
          <a:p>
            <a:r>
              <a:rPr lang="en-US" dirty="0" err="1">
                <a:latin typeface="Consolas" panose="020B0609020204030204" pitchFamily="49" charset="0"/>
              </a:rPr>
              <a:t>IsSubset</a:t>
            </a:r>
            <a:r>
              <a:rPr lang="en-US" dirty="0">
                <a:latin typeface="Consolas" panose="020B0609020204030204" pitchFamily="49" charset="0"/>
              </a:rPr>
              <a:t>(D, B)</a:t>
            </a:r>
          </a:p>
          <a:p>
            <a:r>
              <a:rPr lang="en-US" dirty="0" err="1">
                <a:latin typeface="Consolas" panose="020B0609020204030204" pitchFamily="49" charset="0"/>
              </a:rPr>
              <a:t>IsSubset</a:t>
            </a:r>
            <a:r>
              <a:rPr lang="en-US" dirty="0">
                <a:latin typeface="Consolas" panose="020B0609020204030204" pitchFamily="49" charset="0"/>
              </a:rPr>
              <a:t>(E, B)</a:t>
            </a:r>
          </a:p>
          <a:p>
            <a:r>
              <a:rPr lang="en-US" dirty="0" err="1">
                <a:latin typeface="Consolas" panose="020B0609020204030204" pitchFamily="49" charset="0"/>
              </a:rPr>
              <a:t>IsSubset</a:t>
            </a:r>
            <a:r>
              <a:rPr lang="en-US" dirty="0">
                <a:latin typeface="Consolas" panose="020B0609020204030204" pitchFamily="49" charset="0"/>
              </a:rPr>
              <a:t>(F, C)</a:t>
            </a:r>
          </a:p>
          <a:p>
            <a:r>
              <a:rPr lang="en-US" dirty="0" err="1">
                <a:latin typeface="Consolas" panose="020B0609020204030204" pitchFamily="49" charset="0"/>
              </a:rPr>
              <a:t>IsSubset</a:t>
            </a:r>
            <a:r>
              <a:rPr lang="en-US" dirty="0">
                <a:latin typeface="Consolas" panose="020B0609020204030204" pitchFamily="49" charset="0"/>
              </a:rPr>
              <a:t>(G, C)</a:t>
            </a:r>
          </a:p>
          <a:p>
            <a:endParaRPr lang="en-US" dirty="0">
              <a:latin typeface="Consolas" panose="020B0609020204030204" pitchFamily="49" charset="0"/>
            </a:endParaRPr>
          </a:p>
          <a:p>
            <a:r>
              <a:rPr lang="en-US" dirty="0">
                <a:latin typeface="Consolas" panose="020B0609020204030204" pitchFamily="49" charset="0"/>
              </a:rPr>
              <a:t>Not(Intersecting(E, D))</a:t>
            </a:r>
          </a:p>
          <a:p>
            <a:r>
              <a:rPr lang="en-US" dirty="0">
                <a:latin typeface="Consolas" panose="020B0609020204030204" pitchFamily="49" charset="0"/>
              </a:rPr>
              <a:t>Not(Intersecting(F, G))</a:t>
            </a:r>
          </a:p>
          <a:p>
            <a:r>
              <a:rPr lang="en-US" dirty="0">
                <a:latin typeface="Consolas" panose="020B0609020204030204" pitchFamily="49" charset="0"/>
              </a:rPr>
              <a:t>Not(Intersecting(B, C))</a:t>
            </a:r>
          </a:p>
          <a:p>
            <a:endParaRPr lang="en-US" dirty="0">
              <a:latin typeface="Consolas" panose="020B0609020204030204" pitchFamily="49" charset="0"/>
            </a:endParaRPr>
          </a:p>
          <a:p>
            <a:r>
              <a:rPr lang="en-US" dirty="0" err="1">
                <a:latin typeface="Consolas" panose="020B0609020204030204" pitchFamily="49" charset="0"/>
              </a:rPr>
              <a:t>AutoLabel</a:t>
            </a:r>
            <a:r>
              <a:rPr lang="en-US" dirty="0">
                <a:latin typeface="Consolas" panose="020B0609020204030204" pitchFamily="49" charset="0"/>
              </a:rPr>
              <a:t> All</a:t>
            </a:r>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a:p>
            <a:pPr marL="285750" indent="-285750">
              <a:buFont typeface="Arial" panose="020B0604020202020204" pitchFamily="34" charset="0"/>
              <a:buChar char="•"/>
            </a:pPr>
            <a:r>
              <a:rPr lang="en-US" b="1" dirty="0"/>
              <a:t>How?</a:t>
            </a:r>
            <a:r>
              <a:rPr lang="en-US" dirty="0"/>
              <a:t> Content code does not mention layout</a:t>
            </a:r>
            <a:endParaRPr lang="en-US" b="1" dirty="0"/>
          </a:p>
        </p:txBody>
      </p:sp>
    </p:spTree>
    <p:extLst>
      <p:ext uri="{BB962C8B-B14F-4D97-AF65-F5344CB8AC3E}">
        <p14:creationId xmlns:p14="http://schemas.microsoft.com/office/powerpoint/2010/main" val="120458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A430-B02E-B0E7-501A-188E8F3A5EED}"/>
              </a:ext>
            </a:extLst>
          </p:cNvPr>
          <p:cNvSpPr>
            <a:spLocks noGrp="1"/>
          </p:cNvSpPr>
          <p:nvPr>
            <p:ph type="title"/>
          </p:nvPr>
        </p:nvSpPr>
        <p:spPr/>
        <p:txBody>
          <a:bodyPr/>
          <a:lstStyle/>
          <a:p>
            <a:r>
              <a:rPr lang="en-US" dirty="0"/>
              <a:t>Constraint Satisfaction Programming</a:t>
            </a:r>
          </a:p>
        </p:txBody>
      </p:sp>
      <p:sp>
        <p:nvSpPr>
          <p:cNvPr id="3" name="Content Placeholder 2">
            <a:extLst>
              <a:ext uri="{FF2B5EF4-FFF2-40B4-BE49-F238E27FC236}">
                <a16:creationId xmlns:a16="http://schemas.microsoft.com/office/drawing/2014/main" id="{114DFC7F-F3A4-4F5C-C7FD-23AFEFB12B5C}"/>
              </a:ext>
            </a:extLst>
          </p:cNvPr>
          <p:cNvSpPr>
            <a:spLocks noGrp="1"/>
          </p:cNvSpPr>
          <p:nvPr>
            <p:ph idx="1"/>
          </p:nvPr>
        </p:nvSpPr>
        <p:spPr/>
        <p:txBody>
          <a:bodyPr/>
          <a:lstStyle/>
          <a:p>
            <a:r>
              <a:rPr lang="en-US" dirty="0"/>
              <a:t>Style in Penrose uses (a broader PL paradigm called) </a:t>
            </a:r>
            <a:r>
              <a:rPr lang="en-US" b="1" i="1" dirty="0"/>
              <a:t>constraint satisfaction programming (CSP)</a:t>
            </a:r>
          </a:p>
          <a:p>
            <a:pPr lvl="1"/>
            <a:r>
              <a:rPr lang="en-US" dirty="0"/>
              <a:t>In CSP, a program generates a set of constraints</a:t>
            </a:r>
          </a:p>
          <a:p>
            <a:pPr lvl="1"/>
            <a:r>
              <a:rPr lang="en-US" dirty="0"/>
              <a:t>Typically, the constraints belong to some decidable (or “decidable-</a:t>
            </a:r>
            <a:r>
              <a:rPr lang="en-US" dirty="0" err="1"/>
              <a:t>ish</a:t>
            </a:r>
            <a:r>
              <a:rPr lang="en-US" dirty="0"/>
              <a:t>”) set</a:t>
            </a:r>
          </a:p>
          <a:p>
            <a:pPr lvl="1"/>
            <a:r>
              <a:rPr lang="en-US" dirty="0"/>
              <a:t>The PL implementation then uses an external program called a  constraint solver to generate data values which satisfy the constraints</a:t>
            </a:r>
          </a:p>
          <a:p>
            <a:pPr lvl="1"/>
            <a:r>
              <a:rPr lang="en-US" dirty="0"/>
              <a:t>Those data values are part of the program output</a:t>
            </a:r>
          </a:p>
          <a:p>
            <a:pPr marL="201168" lvl="1" indent="0">
              <a:buNone/>
            </a:pPr>
            <a:r>
              <a:rPr lang="en-US" b="1" dirty="0"/>
              <a:t>Example:</a:t>
            </a:r>
            <a:r>
              <a:rPr lang="en-US" dirty="0"/>
              <a:t> Penrose style files define constraints on layout values such as positions, colors, and sizes. A solver generates values which satisfy these constraints, and the resulting values are used in the shown images.</a:t>
            </a:r>
            <a:endParaRPr lang="en-US" b="1" dirty="0"/>
          </a:p>
        </p:txBody>
      </p:sp>
      <p:sp>
        <p:nvSpPr>
          <p:cNvPr id="4" name="Slide Number Placeholder 3">
            <a:extLst>
              <a:ext uri="{FF2B5EF4-FFF2-40B4-BE49-F238E27FC236}">
                <a16:creationId xmlns:a16="http://schemas.microsoft.com/office/drawing/2014/main" id="{15FCAA5D-27E8-A6F3-9626-A9F544637919}"/>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62947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22F-B4E8-C643-6605-69D9E07BCBD0}"/>
              </a:ext>
            </a:extLst>
          </p:cNvPr>
          <p:cNvSpPr>
            <a:spLocks noGrp="1"/>
          </p:cNvSpPr>
          <p:nvPr>
            <p:ph type="title"/>
          </p:nvPr>
        </p:nvSpPr>
        <p:spPr/>
        <p:txBody>
          <a:bodyPr/>
          <a:lstStyle/>
          <a:p>
            <a:r>
              <a:rPr lang="en-US" dirty="0"/>
              <a:t>Constrained Optimization</a:t>
            </a:r>
          </a:p>
        </p:txBody>
      </p:sp>
      <p:sp>
        <p:nvSpPr>
          <p:cNvPr id="3" name="Content Placeholder 2">
            <a:extLst>
              <a:ext uri="{FF2B5EF4-FFF2-40B4-BE49-F238E27FC236}">
                <a16:creationId xmlns:a16="http://schemas.microsoft.com/office/drawing/2014/main" id="{CB6153F8-09FF-640E-0811-936E8351E34F}"/>
              </a:ext>
            </a:extLst>
          </p:cNvPr>
          <p:cNvSpPr>
            <a:spLocks noGrp="1"/>
          </p:cNvSpPr>
          <p:nvPr>
            <p:ph idx="1"/>
          </p:nvPr>
        </p:nvSpPr>
        <p:spPr/>
        <p:txBody>
          <a:bodyPr/>
          <a:lstStyle/>
          <a:p>
            <a:pPr marL="0" indent="0">
              <a:buNone/>
            </a:pPr>
            <a:r>
              <a:rPr lang="en-US" dirty="0"/>
              <a:t>In Penrose, CSP takes a </a:t>
            </a:r>
            <a:r>
              <a:rPr lang="en-US" b="1" dirty="0"/>
              <a:t>constrained optimization </a:t>
            </a:r>
            <a:r>
              <a:rPr lang="en-US" dirty="0"/>
              <a:t>approach, where some constraints are hard, and others are soft (“optimization goal”).</a:t>
            </a:r>
          </a:p>
          <a:p>
            <a:pPr marL="0" indent="0">
              <a:buNone/>
            </a:pPr>
            <a:r>
              <a:rPr lang="en-US" dirty="0"/>
              <a:t>A constrained optimization problem consists of </a:t>
            </a:r>
            <a:r>
              <a:rPr lang="en-US" b="1" dirty="0"/>
              <a:t>variables </a:t>
            </a:r>
            <a:r>
              <a:rPr lang="en-US" dirty="0"/>
              <a:t>to solve, </a:t>
            </a:r>
            <a:r>
              <a:rPr lang="en-US" b="1" dirty="0"/>
              <a:t>constraints</a:t>
            </a:r>
            <a:r>
              <a:rPr lang="en-US" dirty="0"/>
              <a:t> which must hold for every solution, and a</a:t>
            </a:r>
            <a:r>
              <a:rPr lang="en-US" b="1" dirty="0"/>
              <a:t> </a:t>
            </a:r>
            <a:r>
              <a:rPr lang="en-US" dirty="0"/>
              <a:t>numeric </a:t>
            </a:r>
            <a:r>
              <a:rPr lang="en-US" b="1" dirty="0"/>
              <a:t>optimization goal</a:t>
            </a:r>
            <a:r>
              <a:rPr lang="en-US" dirty="0"/>
              <a:t> which should maximized (or minimized) to create a “good” solution. Penrose example:</a:t>
            </a:r>
          </a:p>
          <a:p>
            <a:pPr marL="0" indent="0">
              <a:buNone/>
            </a:pPr>
            <a:r>
              <a:rPr lang="en-US" b="1" dirty="0"/>
              <a:t>Variables: </a:t>
            </a:r>
            <a:r>
              <a:rPr lang="en-US" dirty="0"/>
              <a:t>The position and size of every visual element</a:t>
            </a:r>
            <a:br>
              <a:rPr lang="en-US" dirty="0"/>
            </a:br>
            <a:r>
              <a:rPr lang="en-US" b="1" dirty="0"/>
              <a:t>Constraint: </a:t>
            </a:r>
            <a:r>
              <a:rPr lang="en-US" dirty="0"/>
              <a:t>No two elements overlap</a:t>
            </a:r>
            <a:br>
              <a:rPr lang="en-US" dirty="0"/>
            </a:br>
            <a:r>
              <a:rPr lang="en-US" b="1" dirty="0"/>
              <a:t>Optimization goal: </a:t>
            </a:r>
            <a:r>
              <a:rPr lang="en-US" dirty="0"/>
              <a:t>Minimize the size of the diagram</a:t>
            </a:r>
            <a:endParaRPr lang="en-US" b="1" dirty="0"/>
          </a:p>
        </p:txBody>
      </p:sp>
      <p:sp>
        <p:nvSpPr>
          <p:cNvPr id="4" name="Slide Number Placeholder 3">
            <a:extLst>
              <a:ext uri="{FF2B5EF4-FFF2-40B4-BE49-F238E27FC236}">
                <a16:creationId xmlns:a16="http://schemas.microsoft.com/office/drawing/2014/main" id="{231821ED-A2D3-B1E8-94DE-AC49F4AC6DB6}"/>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06615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31F8-44E0-C684-EABC-E8A26E80542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71A19BF-F89D-6A84-65F5-B4BE28F7DD2C}"/>
              </a:ext>
            </a:extLst>
          </p:cNvPr>
          <p:cNvSpPr>
            <a:spLocks noGrp="1"/>
          </p:cNvSpPr>
          <p:nvPr>
            <p:ph idx="1"/>
          </p:nvPr>
        </p:nvSpPr>
        <p:spPr/>
        <p:txBody>
          <a:bodyPr/>
          <a:lstStyle/>
          <a:p>
            <a:r>
              <a:rPr lang="en-US" dirty="0"/>
              <a:t>Spend 5-10 minutes experimenting with Penrose, starting from one of the built-in examples</a:t>
            </a:r>
          </a:p>
          <a:p>
            <a:r>
              <a:rPr lang="en-US" dirty="0">
                <a:hlinkClick r:id="rId2"/>
              </a:rPr>
              <a:t>https://penrose.cs.cmu.edu/</a:t>
            </a:r>
            <a:endParaRPr lang="en-US" dirty="0"/>
          </a:p>
          <a:p>
            <a:endParaRPr lang="en-US" dirty="0"/>
          </a:p>
        </p:txBody>
      </p:sp>
      <p:sp>
        <p:nvSpPr>
          <p:cNvPr id="4" name="Slide Number Placeholder 3">
            <a:extLst>
              <a:ext uri="{FF2B5EF4-FFF2-40B4-BE49-F238E27FC236}">
                <a16:creationId xmlns:a16="http://schemas.microsoft.com/office/drawing/2014/main" id="{DB700E06-3A49-8AB7-9A7B-1D44ADF485C5}"/>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17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3E65-8E6D-257C-CC38-D40392EC8631}"/>
              </a:ext>
            </a:extLst>
          </p:cNvPr>
          <p:cNvSpPr>
            <a:spLocks noGrp="1"/>
          </p:cNvSpPr>
          <p:nvPr>
            <p:ph type="title"/>
          </p:nvPr>
        </p:nvSpPr>
        <p:spPr/>
        <p:txBody>
          <a:bodyPr/>
          <a:lstStyle/>
          <a:p>
            <a:r>
              <a:rPr lang="en-US" dirty="0"/>
              <a:t>Core Topic: Visual Design</a:t>
            </a:r>
          </a:p>
        </p:txBody>
      </p:sp>
      <p:sp>
        <p:nvSpPr>
          <p:cNvPr id="3" name="Content Placeholder 2">
            <a:extLst>
              <a:ext uri="{FF2B5EF4-FFF2-40B4-BE49-F238E27FC236}">
                <a16:creationId xmlns:a16="http://schemas.microsoft.com/office/drawing/2014/main" id="{608CFEA9-CA1F-B696-D1E9-C016A43E3EF8}"/>
              </a:ext>
            </a:extLst>
          </p:cNvPr>
          <p:cNvSpPr>
            <a:spLocks noGrp="1"/>
          </p:cNvSpPr>
          <p:nvPr>
            <p:ph idx="1"/>
          </p:nvPr>
        </p:nvSpPr>
        <p:spPr/>
        <p:txBody>
          <a:bodyPr/>
          <a:lstStyle/>
          <a:p>
            <a:r>
              <a:rPr lang="en-US" dirty="0"/>
              <a:t>We often write programs which create visual content. There are surprisingly many different approaches to do the design of such programs and the PLs that support them.</a:t>
            </a:r>
          </a:p>
          <a:p>
            <a:r>
              <a:rPr lang="en-US" dirty="0"/>
              <a:t>Today, we focus on PLs that incorporate aspects of </a:t>
            </a:r>
            <a:r>
              <a:rPr lang="en-US" b="1" dirty="0"/>
              <a:t>visual design</a:t>
            </a:r>
            <a:r>
              <a:rPr lang="en-US" dirty="0"/>
              <a:t> specifically, i.e., addressing aspects like the layout, sizing, and color of elements in a 2-dimensional visual design.</a:t>
            </a:r>
          </a:p>
          <a:p>
            <a:r>
              <a:rPr lang="en-US" dirty="0"/>
              <a:t>This contrasts both with 3D-graphics PLs such as shader languages and certain media-focused languages such as Processing where these visual design tasks are not an inherent focus.</a:t>
            </a:r>
          </a:p>
        </p:txBody>
      </p:sp>
      <p:sp>
        <p:nvSpPr>
          <p:cNvPr id="4" name="Slide Number Placeholder 3">
            <a:extLst>
              <a:ext uri="{FF2B5EF4-FFF2-40B4-BE49-F238E27FC236}">
                <a16:creationId xmlns:a16="http://schemas.microsoft.com/office/drawing/2014/main" id="{ACF4A360-1320-E804-4A06-AEB5367B85F1}"/>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38701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3EBA-B2B4-A153-045D-4E556340C4A3}"/>
              </a:ext>
            </a:extLst>
          </p:cNvPr>
          <p:cNvSpPr>
            <a:spLocks noGrp="1"/>
          </p:cNvSpPr>
          <p:nvPr>
            <p:ph type="title"/>
          </p:nvPr>
        </p:nvSpPr>
        <p:spPr/>
        <p:txBody>
          <a:bodyPr/>
          <a:lstStyle/>
          <a:p>
            <a:r>
              <a:rPr lang="en-US" dirty="0"/>
              <a:t>Section: More about CSP</a:t>
            </a:r>
          </a:p>
        </p:txBody>
      </p:sp>
      <p:sp>
        <p:nvSpPr>
          <p:cNvPr id="3" name="Content Placeholder 2">
            <a:extLst>
              <a:ext uri="{FF2B5EF4-FFF2-40B4-BE49-F238E27FC236}">
                <a16:creationId xmlns:a16="http://schemas.microsoft.com/office/drawing/2014/main" id="{F9AD9440-3D7F-78B1-9957-46EEF57B8C9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153A4E-FBB2-1C1D-E9C9-6700FC2CD7E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53355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6B7-2B6B-E0BC-A743-AA9E2BAFE0C8}"/>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6694F541-390F-92C4-31F1-BB7E7F6DB39B}"/>
              </a:ext>
            </a:extLst>
          </p:cNvPr>
          <p:cNvSpPr>
            <a:spLocks noGrp="1"/>
          </p:cNvSpPr>
          <p:nvPr>
            <p:ph idx="1"/>
          </p:nvPr>
        </p:nvSpPr>
        <p:spPr/>
        <p:txBody>
          <a:bodyPr/>
          <a:lstStyle/>
          <a:p>
            <a:r>
              <a:rPr lang="en-US" dirty="0"/>
              <a:t>CSP is not a specific language, but a programming paradigm, so it does not have a single specific audience.</a:t>
            </a:r>
          </a:p>
          <a:p>
            <a:r>
              <a:rPr lang="en-US" dirty="0"/>
              <a:t>Instead, we will highlight several example applications of CSP, especially answer set programming (one type of CSP), in order to highlight who might benefit from it.</a:t>
            </a:r>
          </a:p>
        </p:txBody>
      </p:sp>
      <p:sp>
        <p:nvSpPr>
          <p:cNvPr id="4" name="Slide Number Placeholder 3">
            <a:extLst>
              <a:ext uri="{FF2B5EF4-FFF2-40B4-BE49-F238E27FC236}">
                <a16:creationId xmlns:a16="http://schemas.microsoft.com/office/drawing/2014/main" id="{8706144D-4071-678A-433E-C1570E22D62D}"/>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532380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Graph Coloring</a:t>
            </a:r>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32</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877824" y="6248231"/>
            <a:ext cx="9777984" cy="646331"/>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https://potassco.org/doc/videos/2016/09/20/the-asp-solving-process-via-graph-coloring.html</a:t>
            </a:r>
            <a:br>
              <a:rPr lang="en-US" dirty="0"/>
            </a:br>
            <a:r>
              <a:rPr lang="en-US" dirty="0">
                <a:hlinkClick r:id="rId4">
                  <a:extLst>
                    <a:ext uri="{A12FA001-AC4F-418D-AE19-62706E023703}">
                      <ahyp:hlinkClr xmlns:ahyp="http://schemas.microsoft.com/office/drawing/2018/hyperlinkcolor" val="tx"/>
                    </a:ext>
                  </a:extLst>
                </a:hlinkClick>
              </a:rPr>
              <a:t>Graph exact coloring | </a:t>
            </a:r>
            <a:r>
              <a:rPr lang="en-US" dirty="0" err="1">
                <a:hlinkClick r:id="rId4">
                  <a:extLst>
                    <a:ext uri="{A12FA001-AC4F-418D-AE19-62706E023703}">
                      <ahyp:hlinkClr xmlns:ahyp="http://schemas.microsoft.com/office/drawing/2018/hyperlinkcolor" val="tx"/>
                    </a:ext>
                  </a:extLst>
                </a:hlinkClick>
              </a:rPr>
              <a:t>Openverse</a:t>
            </a:r>
            <a:endParaRPr lang="en-US" dirty="0"/>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096001" cy="1477328"/>
          </a:xfrm>
          <a:prstGeom prst="rect">
            <a:avLst/>
          </a:prstGeom>
          <a:noFill/>
        </p:spPr>
        <p:txBody>
          <a:bodyPr wrap="square">
            <a:spAutoFit/>
          </a:bodyPr>
          <a:lstStyle/>
          <a:p>
            <a:r>
              <a:rPr lang="en-US" dirty="0">
                <a:latin typeface="Consolas" panose="020B0609020204030204" pitchFamily="49" charset="0"/>
              </a:rPr>
              <a:t>node(1..6).edge(1,2).  edge(1,3).  edge(1,4).  edge(2,4).  edge(2,5).  edge(2,6).  edge(3,1).  edge(3,4).  edge(3,5).edge(4,1).  edge(4,2).edge(5,3).  edge(5,4).  edge(5,6).  edge(6,2).  edge(6,3).  edge(6,5).</a:t>
            </a:r>
          </a:p>
        </p:txBody>
      </p:sp>
      <p:pic>
        <p:nvPicPr>
          <p:cNvPr id="1028" name="Picture 4">
            <a:extLst>
              <a:ext uri="{FF2B5EF4-FFF2-40B4-BE49-F238E27FC236}">
                <a16:creationId xmlns:a16="http://schemas.microsoft.com/office/drawing/2014/main" id="{6E696642-BD3B-72D9-EA40-BB1C20404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477" y="2932177"/>
            <a:ext cx="208597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1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a:t>
            </a:r>
            <a:r>
              <a:rPr lang="en-US" dirty="0" err="1"/>
              <a:t>Puzzles+Games</a:t>
            </a:r>
            <a:endParaRPr lang="en-US" dirty="0"/>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33</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979517" y="6420808"/>
            <a:ext cx="9777984" cy="369332"/>
          </a:xfrm>
          <a:prstGeom prst="rect">
            <a:avLst/>
          </a:prstGeom>
          <a:noFill/>
        </p:spPr>
        <p:txBody>
          <a:bodyPr wrap="square">
            <a:spAutoFit/>
          </a:bodyPr>
          <a:lstStyle/>
          <a:p>
            <a:r>
              <a:rPr lang="en-US" dirty="0"/>
              <a:t>https://ieeexplore.ieee.org/stamp/stamp.jsp?arnumber=5783900</a:t>
            </a:r>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986017" cy="923330"/>
          </a:xfrm>
          <a:prstGeom prst="rect">
            <a:avLst/>
          </a:prstGeom>
          <a:noFill/>
        </p:spPr>
        <p:txBody>
          <a:bodyPr wrap="square">
            <a:spAutoFit/>
          </a:bodyPr>
          <a:lstStyle/>
          <a:p>
            <a:r>
              <a:rPr lang="pt-BR" dirty="0">
                <a:latin typeface="Consolas" panose="020B0609020204030204" pitchFamily="49" charset="0"/>
              </a:rPr>
              <a:t>1 {cell(C,X,Y):color(C)} 1:- dim(X),dim(Y).</a:t>
            </a:r>
            <a:br>
              <a:rPr lang="pt-BR" dirty="0">
                <a:latin typeface="Consolas" panose="020B0609020204030204" pitchFamily="49" charset="0"/>
              </a:rPr>
            </a:br>
            <a:r>
              <a:rPr lang="pt-BR" dirty="0">
                <a:latin typeface="Consolas" panose="020B0609020204030204" pitchFamily="49" charset="0"/>
              </a:rPr>
              <a:t>1 {start(X,Y):dim(X):dim(Y)} 1. </a:t>
            </a:r>
            <a:br>
              <a:rPr lang="pt-BR" dirty="0">
                <a:latin typeface="Consolas" panose="020B0609020204030204" pitchFamily="49" charset="0"/>
              </a:rPr>
            </a:br>
            <a:r>
              <a:rPr lang="pt-BR" dirty="0">
                <a:latin typeface="Consolas" panose="020B0609020204030204" pitchFamily="49" charset="0"/>
              </a:rPr>
              <a:t>1 {finish(X,Y):dim(X):dim(Y)} 1.</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67E4DA8-CDE0-FCA2-639E-432DA26C04DA}"/>
              </a:ext>
            </a:extLst>
          </p:cNvPr>
          <p:cNvPicPr>
            <a:picLocks noChangeAspect="1"/>
          </p:cNvPicPr>
          <p:nvPr/>
        </p:nvPicPr>
        <p:blipFill>
          <a:blip r:embed="rId3"/>
          <a:stretch>
            <a:fillRect/>
          </a:stretch>
        </p:blipFill>
        <p:spPr>
          <a:xfrm>
            <a:off x="303275" y="2009001"/>
            <a:ext cx="3951733" cy="3910426"/>
          </a:xfrm>
          <a:prstGeom prst="rect">
            <a:avLst/>
          </a:prstGeom>
        </p:spPr>
      </p:pic>
    </p:spTree>
    <p:extLst>
      <p:ext uri="{BB962C8B-B14F-4D97-AF65-F5344CB8AC3E}">
        <p14:creationId xmlns:p14="http://schemas.microsoft.com/office/powerpoint/2010/main" val="279520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98B-1257-DACB-0586-738D0D83DCCB}"/>
              </a:ext>
            </a:extLst>
          </p:cNvPr>
          <p:cNvSpPr>
            <a:spLocks noGrp="1"/>
          </p:cNvSpPr>
          <p:nvPr>
            <p:ph type="title"/>
          </p:nvPr>
        </p:nvSpPr>
        <p:spPr/>
        <p:txBody>
          <a:bodyPr/>
          <a:lstStyle/>
          <a:p>
            <a:r>
              <a:rPr lang="en-US" dirty="0"/>
              <a:t>Bonus: </a:t>
            </a:r>
            <a:r>
              <a:rPr lang="en-US" dirty="0" err="1"/>
              <a:t>PieceWork</a:t>
            </a:r>
            <a:endParaRPr lang="en-US" dirty="0"/>
          </a:p>
        </p:txBody>
      </p:sp>
      <p:sp>
        <p:nvSpPr>
          <p:cNvPr id="3" name="Content Placeholder 2">
            <a:extLst>
              <a:ext uri="{FF2B5EF4-FFF2-40B4-BE49-F238E27FC236}">
                <a16:creationId xmlns:a16="http://schemas.microsoft.com/office/drawing/2014/main" id="{FB8EB29D-F74E-D7F7-B347-6D6AC0ABABAA}"/>
              </a:ext>
            </a:extLst>
          </p:cNvPr>
          <p:cNvSpPr>
            <a:spLocks noGrp="1"/>
          </p:cNvSpPr>
          <p:nvPr>
            <p:ph idx="1"/>
          </p:nvPr>
        </p:nvSpPr>
        <p:spPr/>
        <p:txBody>
          <a:bodyPr/>
          <a:lstStyle/>
          <a:p>
            <a:r>
              <a:rPr lang="en-US" dirty="0">
                <a:hlinkClick r:id="rId2"/>
              </a:rPr>
              <a:t>https://users.wpi.edu/~rbohrer/pub/farm23.pdf</a:t>
            </a:r>
            <a:endParaRPr lang="en-US" dirty="0"/>
          </a:p>
          <a:p>
            <a:r>
              <a:rPr lang="en-US" dirty="0">
                <a:hlinkClick r:id="rId3"/>
              </a:rPr>
              <a:t>https://docs.google.com/presentation/d/1gH03QKh_T1BEz_L9oapTG9Vgih-srRXFkA6QwOtjzVU/edit?usp=sharing</a:t>
            </a:r>
            <a:endParaRPr lang="en-US" dirty="0"/>
          </a:p>
          <a:p>
            <a:endParaRPr lang="en-US" dirty="0"/>
          </a:p>
        </p:txBody>
      </p:sp>
      <p:sp>
        <p:nvSpPr>
          <p:cNvPr id="4" name="Slide Number Placeholder 3">
            <a:extLst>
              <a:ext uri="{FF2B5EF4-FFF2-40B4-BE49-F238E27FC236}">
                <a16:creationId xmlns:a16="http://schemas.microsoft.com/office/drawing/2014/main" id="{C48FBEA5-1B36-6420-5B29-4211045684F6}"/>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3247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C284-00BA-70E6-034F-523983BC54AB}"/>
              </a:ext>
            </a:extLst>
          </p:cNvPr>
          <p:cNvSpPr>
            <a:spLocks noGrp="1"/>
          </p:cNvSpPr>
          <p:nvPr>
            <p:ph type="title"/>
          </p:nvPr>
        </p:nvSpPr>
        <p:spPr/>
        <p:txBody>
          <a:bodyPr/>
          <a:lstStyle/>
          <a:p>
            <a:r>
              <a:rPr lang="en-US" dirty="0"/>
              <a:t>Guiding Question: Automation</a:t>
            </a:r>
          </a:p>
        </p:txBody>
      </p:sp>
      <p:sp>
        <p:nvSpPr>
          <p:cNvPr id="3" name="Content Placeholder 2">
            <a:extLst>
              <a:ext uri="{FF2B5EF4-FFF2-40B4-BE49-F238E27FC236}">
                <a16:creationId xmlns:a16="http://schemas.microsoft.com/office/drawing/2014/main" id="{80FF3F9B-AA63-4214-863E-A7E3A74AC318}"/>
              </a:ext>
            </a:extLst>
          </p:cNvPr>
          <p:cNvSpPr>
            <a:spLocks noGrp="1"/>
          </p:cNvSpPr>
          <p:nvPr>
            <p:ph idx="1"/>
          </p:nvPr>
        </p:nvSpPr>
        <p:spPr/>
        <p:txBody>
          <a:bodyPr/>
          <a:lstStyle/>
          <a:p>
            <a:r>
              <a:rPr lang="en-US" dirty="0"/>
              <a:t>Theorist: “A good PL is one that gives us things for free”</a:t>
            </a:r>
          </a:p>
          <a:p>
            <a:r>
              <a:rPr lang="en-US" dirty="0"/>
              <a:t>Humanist: “What do we want to get for free? Do we lose something when we gain ‘free things’?”</a:t>
            </a:r>
          </a:p>
          <a:p>
            <a:r>
              <a:rPr lang="en-US" dirty="0"/>
              <a:t>When PLs automate common and time-consuming tasks, they open the potential of increased programmer productivity. Yet, it is not always clear which tasks the Practitioner prefers to automate or not. This is particularly true is the visual domain: for example, graphic designers vs. artists might prefer different kinds of control over generated images.</a:t>
            </a:r>
          </a:p>
        </p:txBody>
      </p:sp>
      <p:sp>
        <p:nvSpPr>
          <p:cNvPr id="4" name="Slide Number Placeholder 3">
            <a:extLst>
              <a:ext uri="{FF2B5EF4-FFF2-40B4-BE49-F238E27FC236}">
                <a16:creationId xmlns:a16="http://schemas.microsoft.com/office/drawing/2014/main" id="{8A2E227C-B928-3AF2-EF7A-8A02D1C3F88E}"/>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778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AC2-C694-4CCA-1A73-0CA08EA0680F}"/>
              </a:ext>
            </a:extLst>
          </p:cNvPr>
          <p:cNvSpPr>
            <a:spLocks noGrp="1"/>
          </p:cNvSpPr>
          <p:nvPr>
            <p:ph type="title"/>
          </p:nvPr>
        </p:nvSpPr>
        <p:spPr/>
        <p:txBody>
          <a:bodyPr/>
          <a:lstStyle/>
          <a:p>
            <a:r>
              <a:rPr lang="en-US" dirty="0"/>
              <a:t>Design Idea: Content-Style Separation</a:t>
            </a:r>
          </a:p>
        </p:txBody>
      </p:sp>
      <p:sp>
        <p:nvSpPr>
          <p:cNvPr id="3" name="Content Placeholder 2">
            <a:extLst>
              <a:ext uri="{FF2B5EF4-FFF2-40B4-BE49-F238E27FC236}">
                <a16:creationId xmlns:a16="http://schemas.microsoft.com/office/drawing/2014/main" id="{087645E2-9524-8EF8-9A5D-790813511768}"/>
              </a:ext>
            </a:extLst>
          </p:cNvPr>
          <p:cNvSpPr>
            <a:spLocks noGrp="1"/>
          </p:cNvSpPr>
          <p:nvPr>
            <p:ph idx="1"/>
          </p:nvPr>
        </p:nvSpPr>
        <p:spPr/>
        <p:txBody>
          <a:bodyPr>
            <a:normAutofit lnSpcReduction="10000"/>
          </a:bodyPr>
          <a:lstStyle/>
          <a:p>
            <a:r>
              <a:rPr lang="en-US" dirty="0"/>
              <a:t>Recall that the design of abstractions is a key task in PL (and program) design. </a:t>
            </a:r>
          </a:p>
          <a:p>
            <a:r>
              <a:rPr lang="en-US" dirty="0"/>
              <a:t>For languages dealing with visual design, a key observation is that visual design requires a large number of stylistic decisions of a separate nature to those of those that occur when designing content, let alone designing code.</a:t>
            </a:r>
          </a:p>
          <a:p>
            <a:r>
              <a:rPr lang="en-US" b="1" dirty="0"/>
              <a:t>Content-Style Separation</a:t>
            </a:r>
            <a:r>
              <a:rPr lang="en-US" dirty="0"/>
              <a:t> is the PL design principle of representing style designs, content decisions, (and code decisions) with separate program elements, typically using different language constructs or even two separate languages working together.</a:t>
            </a:r>
            <a:endParaRPr lang="en-US" b="1" dirty="0"/>
          </a:p>
        </p:txBody>
      </p:sp>
      <p:sp>
        <p:nvSpPr>
          <p:cNvPr id="4" name="Slide Number Placeholder 3">
            <a:extLst>
              <a:ext uri="{FF2B5EF4-FFF2-40B4-BE49-F238E27FC236}">
                <a16:creationId xmlns:a16="http://schemas.microsoft.com/office/drawing/2014/main" id="{4CCEF17A-F06E-4463-02A6-09B0CF836D9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42595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77B-FDA4-F4BB-1F7E-046B38279CD0}"/>
              </a:ext>
            </a:extLst>
          </p:cNvPr>
          <p:cNvSpPr>
            <a:spLocks noGrp="1"/>
          </p:cNvSpPr>
          <p:nvPr>
            <p:ph type="title"/>
          </p:nvPr>
        </p:nvSpPr>
        <p:spPr/>
        <p:txBody>
          <a:bodyPr/>
          <a:lstStyle/>
          <a:p>
            <a:r>
              <a:rPr lang="en-US" dirty="0"/>
              <a:t>Section: Case Studies</a:t>
            </a:r>
          </a:p>
        </p:txBody>
      </p:sp>
      <p:sp>
        <p:nvSpPr>
          <p:cNvPr id="3" name="Content Placeholder 2">
            <a:extLst>
              <a:ext uri="{FF2B5EF4-FFF2-40B4-BE49-F238E27FC236}">
                <a16:creationId xmlns:a16="http://schemas.microsoft.com/office/drawing/2014/main" id="{9269D77E-DED5-2284-4D1F-A4EED865AFB7}"/>
              </a:ext>
            </a:extLst>
          </p:cNvPr>
          <p:cNvSpPr>
            <a:spLocks noGrp="1"/>
          </p:cNvSpPr>
          <p:nvPr>
            <p:ph idx="1"/>
          </p:nvPr>
        </p:nvSpPr>
        <p:spPr/>
        <p:txBody>
          <a:bodyPr/>
          <a:lstStyle/>
          <a:p>
            <a:r>
              <a:rPr lang="en-US" dirty="0"/>
              <a:t>- HTML-and-CSS</a:t>
            </a:r>
          </a:p>
          <a:p>
            <a:r>
              <a:rPr lang="en-US" dirty="0"/>
              <a:t>- Penrose</a:t>
            </a:r>
          </a:p>
          <a:p>
            <a:r>
              <a:rPr lang="en-US" dirty="0"/>
              <a:t>- Constraint Satisfaction Programming</a:t>
            </a:r>
          </a:p>
        </p:txBody>
      </p:sp>
      <p:sp>
        <p:nvSpPr>
          <p:cNvPr id="4" name="Slide Number Placeholder 3">
            <a:extLst>
              <a:ext uri="{FF2B5EF4-FFF2-40B4-BE49-F238E27FC236}">
                <a16:creationId xmlns:a16="http://schemas.microsoft.com/office/drawing/2014/main" id="{73497903-E959-788C-3828-746E3C4E8B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5828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Basic Concepts</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p:txBody>
          <a:bodyPr>
            <a:normAutofit lnSpcReduction="10000"/>
          </a:bodyPr>
          <a:lstStyle/>
          <a:p>
            <a:r>
              <a:rPr lang="en-US" dirty="0"/>
              <a:t>Web browsers are built around three primary languages:</a:t>
            </a:r>
          </a:p>
          <a:p>
            <a:pPr lvl="1"/>
            <a:r>
              <a:rPr lang="en-US" b="1" dirty="0"/>
              <a:t>Content: </a:t>
            </a:r>
            <a:r>
              <a:rPr lang="en-US" dirty="0"/>
              <a:t>HTML (</a:t>
            </a:r>
            <a:r>
              <a:rPr lang="en-US" dirty="0" err="1"/>
              <a:t>HyperText</a:t>
            </a:r>
            <a:r>
              <a:rPr lang="en-US" dirty="0"/>
              <a:t> Markup Language)</a:t>
            </a:r>
          </a:p>
          <a:p>
            <a:pPr lvl="1"/>
            <a:r>
              <a:rPr lang="en-US" b="1" dirty="0"/>
              <a:t>Style:</a:t>
            </a:r>
            <a:r>
              <a:rPr lang="en-US" dirty="0"/>
              <a:t> CSS (Cascading Style Sheets)</a:t>
            </a:r>
          </a:p>
          <a:p>
            <a:pPr lvl="1"/>
            <a:r>
              <a:rPr lang="en-US" b="1" dirty="0"/>
              <a:t>Code: </a:t>
            </a:r>
            <a:r>
              <a:rPr lang="en-US" dirty="0" err="1"/>
              <a:t>Javascript</a:t>
            </a:r>
            <a:endParaRPr lang="en-US" b="1" dirty="0"/>
          </a:p>
          <a:p>
            <a:r>
              <a:rPr lang="en-US" dirty="0"/>
              <a:t>Notable design concepts:</a:t>
            </a:r>
          </a:p>
          <a:p>
            <a:pPr lvl="1"/>
            <a:r>
              <a:rPr lang="en-US" dirty="0"/>
              <a:t>CSS is distinguished by its </a:t>
            </a:r>
            <a:r>
              <a:rPr lang="en-US" b="1" i="1" dirty="0"/>
              <a:t>selector</a:t>
            </a:r>
            <a:r>
              <a:rPr lang="en-US" dirty="0"/>
              <a:t> feature, which allows applying stylistic choices in bulk. It is named after the </a:t>
            </a:r>
            <a:r>
              <a:rPr lang="en-US" b="1" i="1" dirty="0"/>
              <a:t>cascade</a:t>
            </a:r>
            <a:r>
              <a:rPr lang="en-US" i="1" dirty="0"/>
              <a:t> </a:t>
            </a:r>
            <a:r>
              <a:rPr lang="en-US" dirty="0"/>
              <a:t>rule of its semantics, used to resolve conflicting style rules</a:t>
            </a:r>
          </a:p>
          <a:p>
            <a:pPr lvl="1"/>
            <a:r>
              <a:rPr lang="en-US" dirty="0"/>
              <a:t>HTML</a:t>
            </a:r>
            <a:r>
              <a:rPr lang="en-US" b="1" dirty="0"/>
              <a:t> </a:t>
            </a:r>
            <a:r>
              <a:rPr lang="en-US" dirty="0"/>
              <a:t>is recognizable for the design of its syntax, with nested tags.</a:t>
            </a:r>
          </a:p>
          <a:p>
            <a:pPr lvl="2"/>
            <a:r>
              <a:rPr lang="en-US" b="1" dirty="0"/>
              <a:t>Semantic Web: </a:t>
            </a:r>
            <a:r>
              <a:rPr lang="en-US" dirty="0"/>
              <a:t>HTML is also notable for this paradigm, wherein HTML writers seek to write HTML that focuses entirely on semantic content, with no style information</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23679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8</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Tree>
    <p:extLst>
      <p:ext uri="{BB962C8B-B14F-4D97-AF65-F5344CB8AC3E}">
        <p14:creationId xmlns:p14="http://schemas.microsoft.com/office/powerpoint/2010/main" val="36188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9</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
        <p:nvSpPr>
          <p:cNvPr id="7" name="Content Placeholder 2">
            <a:extLst>
              <a:ext uri="{FF2B5EF4-FFF2-40B4-BE49-F238E27FC236}">
                <a16:creationId xmlns:a16="http://schemas.microsoft.com/office/drawing/2014/main" id="{8A03E54C-1B72-A32C-FB26-7A3AA600E9C6}"/>
              </a:ext>
            </a:extLst>
          </p:cNvPr>
          <p:cNvSpPr txBox="1">
            <a:spLocks/>
          </p:cNvSpPr>
          <p:nvPr/>
        </p:nvSpPr>
        <p:spPr>
          <a:xfrm>
            <a:off x="819302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CSS</a:t>
            </a:r>
          </a:p>
        </p:txBody>
      </p:sp>
      <p:sp>
        <p:nvSpPr>
          <p:cNvPr id="16" name="TextBox 15">
            <a:extLst>
              <a:ext uri="{FF2B5EF4-FFF2-40B4-BE49-F238E27FC236}">
                <a16:creationId xmlns:a16="http://schemas.microsoft.com/office/drawing/2014/main" id="{8450C9B4-C75F-ADFF-838A-6D0B36B5CD84}"/>
              </a:ext>
            </a:extLst>
          </p:cNvPr>
          <p:cNvSpPr txBox="1"/>
          <p:nvPr/>
        </p:nvSpPr>
        <p:spPr>
          <a:xfrm>
            <a:off x="6095995" y="2351814"/>
            <a:ext cx="6096005" cy="4016484"/>
          </a:xfrm>
          <a:prstGeom prst="rect">
            <a:avLst/>
          </a:prstGeom>
          <a:noFill/>
        </p:spPr>
        <p:txBody>
          <a:bodyPr wrap="square">
            <a:spAutoFit/>
          </a:bodyPr>
          <a:lstStyle/>
          <a:p>
            <a:r>
              <a:rPr lang="en-US" sz="1700" dirty="0">
                <a:latin typeface="Consolas" panose="020B0609020204030204" pitchFamily="49" charset="0"/>
              </a:rPr>
              <a:t>/* Derived from STANLEY theme by Carlos Alvarez</a:t>
            </a:r>
          </a:p>
          <a:p>
            <a:r>
              <a:rPr lang="en-US" sz="1700" dirty="0">
                <a:latin typeface="Consolas" panose="020B0609020204030204" pitchFamily="49" charset="0"/>
              </a:rPr>
              <a:t> * URLs: </a:t>
            </a:r>
            <a:r>
              <a:rPr lang="en-US" sz="1700" dirty="0">
                <a:latin typeface="Consolas" panose="020B0609020204030204" pitchFamily="49" charset="0"/>
                <a:hlinkClick r:id="rId2"/>
              </a:rPr>
              <a:t>http://alvarez.is</a:t>
            </a:r>
            <a:r>
              <a:rPr lang="en-US" sz="1700" dirty="0">
                <a:latin typeface="Consolas" panose="020B0609020204030204" pitchFamily="49" charset="0"/>
              </a:rPr>
              <a:t> </a:t>
            </a:r>
            <a:r>
              <a:rPr lang="en-US" sz="1700" dirty="0">
                <a:latin typeface="Consolas" panose="020B0609020204030204" pitchFamily="49" charset="0"/>
                <a:hlinkClick r:id="rId3"/>
              </a:rPr>
              <a:t>http://blacktie.co</a:t>
            </a:r>
            <a:r>
              <a:rPr lang="en-US" sz="1700" dirty="0">
                <a:latin typeface="Consolas" panose="020B0609020204030204" pitchFamily="49" charset="0"/>
              </a:rPr>
              <a:t>*/</a:t>
            </a:r>
          </a:p>
          <a:p>
            <a:r>
              <a:rPr lang="en-US" sz="1700" dirty="0">
                <a:latin typeface="Consolas" panose="020B0609020204030204" pitchFamily="49" charset="0"/>
              </a:rPr>
              <a:t>h1 {</a:t>
            </a:r>
          </a:p>
          <a:p>
            <a:r>
              <a:rPr lang="en-US" sz="1700" dirty="0">
                <a:latin typeface="Consolas" panose="020B0609020204030204" pitchFamily="49" charset="0"/>
              </a:rPr>
              <a:t>  font-size: 35px;</a:t>
            </a:r>
          </a:p>
          <a:p>
            <a:r>
              <a:rPr lang="en-US" sz="1700" dirty="0">
                <a:latin typeface="Consolas" panose="020B0609020204030204" pitchFamily="49" charset="0"/>
              </a:rPr>
              <a:t>  margin-top: 30px;</a:t>
            </a:r>
          </a:p>
          <a:p>
            <a:r>
              <a:rPr lang="en-US" sz="1700" dirty="0">
                <a:latin typeface="Consolas" panose="020B0609020204030204" pitchFamily="49" charset="0"/>
              </a:rPr>
              <a:t>  margin-bottom: 30px;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.navbar{ </a:t>
            </a:r>
            <a:br>
              <a:rPr lang="en-US" sz="1700" dirty="0">
                <a:latin typeface="Consolas" panose="020B0609020204030204" pitchFamily="49" charset="0"/>
              </a:rPr>
            </a:br>
            <a:r>
              <a:rPr lang="en-US" sz="1700" dirty="0">
                <a:latin typeface="Consolas" panose="020B0609020204030204" pitchFamily="49" charset="0"/>
              </a:rPr>
              <a:t>  text-transform: uppercase;</a:t>
            </a:r>
            <a:br>
              <a:rPr lang="en-US" sz="1700" dirty="0">
                <a:latin typeface="Consolas" panose="020B0609020204030204" pitchFamily="49" charset="0"/>
              </a:rPr>
            </a:br>
            <a:r>
              <a:rPr lang="en-US" sz="1700" dirty="0">
                <a:latin typeface="Consolas" panose="020B0609020204030204" pitchFamily="49" charset="0"/>
              </a:rPr>
              <a:t>  margin-bottom: 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#footer p {</a:t>
            </a:r>
            <a:br>
              <a:rPr lang="en-US" sz="1700" dirty="0">
                <a:latin typeface="Consolas" panose="020B0609020204030204" pitchFamily="49" charset="0"/>
              </a:rPr>
            </a:br>
            <a:r>
              <a:rPr lang="en-US" sz="1700" dirty="0">
                <a:latin typeface="Consolas" panose="020B0609020204030204" pitchFamily="49" charset="0"/>
              </a:rPr>
              <a:t>  color: white;</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endParaRPr lang="en-US" sz="1700" dirty="0">
              <a:latin typeface="Consolas" panose="020B0609020204030204" pitchFamily="49" charset="0"/>
            </a:endParaRPr>
          </a:p>
        </p:txBody>
      </p:sp>
    </p:spTree>
    <p:extLst>
      <p:ext uri="{BB962C8B-B14F-4D97-AF65-F5344CB8AC3E}">
        <p14:creationId xmlns:p14="http://schemas.microsoft.com/office/powerpoint/2010/main" val="9429435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3073</Words>
  <Application>Microsoft Office PowerPoint</Application>
  <PresentationFormat>Widescreen</PresentationFormat>
  <Paragraphs>244</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Retrospect</vt:lpstr>
      <vt:lpstr>24 – Content and Style</vt:lpstr>
      <vt:lpstr>Outline</vt:lpstr>
      <vt:lpstr>Core Topic: Visual Design</vt:lpstr>
      <vt:lpstr>Guiding Question: Automation</vt:lpstr>
      <vt:lpstr>Design Idea: Content-Style Separation</vt:lpstr>
      <vt:lpstr>Section: Case Studies</vt:lpstr>
      <vt:lpstr>HTML+CSS: Basic Concepts</vt:lpstr>
      <vt:lpstr>HTML+CSS Snippets (from author’s site)</vt:lpstr>
      <vt:lpstr>HTML+CSS Snippets (from author’s site)</vt:lpstr>
      <vt:lpstr>Are HTML + CSS PLs?</vt:lpstr>
      <vt:lpstr>Are HTML + CSS PLs?</vt:lpstr>
      <vt:lpstr>Defining Audience with an Example Persona</vt:lpstr>
      <vt:lpstr>Analysis</vt:lpstr>
      <vt:lpstr>Analysis: Usage Observations</vt:lpstr>
      <vt:lpstr>Penrose</vt:lpstr>
      <vt:lpstr>Defining Audience</vt:lpstr>
      <vt:lpstr>Defining Design Goals</vt:lpstr>
      <vt:lpstr>Example: Geometric Operations</vt:lpstr>
      <vt:lpstr>Example: Geometric Operations</vt:lpstr>
      <vt:lpstr>Language Definition - Overview</vt:lpstr>
      <vt:lpstr>Language: Content (Abstract) Syntax</vt:lpstr>
      <vt:lpstr>Content (Abstract) Syntax, Annotated</vt:lpstr>
      <vt:lpstr>Style Syntax by Example</vt:lpstr>
      <vt:lpstr>Toward Semantics: Automation Discussion</vt:lpstr>
      <vt:lpstr>Automating Layout (Example)</vt:lpstr>
      <vt:lpstr>Automating Layout (Example)</vt:lpstr>
      <vt:lpstr>Constraint Satisfaction Programming</vt:lpstr>
      <vt:lpstr>Constrained Optimization</vt:lpstr>
      <vt:lpstr>Activity</vt:lpstr>
      <vt:lpstr>Section: More about CSP</vt:lpstr>
      <vt:lpstr>Defining Audience?</vt:lpstr>
      <vt:lpstr>CSP Applications: Graph Coloring</vt:lpstr>
      <vt:lpstr>CSP Applications: Puzzles+Games</vt:lpstr>
      <vt:lpstr>Bonus: PieceWork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148</cp:revision>
  <dcterms:created xsi:type="dcterms:W3CDTF">2023-08-13T16:19:48Z</dcterms:created>
  <dcterms:modified xsi:type="dcterms:W3CDTF">2024-12-20T20:48:45Z</dcterms:modified>
</cp:coreProperties>
</file>