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2" r:id="rId5"/>
    <p:sldId id="263" r:id="rId6"/>
    <p:sldId id="264" r:id="rId7"/>
    <p:sldId id="265" r:id="rId8"/>
    <p:sldId id="266" r:id="rId9"/>
    <p:sldId id="267" r:id="rId10"/>
    <p:sldId id="268" r:id="rId11"/>
    <p:sldId id="269" r:id="rId12"/>
    <p:sldId id="270" r:id="rId13"/>
    <p:sldId id="271" r:id="rId14"/>
    <p:sldId id="272" r:id="rId15"/>
    <p:sldId id="259" r:id="rId16"/>
    <p:sldId id="273" r:id="rId17"/>
    <p:sldId id="274" r:id="rId18"/>
    <p:sldId id="275" r:id="rId19"/>
    <p:sldId id="276" r:id="rId20"/>
    <p:sldId id="277" r:id="rId21"/>
    <p:sldId id="278" r:id="rId22"/>
    <p:sldId id="280" r:id="rId23"/>
    <p:sldId id="279" r:id="rId24"/>
    <p:sldId id="281" r:id="rId25"/>
    <p:sldId id="282" r:id="rId26"/>
    <p:sldId id="283" r:id="rId27"/>
    <p:sldId id="286" r:id="rId28"/>
    <p:sldId id="285" r:id="rId29"/>
    <p:sldId id="287" r:id="rId30"/>
    <p:sldId id="284" r:id="rId31"/>
    <p:sldId id="288" r:id="rId32"/>
    <p:sldId id="289" r:id="rId33"/>
    <p:sldId id="290" r:id="rId34"/>
    <p:sldId id="291" r:id="rId35"/>
    <p:sldId id="292" r:id="rId36"/>
    <p:sldId id="296" r:id="rId37"/>
    <p:sldId id="293" r:id="rId38"/>
    <p:sldId id="294" r:id="rId39"/>
    <p:sldId id="297" r:id="rId40"/>
    <p:sldId id="298" r:id="rId41"/>
    <p:sldId id="299" r:id="rId42"/>
    <p:sldId id="300" r:id="rId43"/>
    <p:sldId id="295" r:id="rId44"/>
    <p:sldId id="260" r:id="rId45"/>
    <p:sldId id="301" r:id="rId46"/>
    <p:sldId id="302" r:id="rId47"/>
    <p:sldId id="305" r:id="rId48"/>
    <p:sldId id="303" r:id="rId49"/>
    <p:sldId id="304" r:id="rId50"/>
    <p:sldId id="261"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0" autoAdjust="0"/>
    <p:restoredTop sz="94660"/>
  </p:normalViewPr>
  <p:slideViewPr>
    <p:cSldViewPr snapToGrid="0">
      <p:cViewPr varScale="1">
        <p:scale>
          <a:sx n="99" d="100"/>
          <a:sy n="99" d="100"/>
        </p:scale>
        <p:origin x="13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DF0DA02A-3D36-4521-B995-F6A931B35345}"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F0DA02A-3D36-4521-B995-F6A931B35345}"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0DA02A-3D36-4521-B995-F6A931B35345}"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0DA02A-3D36-4521-B995-F6A931B35345}"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F0DA02A-3D36-4521-B995-F6A931B35345}" type="datetimeFigureOut">
              <a:rPr lang="en-US" smtClean="0"/>
              <a:t>8/25/2023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0DA02A-3D36-4521-B995-F6A931B35345}" type="datetimeFigureOut">
              <a:rPr lang="en-US" smtClean="0"/>
              <a:t>8/25/2023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0DA02A-3D36-4521-B995-F6A931B35345}" type="datetimeFigureOut">
              <a:rPr lang="en-US" smtClean="0"/>
              <a:t>8/25/2023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0DA02A-3D36-4521-B995-F6A931B35345}" type="datetimeFigureOut">
              <a:rPr lang="en-US" smtClean="0"/>
              <a:t>8/25/2023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0DA02A-3D36-4521-B995-F6A931B35345}"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0DA02A-3D36-4521-B995-F6A931B35345}" type="datetimeFigureOut">
              <a:rPr lang="en-US" smtClean="0"/>
              <a:t>8/25/2023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08 – Human-Computer Interaction 1</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©2023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D3EF-60DB-191C-AF2E-D36439B9A212}"/>
              </a:ext>
            </a:extLst>
          </p:cNvPr>
          <p:cNvSpPr>
            <a:spLocks noGrp="1"/>
          </p:cNvSpPr>
          <p:nvPr>
            <p:ph type="title"/>
          </p:nvPr>
        </p:nvSpPr>
        <p:spPr/>
        <p:txBody>
          <a:bodyPr>
            <a:normAutofit/>
          </a:bodyPr>
          <a:lstStyle/>
          <a:p>
            <a:r>
              <a:rPr lang="en-US" sz="4400" dirty="0"/>
              <a:t>Interface Thinking Enables New Questions 2</a:t>
            </a:r>
          </a:p>
        </p:txBody>
      </p:sp>
      <p:sp>
        <p:nvSpPr>
          <p:cNvPr id="3" name="Content Placeholder 2">
            <a:extLst>
              <a:ext uri="{FF2B5EF4-FFF2-40B4-BE49-F238E27FC236}">
                <a16:creationId xmlns:a16="http://schemas.microsoft.com/office/drawing/2014/main" id="{0A596BAC-D90E-A522-EDE1-30A4F465A1B2}"/>
              </a:ext>
            </a:extLst>
          </p:cNvPr>
          <p:cNvSpPr>
            <a:spLocks noGrp="1"/>
          </p:cNvSpPr>
          <p:nvPr>
            <p:ph idx="1"/>
          </p:nvPr>
        </p:nvSpPr>
        <p:spPr/>
        <p:txBody>
          <a:bodyPr>
            <a:normAutofit/>
          </a:bodyPr>
          <a:lstStyle/>
          <a:p>
            <a:r>
              <a:rPr lang="en-US" dirty="0"/>
              <a:t>How do the inputs and outputs of the interface align with the assets and needs of programmers? Does the interface make use of programmers’ strengths while meeting their needs?</a:t>
            </a:r>
          </a:p>
          <a:p>
            <a:r>
              <a:rPr lang="en-US" dirty="0"/>
              <a:t>How do the outputs promote or hinder programmer self-efficacy, i.e., their ability to plan and execute a solution to a problem? For example, do the error messages of a compiler direct the programmer to fix relevant bugs in their program?</a:t>
            </a:r>
          </a:p>
        </p:txBody>
      </p:sp>
    </p:spTree>
    <p:extLst>
      <p:ext uri="{BB962C8B-B14F-4D97-AF65-F5344CB8AC3E}">
        <p14:creationId xmlns:p14="http://schemas.microsoft.com/office/powerpoint/2010/main" val="629167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66A6-3FD0-722F-7241-C178DDCCFDB0}"/>
              </a:ext>
            </a:extLst>
          </p:cNvPr>
          <p:cNvSpPr>
            <a:spLocks noGrp="1"/>
          </p:cNvSpPr>
          <p:nvPr>
            <p:ph type="title"/>
          </p:nvPr>
        </p:nvSpPr>
        <p:spPr/>
        <p:txBody>
          <a:bodyPr/>
          <a:lstStyle/>
          <a:p>
            <a:r>
              <a:rPr lang="en-US" dirty="0"/>
              <a:t>Motivating HCI-for-PL</a:t>
            </a:r>
          </a:p>
        </p:txBody>
      </p:sp>
      <p:sp>
        <p:nvSpPr>
          <p:cNvPr id="3" name="Content Placeholder 2">
            <a:extLst>
              <a:ext uri="{FF2B5EF4-FFF2-40B4-BE49-F238E27FC236}">
                <a16:creationId xmlns:a16="http://schemas.microsoft.com/office/drawing/2014/main" id="{210146A2-62C7-A757-B3D5-CFBA43AC8D58}"/>
              </a:ext>
            </a:extLst>
          </p:cNvPr>
          <p:cNvSpPr>
            <a:spLocks noGrp="1"/>
          </p:cNvSpPr>
          <p:nvPr>
            <p:ph idx="1"/>
          </p:nvPr>
        </p:nvSpPr>
        <p:spPr/>
        <p:txBody>
          <a:bodyPr/>
          <a:lstStyle/>
          <a:p>
            <a:r>
              <a:rPr lang="en-US" dirty="0"/>
              <a:t>HCI-for-PL can help make PLs more usable</a:t>
            </a:r>
          </a:p>
          <a:p>
            <a:r>
              <a:rPr lang="en-US" dirty="0"/>
              <a:t>Let’s start by sharing our own life experience:</a:t>
            </a:r>
            <a:br>
              <a:rPr lang="en-US" dirty="0"/>
            </a:br>
            <a:r>
              <a:rPr lang="en-US" b="1" dirty="0"/>
              <a:t>Discuss: </a:t>
            </a:r>
            <a:r>
              <a:rPr lang="en-US" dirty="0"/>
              <a:t>Please share a time that you encountered something hard-to-use in a PL</a:t>
            </a:r>
          </a:p>
          <a:p>
            <a:endParaRPr lang="en-US" dirty="0"/>
          </a:p>
          <a:p>
            <a:endParaRPr lang="en-US" dirty="0"/>
          </a:p>
          <a:p>
            <a:r>
              <a:rPr lang="en-US" dirty="0"/>
              <a:t>Next, we consider a concrete example…</a:t>
            </a:r>
          </a:p>
        </p:txBody>
      </p:sp>
    </p:spTree>
    <p:extLst>
      <p:ext uri="{BB962C8B-B14F-4D97-AF65-F5344CB8AC3E}">
        <p14:creationId xmlns:p14="http://schemas.microsoft.com/office/powerpoint/2010/main" val="1563573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F495-FB03-E3D3-D9F3-A4BE71CBCC67}"/>
              </a:ext>
            </a:extLst>
          </p:cNvPr>
          <p:cNvSpPr>
            <a:spLocks noGrp="1"/>
          </p:cNvSpPr>
          <p:nvPr>
            <p:ph type="title"/>
          </p:nvPr>
        </p:nvSpPr>
        <p:spPr/>
        <p:txBody>
          <a:bodyPr/>
          <a:lstStyle/>
          <a:p>
            <a:r>
              <a:rPr lang="en-US" dirty="0"/>
              <a:t>Unreadable Code Example</a:t>
            </a:r>
          </a:p>
        </p:txBody>
      </p:sp>
      <p:sp>
        <p:nvSpPr>
          <p:cNvPr id="3" name="Content Placeholder 2">
            <a:extLst>
              <a:ext uri="{FF2B5EF4-FFF2-40B4-BE49-F238E27FC236}">
                <a16:creationId xmlns:a16="http://schemas.microsoft.com/office/drawing/2014/main" id="{8819DAE8-EE80-5646-61DB-8071430DB87C}"/>
              </a:ext>
            </a:extLst>
          </p:cNvPr>
          <p:cNvSpPr>
            <a:spLocks noGrp="1"/>
          </p:cNvSpPr>
          <p:nvPr>
            <p:ph idx="1"/>
          </p:nvPr>
        </p:nvSpPr>
        <p:spPr>
          <a:xfrm>
            <a:off x="1097280" y="5822944"/>
            <a:ext cx="10058400" cy="748453"/>
          </a:xfrm>
        </p:spPr>
        <p:txBody>
          <a:bodyPr/>
          <a:lstStyle/>
          <a:p>
            <a:r>
              <a:rPr lang="en-US" b="1" dirty="0"/>
              <a:t>Guessing Game:</a:t>
            </a:r>
            <a:r>
              <a:rPr lang="en-US" dirty="0"/>
              <a:t> What Does This Code Do?</a:t>
            </a:r>
            <a:endParaRPr lang="en-US" b="1" dirty="0"/>
          </a:p>
        </p:txBody>
      </p:sp>
      <p:sp>
        <p:nvSpPr>
          <p:cNvPr id="5" name="TextBox 4">
            <a:extLst>
              <a:ext uri="{FF2B5EF4-FFF2-40B4-BE49-F238E27FC236}">
                <a16:creationId xmlns:a16="http://schemas.microsoft.com/office/drawing/2014/main" id="{7770DACC-6A65-2BC7-D5D2-5A757DEE2EC0}"/>
              </a:ext>
            </a:extLst>
          </p:cNvPr>
          <p:cNvSpPr txBox="1"/>
          <p:nvPr/>
        </p:nvSpPr>
        <p:spPr>
          <a:xfrm>
            <a:off x="335280" y="1852626"/>
            <a:ext cx="11521440" cy="3970318"/>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float </a:t>
            </a:r>
            <a:r>
              <a:rPr lang="en-US" b="0" i="0" dirty="0" err="1">
                <a:solidFill>
                  <a:srgbClr val="000000"/>
                </a:solidFill>
                <a:effectLst/>
                <a:latin typeface="Courier New" panose="02070309020205020404" pitchFamily="49" charset="0"/>
              </a:rPr>
              <a:t>Q_rsqrt</a:t>
            </a:r>
            <a:r>
              <a:rPr lang="en-US" b="0" i="0" dirty="0">
                <a:solidFill>
                  <a:srgbClr val="000000"/>
                </a:solidFill>
                <a:effectLst/>
                <a:latin typeface="Courier New" panose="02070309020205020404" pitchFamily="49" charset="0"/>
              </a:rPr>
              <a:t>( float number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long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float x2, y;</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const float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1.5F;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x2 = number * 0.5F;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number;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 ( long * ) &amp;y; // evil floating point bit level hacking</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0x5f3759df - (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&gt;&gt; 1 ); // what the fuck?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 ( float * ) &amp;</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y) ); // 1st iteration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 ); // 2nd iteration, this can be removed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return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endParaRPr lang="en-US" dirty="0"/>
          </a:p>
        </p:txBody>
      </p:sp>
    </p:spTree>
    <p:extLst>
      <p:ext uri="{BB962C8B-B14F-4D97-AF65-F5344CB8AC3E}">
        <p14:creationId xmlns:p14="http://schemas.microsoft.com/office/powerpoint/2010/main" val="2336788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F495-FB03-E3D3-D9F3-A4BE71CBCC67}"/>
              </a:ext>
            </a:extLst>
          </p:cNvPr>
          <p:cNvSpPr>
            <a:spLocks noGrp="1"/>
          </p:cNvSpPr>
          <p:nvPr>
            <p:ph type="title"/>
          </p:nvPr>
        </p:nvSpPr>
        <p:spPr/>
        <p:txBody>
          <a:bodyPr/>
          <a:lstStyle/>
          <a:p>
            <a:r>
              <a:rPr lang="en-US" dirty="0"/>
              <a:t>Unreadable Code Discussion</a:t>
            </a:r>
          </a:p>
        </p:txBody>
      </p:sp>
      <p:sp>
        <p:nvSpPr>
          <p:cNvPr id="3" name="Content Placeholder 2">
            <a:extLst>
              <a:ext uri="{FF2B5EF4-FFF2-40B4-BE49-F238E27FC236}">
                <a16:creationId xmlns:a16="http://schemas.microsoft.com/office/drawing/2014/main" id="{8819DAE8-EE80-5646-61DB-8071430DB87C}"/>
              </a:ext>
            </a:extLst>
          </p:cNvPr>
          <p:cNvSpPr>
            <a:spLocks noGrp="1"/>
          </p:cNvSpPr>
          <p:nvPr>
            <p:ph idx="1"/>
          </p:nvPr>
        </p:nvSpPr>
        <p:spPr>
          <a:xfrm>
            <a:off x="702644" y="2049841"/>
            <a:ext cx="5062889" cy="4394477"/>
          </a:xfrm>
        </p:spPr>
        <p:txBody>
          <a:bodyPr/>
          <a:lstStyle/>
          <a:p>
            <a:r>
              <a:rPr lang="en-US" dirty="0"/>
              <a:t>It approximates 1/sqrt(number)</a:t>
            </a:r>
          </a:p>
          <a:p>
            <a:r>
              <a:rPr lang="en-US" b="1" dirty="0"/>
              <a:t>Discuss: </a:t>
            </a:r>
            <a:r>
              <a:rPr lang="en-US" dirty="0"/>
              <a:t>How much can we blame C for unreadable code?</a:t>
            </a:r>
          </a:p>
        </p:txBody>
      </p:sp>
      <p:sp>
        <p:nvSpPr>
          <p:cNvPr id="5" name="TextBox 4">
            <a:extLst>
              <a:ext uri="{FF2B5EF4-FFF2-40B4-BE49-F238E27FC236}">
                <a16:creationId xmlns:a16="http://schemas.microsoft.com/office/drawing/2014/main" id="{7770DACC-6A65-2BC7-D5D2-5A757DEE2EC0}"/>
              </a:ext>
            </a:extLst>
          </p:cNvPr>
          <p:cNvSpPr txBox="1"/>
          <p:nvPr/>
        </p:nvSpPr>
        <p:spPr>
          <a:xfrm>
            <a:off x="5953225" y="1920003"/>
            <a:ext cx="6238775" cy="4524315"/>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float </a:t>
            </a:r>
            <a:r>
              <a:rPr lang="en-US" b="0" i="0" dirty="0" err="1">
                <a:solidFill>
                  <a:srgbClr val="000000"/>
                </a:solidFill>
                <a:effectLst/>
                <a:latin typeface="Courier New" panose="02070309020205020404" pitchFamily="49" charset="0"/>
              </a:rPr>
              <a:t>Q_rsqrt</a:t>
            </a:r>
            <a:r>
              <a:rPr lang="en-US" b="0" i="0" dirty="0">
                <a:solidFill>
                  <a:srgbClr val="000000"/>
                </a:solidFill>
                <a:effectLst/>
                <a:latin typeface="Courier New" panose="02070309020205020404" pitchFamily="49" charset="0"/>
              </a:rPr>
              <a:t>( float number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long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float x2,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const float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1.5F;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x2 = number * 0.5F;</a:t>
            </a:r>
            <a:r>
              <a:rPr lang="en-US" dirty="0">
                <a:solidFill>
                  <a:srgbClr val="000000"/>
                </a:solidFill>
                <a:latin typeface="Courier New" panose="02070309020205020404" pitchFamily="49" charset="0"/>
              </a:rPr>
              <a:t> </a:t>
            </a:r>
            <a:r>
              <a:rPr lang="en-US" b="0" i="0" dirty="0">
                <a:solidFill>
                  <a:srgbClr val="000000"/>
                </a:solidFill>
                <a:effectLst/>
                <a:latin typeface="Courier New" panose="02070309020205020404" pitchFamily="49" charset="0"/>
              </a:rPr>
              <a:t>y = number;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 ( long * ) &amp;y;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evil floating point bit level hacking</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0x5f3759df - (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&gt;&gt; 1 );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what the fuck?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 ( float * ) &amp;</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y)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1st iteration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2nd iteration, this can be removed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return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endParaRPr lang="en-US" dirty="0"/>
          </a:p>
        </p:txBody>
      </p:sp>
    </p:spTree>
    <p:extLst>
      <p:ext uri="{BB962C8B-B14F-4D97-AF65-F5344CB8AC3E}">
        <p14:creationId xmlns:p14="http://schemas.microsoft.com/office/powerpoint/2010/main" val="56509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F495-FB03-E3D3-D9F3-A4BE71CBCC67}"/>
              </a:ext>
            </a:extLst>
          </p:cNvPr>
          <p:cNvSpPr>
            <a:spLocks noGrp="1"/>
          </p:cNvSpPr>
          <p:nvPr>
            <p:ph type="title"/>
          </p:nvPr>
        </p:nvSpPr>
        <p:spPr/>
        <p:txBody>
          <a:bodyPr/>
          <a:lstStyle/>
          <a:p>
            <a:r>
              <a:rPr lang="en-US" dirty="0"/>
              <a:t>Unreadable Code Discussion</a:t>
            </a:r>
          </a:p>
        </p:txBody>
      </p:sp>
      <p:sp>
        <p:nvSpPr>
          <p:cNvPr id="3" name="Content Placeholder 2">
            <a:extLst>
              <a:ext uri="{FF2B5EF4-FFF2-40B4-BE49-F238E27FC236}">
                <a16:creationId xmlns:a16="http://schemas.microsoft.com/office/drawing/2014/main" id="{8819DAE8-EE80-5646-61DB-8071430DB87C}"/>
              </a:ext>
            </a:extLst>
          </p:cNvPr>
          <p:cNvSpPr>
            <a:spLocks noGrp="1"/>
          </p:cNvSpPr>
          <p:nvPr>
            <p:ph idx="1"/>
          </p:nvPr>
        </p:nvSpPr>
        <p:spPr>
          <a:xfrm>
            <a:off x="702644" y="2049841"/>
            <a:ext cx="5062889" cy="4394477"/>
          </a:xfrm>
        </p:spPr>
        <p:txBody>
          <a:bodyPr/>
          <a:lstStyle/>
          <a:p>
            <a:r>
              <a:rPr lang="en-US" dirty="0"/>
              <a:t>It approximates 1/sqrt(number)</a:t>
            </a:r>
          </a:p>
          <a:p>
            <a:r>
              <a:rPr lang="en-US" b="1" dirty="0"/>
              <a:t>Discuss: </a:t>
            </a:r>
            <a:r>
              <a:rPr lang="en-US" dirty="0"/>
              <a:t>How much can we blame C for unreadable code?</a:t>
            </a:r>
          </a:p>
          <a:p>
            <a:r>
              <a:rPr lang="en-US" b="1" dirty="0"/>
              <a:t>Thoughts:</a:t>
            </a:r>
            <a:endParaRPr lang="en-US" dirty="0"/>
          </a:p>
          <a:p>
            <a:pPr lvl="1"/>
            <a:r>
              <a:rPr lang="en-US" dirty="0"/>
              <a:t>The programmer always has some responsibility too</a:t>
            </a:r>
          </a:p>
          <a:p>
            <a:pPr lvl="1"/>
            <a:r>
              <a:rPr lang="en-US" dirty="0"/>
              <a:t>But C makes bit-level calculations on floats far easier than most PLs,</a:t>
            </a:r>
            <a:br>
              <a:rPr lang="en-US" dirty="0"/>
            </a:br>
            <a:r>
              <a:rPr lang="en-US" dirty="0"/>
              <a:t>which invites code like this</a:t>
            </a:r>
          </a:p>
        </p:txBody>
      </p:sp>
      <p:sp>
        <p:nvSpPr>
          <p:cNvPr id="5" name="TextBox 4">
            <a:extLst>
              <a:ext uri="{FF2B5EF4-FFF2-40B4-BE49-F238E27FC236}">
                <a16:creationId xmlns:a16="http://schemas.microsoft.com/office/drawing/2014/main" id="{7770DACC-6A65-2BC7-D5D2-5A757DEE2EC0}"/>
              </a:ext>
            </a:extLst>
          </p:cNvPr>
          <p:cNvSpPr txBox="1"/>
          <p:nvPr/>
        </p:nvSpPr>
        <p:spPr>
          <a:xfrm>
            <a:off x="5953225" y="1920003"/>
            <a:ext cx="6238775" cy="4524315"/>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float </a:t>
            </a:r>
            <a:r>
              <a:rPr lang="en-US" b="0" i="0" dirty="0" err="1">
                <a:solidFill>
                  <a:srgbClr val="000000"/>
                </a:solidFill>
                <a:effectLst/>
                <a:latin typeface="Courier New" panose="02070309020205020404" pitchFamily="49" charset="0"/>
              </a:rPr>
              <a:t>Q_rsqrt</a:t>
            </a:r>
            <a:r>
              <a:rPr lang="en-US" b="0" i="0" dirty="0">
                <a:solidFill>
                  <a:srgbClr val="000000"/>
                </a:solidFill>
                <a:effectLst/>
                <a:latin typeface="Courier New" panose="02070309020205020404" pitchFamily="49" charset="0"/>
              </a:rPr>
              <a:t>( float number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long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float x2,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const float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1.5F;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x2 = number * 0.5F;</a:t>
            </a:r>
            <a:r>
              <a:rPr lang="en-US" dirty="0">
                <a:solidFill>
                  <a:srgbClr val="000000"/>
                </a:solidFill>
                <a:latin typeface="Courier New" panose="02070309020205020404" pitchFamily="49" charset="0"/>
              </a:rPr>
              <a:t> </a:t>
            </a:r>
            <a:r>
              <a:rPr lang="en-US" b="0" i="0" dirty="0">
                <a:solidFill>
                  <a:srgbClr val="000000"/>
                </a:solidFill>
                <a:effectLst/>
                <a:latin typeface="Courier New" panose="02070309020205020404" pitchFamily="49" charset="0"/>
              </a:rPr>
              <a:t>y = number;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 ( long * ) &amp;y;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evil floating point bit level hacking</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0x5f3759df - (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&gt;&gt; 1 );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what the fuck?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 ( float * ) &amp;</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y)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1st iteration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2nd iteration, this can be removed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return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endParaRPr lang="en-US" dirty="0"/>
          </a:p>
        </p:txBody>
      </p:sp>
    </p:spTree>
    <p:extLst>
      <p:ext uri="{BB962C8B-B14F-4D97-AF65-F5344CB8AC3E}">
        <p14:creationId xmlns:p14="http://schemas.microsoft.com/office/powerpoint/2010/main" val="119319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D2C5F-C111-972D-DA5F-2267203BE451}"/>
              </a:ext>
            </a:extLst>
          </p:cNvPr>
          <p:cNvSpPr>
            <a:spLocks noGrp="1"/>
          </p:cNvSpPr>
          <p:nvPr>
            <p:ph type="title"/>
          </p:nvPr>
        </p:nvSpPr>
        <p:spPr/>
        <p:txBody>
          <a:bodyPr/>
          <a:lstStyle/>
          <a:p>
            <a:r>
              <a:rPr lang="en-US" dirty="0"/>
              <a:t>Section: Usability for PLs</a:t>
            </a:r>
          </a:p>
        </p:txBody>
      </p:sp>
      <p:sp>
        <p:nvSpPr>
          <p:cNvPr id="3" name="Content Placeholder 2">
            <a:extLst>
              <a:ext uri="{FF2B5EF4-FFF2-40B4-BE49-F238E27FC236}">
                <a16:creationId xmlns:a16="http://schemas.microsoft.com/office/drawing/2014/main" id="{A3A5FA87-35D1-013D-6ADE-F1C0B6AF226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5887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lstStyle/>
          <a:p>
            <a:r>
              <a:rPr lang="en-US" dirty="0"/>
              <a:t>Defining Usability Takes Work</a:t>
            </a:r>
          </a:p>
        </p:txBody>
      </p:sp>
      <p:sp>
        <p:nvSpPr>
          <p:cNvPr id="3" name="Content Placeholder 2">
            <a:extLst>
              <a:ext uri="{FF2B5EF4-FFF2-40B4-BE49-F238E27FC236}">
                <a16:creationId xmlns:a16="http://schemas.microsoft.com/office/drawing/2014/main" id="{573858B9-61D5-A38E-965F-8FEDB240452F}"/>
              </a:ext>
            </a:extLst>
          </p:cNvPr>
          <p:cNvSpPr>
            <a:spLocks noGrp="1"/>
          </p:cNvSpPr>
          <p:nvPr>
            <p:ph idx="1"/>
          </p:nvPr>
        </p:nvSpPr>
        <p:spPr/>
        <p:txBody>
          <a:bodyPr/>
          <a:lstStyle/>
          <a:p>
            <a:r>
              <a:rPr lang="en-US" dirty="0"/>
              <a:t>Everyone wants a usable programming language</a:t>
            </a:r>
          </a:p>
          <a:p>
            <a:r>
              <a:rPr lang="en-US" dirty="0"/>
              <a:t>What happens if we don’t define usability?</a:t>
            </a:r>
          </a:p>
          <a:p>
            <a:r>
              <a:rPr lang="en-US" dirty="0"/>
              <a:t>Programming Language Wars </a:t>
            </a:r>
          </a:p>
          <a:p>
            <a:pPr lvl="1"/>
            <a:r>
              <a:rPr lang="en-US" dirty="0"/>
              <a:t>“C is obviously better than Java because BLAH BLAH BLAH”</a:t>
            </a:r>
          </a:p>
          <a:p>
            <a:pPr lvl="1"/>
            <a:r>
              <a:rPr lang="en-US" dirty="0"/>
              <a:t>“Rust is obviously better than C because BLAH BLAH BLAH”</a:t>
            </a:r>
          </a:p>
          <a:p>
            <a:pPr lvl="1"/>
            <a:r>
              <a:rPr lang="en-US" dirty="0"/>
              <a:t>“Java is obviously better than Rust because BLAH BLAH BLAH”</a:t>
            </a:r>
          </a:p>
          <a:p>
            <a:r>
              <a:rPr lang="en-US" dirty="0"/>
              <a:t>We do not want to go through this…</a:t>
            </a:r>
          </a:p>
        </p:txBody>
      </p:sp>
    </p:spTree>
    <p:extLst>
      <p:ext uri="{BB962C8B-B14F-4D97-AF65-F5344CB8AC3E}">
        <p14:creationId xmlns:p14="http://schemas.microsoft.com/office/powerpoint/2010/main" val="809821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lstStyle/>
          <a:p>
            <a:r>
              <a:rPr lang="en-US" dirty="0"/>
              <a:t>Usability as Defined by </a:t>
            </a:r>
            <a:br>
              <a:rPr lang="en-US" dirty="0"/>
            </a:br>
            <a:r>
              <a:rPr lang="en-US" dirty="0"/>
              <a:t>International Standards Organization</a:t>
            </a:r>
          </a:p>
        </p:txBody>
      </p:sp>
      <p:sp>
        <p:nvSpPr>
          <p:cNvPr id="5" name="TextBox 4">
            <a:extLst>
              <a:ext uri="{FF2B5EF4-FFF2-40B4-BE49-F238E27FC236}">
                <a16:creationId xmlns:a16="http://schemas.microsoft.com/office/drawing/2014/main" id="{3CBD0A37-498C-75F1-D2F1-0B9DD37906C2}"/>
              </a:ext>
            </a:extLst>
          </p:cNvPr>
          <p:cNvSpPr txBox="1"/>
          <p:nvPr/>
        </p:nvSpPr>
        <p:spPr>
          <a:xfrm>
            <a:off x="1277752" y="1980649"/>
            <a:ext cx="8328261" cy="1938992"/>
          </a:xfrm>
          <a:prstGeom prst="rect">
            <a:avLst/>
          </a:prstGeom>
          <a:noFill/>
        </p:spPr>
        <p:txBody>
          <a:bodyPr wrap="square">
            <a:spAutoFit/>
          </a:bodyPr>
          <a:lstStyle/>
          <a:p>
            <a:r>
              <a:rPr lang="en-US" sz="2400" b="1" i="0" dirty="0">
                <a:solidFill>
                  <a:srgbClr val="000000"/>
                </a:solidFill>
                <a:effectLst/>
                <a:latin typeface="+mj-lt"/>
              </a:rPr>
              <a:t>Definition </a:t>
            </a:r>
            <a:r>
              <a:rPr lang="en-US" sz="2400" i="0" dirty="0">
                <a:solidFill>
                  <a:srgbClr val="000000"/>
                </a:solidFill>
                <a:effectLst/>
                <a:latin typeface="+mj-lt"/>
              </a:rPr>
              <a:t>[Usability]:</a:t>
            </a:r>
            <a:br>
              <a:rPr lang="en-US" sz="2400" i="0" dirty="0">
                <a:solidFill>
                  <a:srgbClr val="000000"/>
                </a:solidFill>
                <a:effectLst/>
                <a:latin typeface="+mj-lt"/>
              </a:rPr>
            </a:br>
            <a:r>
              <a:rPr lang="en-US" sz="2400" b="0" i="0" dirty="0">
                <a:solidFill>
                  <a:srgbClr val="000000"/>
                </a:solidFill>
                <a:effectLst/>
                <a:latin typeface="+mj-lt"/>
              </a:rPr>
              <a:t>“The extent to which a product can be used by specified users to achieve specified goals with effectiveness, efficiency and satisfaction in a specified context of use.“ </a:t>
            </a:r>
            <a:br>
              <a:rPr lang="en-US" sz="2400" b="0" i="0" dirty="0">
                <a:solidFill>
                  <a:srgbClr val="000000"/>
                </a:solidFill>
                <a:effectLst/>
                <a:latin typeface="+mj-lt"/>
              </a:rPr>
            </a:br>
            <a:r>
              <a:rPr lang="en-US" sz="2400" b="0" i="0" dirty="0">
                <a:solidFill>
                  <a:srgbClr val="000000"/>
                </a:solidFill>
                <a:effectLst/>
                <a:latin typeface="+mj-lt"/>
              </a:rPr>
              <a:t>(ISO 9241-11, Ergonomics of human-system interaction)</a:t>
            </a:r>
            <a:endParaRPr lang="en-US" sz="2400" dirty="0">
              <a:latin typeface="+mj-lt"/>
            </a:endParaRPr>
          </a:p>
        </p:txBody>
      </p:sp>
    </p:spTree>
    <p:extLst>
      <p:ext uri="{BB962C8B-B14F-4D97-AF65-F5344CB8AC3E}">
        <p14:creationId xmlns:p14="http://schemas.microsoft.com/office/powerpoint/2010/main" val="3462590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To Define Usability, Answer Three Questions</a:t>
            </a:r>
          </a:p>
        </p:txBody>
      </p:sp>
      <p:sp>
        <p:nvSpPr>
          <p:cNvPr id="5" name="TextBox 4">
            <a:extLst>
              <a:ext uri="{FF2B5EF4-FFF2-40B4-BE49-F238E27FC236}">
                <a16:creationId xmlns:a16="http://schemas.microsoft.com/office/drawing/2014/main" id="{3CBD0A37-498C-75F1-D2F1-0B9DD37906C2}"/>
              </a:ext>
            </a:extLst>
          </p:cNvPr>
          <p:cNvSpPr txBox="1"/>
          <p:nvPr/>
        </p:nvSpPr>
        <p:spPr>
          <a:xfrm>
            <a:off x="1277752" y="1980649"/>
            <a:ext cx="8328261" cy="1938992"/>
          </a:xfrm>
          <a:prstGeom prst="rect">
            <a:avLst/>
          </a:prstGeom>
          <a:noFill/>
        </p:spPr>
        <p:txBody>
          <a:bodyPr wrap="square">
            <a:spAutoFit/>
          </a:bodyPr>
          <a:lstStyle/>
          <a:p>
            <a:r>
              <a:rPr lang="en-US" sz="2400" b="1" i="0" dirty="0">
                <a:solidFill>
                  <a:srgbClr val="000000"/>
                </a:solidFill>
                <a:effectLst/>
                <a:latin typeface="+mj-lt"/>
              </a:rPr>
              <a:t>Definition </a:t>
            </a:r>
            <a:r>
              <a:rPr lang="en-US" sz="2400" i="0" dirty="0">
                <a:solidFill>
                  <a:srgbClr val="000000"/>
                </a:solidFill>
                <a:effectLst/>
                <a:latin typeface="+mj-lt"/>
              </a:rPr>
              <a:t>[Usability]:</a:t>
            </a:r>
            <a:br>
              <a:rPr lang="en-US" sz="2400" i="0" dirty="0">
                <a:solidFill>
                  <a:srgbClr val="000000"/>
                </a:solidFill>
                <a:effectLst/>
                <a:latin typeface="+mj-lt"/>
              </a:rPr>
            </a:br>
            <a:r>
              <a:rPr lang="en-US" sz="2400" b="0" i="0" dirty="0">
                <a:solidFill>
                  <a:srgbClr val="000000"/>
                </a:solidFill>
                <a:effectLst/>
                <a:latin typeface="+mj-lt"/>
              </a:rPr>
              <a:t>“The extent to which a product can be used by </a:t>
            </a:r>
            <a:r>
              <a:rPr lang="en-US" sz="2400" b="1" i="0" dirty="0">
                <a:solidFill>
                  <a:srgbClr val="000000"/>
                </a:solidFill>
                <a:effectLst/>
                <a:latin typeface="+mj-lt"/>
              </a:rPr>
              <a:t>specified users </a:t>
            </a:r>
            <a:r>
              <a:rPr lang="en-US" sz="2400" b="0" i="0" dirty="0">
                <a:solidFill>
                  <a:srgbClr val="000000"/>
                </a:solidFill>
                <a:effectLst/>
                <a:latin typeface="+mj-lt"/>
              </a:rPr>
              <a:t>to achieve </a:t>
            </a:r>
            <a:r>
              <a:rPr lang="en-US" sz="2400" b="1" i="0" dirty="0">
                <a:solidFill>
                  <a:srgbClr val="000000"/>
                </a:solidFill>
                <a:effectLst/>
                <a:latin typeface="+mj-lt"/>
              </a:rPr>
              <a:t>specified goals</a:t>
            </a:r>
            <a:r>
              <a:rPr lang="en-US" sz="2400" b="0" i="0" dirty="0">
                <a:solidFill>
                  <a:srgbClr val="000000"/>
                </a:solidFill>
                <a:effectLst/>
                <a:latin typeface="+mj-lt"/>
              </a:rPr>
              <a:t> with effectiveness, efficiency and satisfaction in a </a:t>
            </a:r>
            <a:r>
              <a:rPr lang="en-US" sz="2400" b="1" i="0" dirty="0">
                <a:solidFill>
                  <a:srgbClr val="000000"/>
                </a:solidFill>
                <a:effectLst/>
                <a:latin typeface="+mj-lt"/>
              </a:rPr>
              <a:t>specified context of use</a:t>
            </a:r>
            <a:r>
              <a:rPr lang="en-US" sz="2400" b="0" i="0" dirty="0">
                <a:solidFill>
                  <a:srgbClr val="000000"/>
                </a:solidFill>
                <a:effectLst/>
                <a:latin typeface="+mj-lt"/>
              </a:rPr>
              <a:t>.“ </a:t>
            </a:r>
            <a:br>
              <a:rPr lang="en-US" sz="2400" b="0" i="0" dirty="0">
                <a:solidFill>
                  <a:srgbClr val="000000"/>
                </a:solidFill>
                <a:effectLst/>
                <a:latin typeface="+mj-lt"/>
              </a:rPr>
            </a:br>
            <a:r>
              <a:rPr lang="en-US" sz="2400" b="0" i="0" dirty="0">
                <a:solidFill>
                  <a:srgbClr val="000000"/>
                </a:solidFill>
                <a:effectLst/>
                <a:latin typeface="+mj-lt"/>
              </a:rPr>
              <a:t>(ISO 9241-11, Ergonomics of human-system interaction)</a:t>
            </a:r>
            <a:endParaRPr lang="en-US" sz="2400" dirty="0">
              <a:latin typeface="+mj-lt"/>
            </a:endParaRPr>
          </a:p>
        </p:txBody>
      </p:sp>
      <p:sp>
        <p:nvSpPr>
          <p:cNvPr id="3" name="TextBox 2">
            <a:extLst>
              <a:ext uri="{FF2B5EF4-FFF2-40B4-BE49-F238E27FC236}">
                <a16:creationId xmlns:a16="http://schemas.microsoft.com/office/drawing/2014/main" id="{945A8EEB-B57A-DA7E-B8B5-CDDFCA045C78}"/>
              </a:ext>
            </a:extLst>
          </p:cNvPr>
          <p:cNvSpPr txBox="1"/>
          <p:nvPr/>
        </p:nvSpPr>
        <p:spPr>
          <a:xfrm>
            <a:off x="1097280" y="4151145"/>
            <a:ext cx="8328261" cy="1384995"/>
          </a:xfrm>
          <a:prstGeom prst="rect">
            <a:avLst/>
          </a:prstGeom>
          <a:noFill/>
        </p:spPr>
        <p:txBody>
          <a:bodyPr wrap="square">
            <a:spAutoFit/>
          </a:bodyPr>
          <a:lstStyle/>
          <a:p>
            <a:pPr marL="457200" indent="-457200">
              <a:buFont typeface="+mj-lt"/>
              <a:buAutoNum type="arabicPeriod"/>
            </a:pPr>
            <a:r>
              <a:rPr lang="en-US" sz="2800" dirty="0">
                <a:latin typeface="+mj-lt"/>
              </a:rPr>
              <a:t>Who are the users of the programming language?</a:t>
            </a:r>
          </a:p>
          <a:p>
            <a:pPr marL="457200" indent="-457200">
              <a:buFont typeface="+mj-lt"/>
              <a:buAutoNum type="arabicPeriod"/>
            </a:pPr>
            <a:r>
              <a:rPr lang="en-US" sz="2800" dirty="0">
                <a:latin typeface="+mj-lt"/>
              </a:rPr>
              <a:t>What are the programmers’ goals?</a:t>
            </a:r>
          </a:p>
          <a:p>
            <a:pPr marL="457200" indent="-457200">
              <a:buFont typeface="+mj-lt"/>
              <a:buAutoNum type="arabicPeriod"/>
            </a:pPr>
            <a:r>
              <a:rPr lang="en-US" sz="2800" dirty="0">
                <a:latin typeface="+mj-lt"/>
              </a:rPr>
              <a:t>What is the context of use?</a:t>
            </a:r>
          </a:p>
        </p:txBody>
      </p:sp>
      <p:cxnSp>
        <p:nvCxnSpPr>
          <p:cNvPr id="7" name="Straight Connector 6">
            <a:extLst>
              <a:ext uri="{FF2B5EF4-FFF2-40B4-BE49-F238E27FC236}">
                <a16:creationId xmlns:a16="http://schemas.microsoft.com/office/drawing/2014/main" id="{F2711462-1AB4-942F-C3BD-6C2B7AD9A5FC}"/>
              </a:ext>
            </a:extLst>
          </p:cNvPr>
          <p:cNvCxnSpPr/>
          <p:nvPr/>
        </p:nvCxnSpPr>
        <p:spPr>
          <a:xfrm>
            <a:off x="7151571" y="2762451"/>
            <a:ext cx="175179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13760A62-A194-D2F2-DBB3-B3139979F0BF}"/>
              </a:ext>
            </a:extLst>
          </p:cNvPr>
          <p:cNvCxnSpPr/>
          <p:nvPr/>
        </p:nvCxnSpPr>
        <p:spPr>
          <a:xfrm>
            <a:off x="2404712" y="3116981"/>
            <a:ext cx="175179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90783FC3-1BF8-6E2E-E007-62006F007B5B}"/>
              </a:ext>
            </a:extLst>
          </p:cNvPr>
          <p:cNvCxnSpPr>
            <a:cxnSpLocks/>
          </p:cNvCxnSpPr>
          <p:nvPr/>
        </p:nvCxnSpPr>
        <p:spPr>
          <a:xfrm>
            <a:off x="3327133" y="3492367"/>
            <a:ext cx="2948539"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86905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To Assess Usability, Answer Three Questions</a:t>
            </a:r>
          </a:p>
        </p:txBody>
      </p:sp>
      <p:sp>
        <p:nvSpPr>
          <p:cNvPr id="5" name="TextBox 4">
            <a:extLst>
              <a:ext uri="{FF2B5EF4-FFF2-40B4-BE49-F238E27FC236}">
                <a16:creationId xmlns:a16="http://schemas.microsoft.com/office/drawing/2014/main" id="{3CBD0A37-498C-75F1-D2F1-0B9DD37906C2}"/>
              </a:ext>
            </a:extLst>
          </p:cNvPr>
          <p:cNvSpPr txBox="1"/>
          <p:nvPr/>
        </p:nvSpPr>
        <p:spPr>
          <a:xfrm>
            <a:off x="1277752" y="1980649"/>
            <a:ext cx="8328261" cy="1938992"/>
          </a:xfrm>
          <a:prstGeom prst="rect">
            <a:avLst/>
          </a:prstGeom>
          <a:noFill/>
        </p:spPr>
        <p:txBody>
          <a:bodyPr wrap="square">
            <a:spAutoFit/>
          </a:bodyPr>
          <a:lstStyle/>
          <a:p>
            <a:r>
              <a:rPr lang="en-US" sz="2400" b="1" i="0" dirty="0">
                <a:solidFill>
                  <a:srgbClr val="000000"/>
                </a:solidFill>
                <a:effectLst/>
                <a:latin typeface="+mj-lt"/>
              </a:rPr>
              <a:t>Definition </a:t>
            </a:r>
            <a:r>
              <a:rPr lang="en-US" sz="2400" i="0" dirty="0">
                <a:solidFill>
                  <a:srgbClr val="000000"/>
                </a:solidFill>
                <a:effectLst/>
                <a:latin typeface="+mj-lt"/>
              </a:rPr>
              <a:t>[Usability]:</a:t>
            </a:r>
            <a:br>
              <a:rPr lang="en-US" sz="2400" i="0" dirty="0">
                <a:solidFill>
                  <a:srgbClr val="000000"/>
                </a:solidFill>
                <a:effectLst/>
                <a:latin typeface="+mj-lt"/>
              </a:rPr>
            </a:br>
            <a:r>
              <a:rPr lang="en-US" sz="2400" b="0" i="0" dirty="0">
                <a:solidFill>
                  <a:srgbClr val="000000"/>
                </a:solidFill>
                <a:effectLst/>
                <a:latin typeface="+mj-lt"/>
              </a:rPr>
              <a:t>“The extent to which a product can be used by </a:t>
            </a:r>
            <a:r>
              <a:rPr lang="en-US" sz="2400" i="0" dirty="0">
                <a:solidFill>
                  <a:srgbClr val="000000"/>
                </a:solidFill>
                <a:effectLst/>
                <a:latin typeface="+mj-lt"/>
              </a:rPr>
              <a:t>specified users</a:t>
            </a:r>
            <a:r>
              <a:rPr lang="en-US" sz="2400" b="1" i="0" dirty="0">
                <a:solidFill>
                  <a:srgbClr val="000000"/>
                </a:solidFill>
                <a:effectLst/>
                <a:latin typeface="+mj-lt"/>
              </a:rPr>
              <a:t> </a:t>
            </a:r>
            <a:r>
              <a:rPr lang="en-US" sz="2400" b="0" i="0" dirty="0">
                <a:solidFill>
                  <a:srgbClr val="000000"/>
                </a:solidFill>
                <a:effectLst/>
                <a:latin typeface="+mj-lt"/>
              </a:rPr>
              <a:t>to achieve </a:t>
            </a:r>
            <a:r>
              <a:rPr lang="en-US" sz="2400" i="0" dirty="0">
                <a:solidFill>
                  <a:srgbClr val="000000"/>
                </a:solidFill>
                <a:effectLst/>
                <a:latin typeface="+mj-lt"/>
              </a:rPr>
              <a:t>specified goals </a:t>
            </a:r>
            <a:r>
              <a:rPr lang="en-US" sz="2400" b="0" i="0" dirty="0">
                <a:solidFill>
                  <a:srgbClr val="000000"/>
                </a:solidFill>
                <a:effectLst/>
                <a:latin typeface="+mj-lt"/>
              </a:rPr>
              <a:t>with </a:t>
            </a:r>
            <a:r>
              <a:rPr lang="en-US" sz="2400" b="1" i="0" dirty="0">
                <a:solidFill>
                  <a:srgbClr val="000000"/>
                </a:solidFill>
                <a:effectLst/>
                <a:latin typeface="+mj-lt"/>
              </a:rPr>
              <a:t>effectiveness</a:t>
            </a:r>
            <a:r>
              <a:rPr lang="en-US" sz="2400" b="0" i="0" dirty="0">
                <a:solidFill>
                  <a:srgbClr val="000000"/>
                </a:solidFill>
                <a:effectLst/>
                <a:latin typeface="+mj-lt"/>
              </a:rPr>
              <a:t>, </a:t>
            </a:r>
            <a:r>
              <a:rPr lang="en-US" sz="2400" b="1" i="0" dirty="0">
                <a:solidFill>
                  <a:srgbClr val="000000"/>
                </a:solidFill>
                <a:effectLst/>
                <a:latin typeface="+mj-lt"/>
              </a:rPr>
              <a:t>efficiency</a:t>
            </a:r>
            <a:r>
              <a:rPr lang="en-US" sz="2400" b="0" i="0" dirty="0">
                <a:solidFill>
                  <a:srgbClr val="000000"/>
                </a:solidFill>
                <a:effectLst/>
                <a:latin typeface="+mj-lt"/>
              </a:rPr>
              <a:t> and </a:t>
            </a:r>
            <a:r>
              <a:rPr lang="en-US" sz="2400" b="1" i="0" dirty="0">
                <a:solidFill>
                  <a:srgbClr val="000000"/>
                </a:solidFill>
                <a:effectLst/>
                <a:latin typeface="+mj-lt"/>
              </a:rPr>
              <a:t>satisfaction</a:t>
            </a:r>
            <a:r>
              <a:rPr lang="en-US" sz="2400" b="0" i="0" dirty="0">
                <a:solidFill>
                  <a:srgbClr val="000000"/>
                </a:solidFill>
                <a:effectLst/>
                <a:latin typeface="+mj-lt"/>
              </a:rPr>
              <a:t> in a </a:t>
            </a:r>
            <a:r>
              <a:rPr lang="en-US" sz="2400" i="0" dirty="0">
                <a:solidFill>
                  <a:srgbClr val="000000"/>
                </a:solidFill>
                <a:effectLst/>
                <a:latin typeface="+mj-lt"/>
              </a:rPr>
              <a:t>specified context of use</a:t>
            </a:r>
            <a:r>
              <a:rPr lang="en-US" sz="2400" b="0" i="0" dirty="0">
                <a:solidFill>
                  <a:srgbClr val="000000"/>
                </a:solidFill>
                <a:effectLst/>
                <a:latin typeface="+mj-lt"/>
              </a:rPr>
              <a:t>.“ </a:t>
            </a:r>
            <a:br>
              <a:rPr lang="en-US" sz="2400" b="0" i="0" dirty="0">
                <a:solidFill>
                  <a:srgbClr val="000000"/>
                </a:solidFill>
                <a:effectLst/>
                <a:latin typeface="+mj-lt"/>
              </a:rPr>
            </a:br>
            <a:r>
              <a:rPr lang="en-US" sz="2400" b="0" i="0" dirty="0">
                <a:solidFill>
                  <a:srgbClr val="000000"/>
                </a:solidFill>
                <a:effectLst/>
                <a:latin typeface="+mj-lt"/>
              </a:rPr>
              <a:t>(ISO 9241-11, Ergonomics of human-system interaction)</a:t>
            </a:r>
            <a:endParaRPr lang="en-US" sz="2400" dirty="0">
              <a:latin typeface="+mj-lt"/>
            </a:endParaRPr>
          </a:p>
        </p:txBody>
      </p:sp>
      <p:sp>
        <p:nvSpPr>
          <p:cNvPr id="3" name="TextBox 2">
            <a:extLst>
              <a:ext uri="{FF2B5EF4-FFF2-40B4-BE49-F238E27FC236}">
                <a16:creationId xmlns:a16="http://schemas.microsoft.com/office/drawing/2014/main" id="{945A8EEB-B57A-DA7E-B8B5-CDDFCA045C78}"/>
              </a:ext>
            </a:extLst>
          </p:cNvPr>
          <p:cNvSpPr txBox="1"/>
          <p:nvPr/>
        </p:nvSpPr>
        <p:spPr>
          <a:xfrm>
            <a:off x="1097280" y="4151145"/>
            <a:ext cx="8328261" cy="1384995"/>
          </a:xfrm>
          <a:prstGeom prst="rect">
            <a:avLst/>
          </a:prstGeom>
          <a:noFill/>
        </p:spPr>
        <p:txBody>
          <a:bodyPr wrap="square">
            <a:spAutoFit/>
          </a:bodyPr>
          <a:lstStyle/>
          <a:p>
            <a:pPr marL="457200" indent="-457200">
              <a:buFont typeface="+mj-lt"/>
              <a:buAutoNum type="arabicPeriod"/>
            </a:pPr>
            <a:r>
              <a:rPr lang="en-US" sz="2800" dirty="0">
                <a:latin typeface="+mj-lt"/>
              </a:rPr>
              <a:t>Effectiveness: Do they eventually achieve goals?</a:t>
            </a:r>
          </a:p>
          <a:p>
            <a:pPr marL="457200" indent="-457200">
              <a:buFont typeface="+mj-lt"/>
              <a:buAutoNum type="arabicPeriod"/>
            </a:pPr>
            <a:r>
              <a:rPr lang="en-US" sz="2800" dirty="0">
                <a:latin typeface="+mj-lt"/>
              </a:rPr>
              <a:t>Efficiency: How many resources used to achieve goal?</a:t>
            </a:r>
          </a:p>
          <a:p>
            <a:pPr marL="457200" indent="-457200">
              <a:buFont typeface="+mj-lt"/>
              <a:buAutoNum type="arabicPeriod"/>
            </a:pPr>
            <a:r>
              <a:rPr lang="en-US" sz="2800" dirty="0">
                <a:latin typeface="+mj-lt"/>
              </a:rPr>
              <a:t>Satisfaction: How do they like it, subjectively?</a:t>
            </a:r>
          </a:p>
        </p:txBody>
      </p:sp>
      <p:cxnSp>
        <p:nvCxnSpPr>
          <p:cNvPr id="4" name="Straight Connector 3">
            <a:extLst>
              <a:ext uri="{FF2B5EF4-FFF2-40B4-BE49-F238E27FC236}">
                <a16:creationId xmlns:a16="http://schemas.microsoft.com/office/drawing/2014/main" id="{E247E4D7-701A-2A58-2269-1C5B70BD17C6}"/>
              </a:ext>
            </a:extLst>
          </p:cNvPr>
          <p:cNvCxnSpPr>
            <a:cxnSpLocks/>
          </p:cNvCxnSpPr>
          <p:nvPr/>
        </p:nvCxnSpPr>
        <p:spPr>
          <a:xfrm>
            <a:off x="4841508" y="3137837"/>
            <a:ext cx="158816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88F1C302-51E8-E076-7A18-89D2A32A58EB}"/>
              </a:ext>
            </a:extLst>
          </p:cNvPr>
          <p:cNvCxnSpPr>
            <a:cxnSpLocks/>
          </p:cNvCxnSpPr>
          <p:nvPr/>
        </p:nvCxnSpPr>
        <p:spPr>
          <a:xfrm>
            <a:off x="6516304" y="3137837"/>
            <a:ext cx="109727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CD054F53-35EC-F0DC-11AC-7FDE84E70FCB}"/>
              </a:ext>
            </a:extLst>
          </p:cNvPr>
          <p:cNvCxnSpPr>
            <a:cxnSpLocks/>
          </p:cNvCxnSpPr>
          <p:nvPr/>
        </p:nvCxnSpPr>
        <p:spPr>
          <a:xfrm>
            <a:off x="1395663" y="3503596"/>
            <a:ext cx="1366787"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1936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C25-0512-6BEB-F789-1E4DA8F1188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89194BC-CBCA-2A3E-05AB-3E7C338AFBFE}"/>
              </a:ext>
            </a:extLst>
          </p:cNvPr>
          <p:cNvSpPr>
            <a:spLocks noGrp="1"/>
          </p:cNvSpPr>
          <p:nvPr>
            <p:ph idx="1"/>
          </p:nvPr>
        </p:nvSpPr>
        <p:spPr/>
        <p:txBody>
          <a:bodyPr/>
          <a:lstStyle/>
          <a:p>
            <a:pPr lvl="1"/>
            <a:r>
              <a:rPr lang="en-US" dirty="0"/>
              <a:t>Programmers as Users</a:t>
            </a:r>
          </a:p>
          <a:p>
            <a:pPr lvl="1"/>
            <a:r>
              <a:rPr lang="en-US" dirty="0"/>
              <a:t>Human-Computer Interactions for Usable PL</a:t>
            </a:r>
          </a:p>
          <a:p>
            <a:pPr lvl="2"/>
            <a:r>
              <a:rPr lang="en-US" dirty="0"/>
              <a:t>ISO Standards</a:t>
            </a:r>
          </a:p>
          <a:p>
            <a:pPr lvl="2"/>
            <a:r>
              <a:rPr lang="en-US" dirty="0"/>
              <a:t>Personas</a:t>
            </a:r>
          </a:p>
          <a:p>
            <a:pPr lvl="1"/>
            <a:r>
              <a:rPr lang="en-US" dirty="0"/>
              <a:t>Methodologies + Paradigms</a:t>
            </a:r>
          </a:p>
          <a:p>
            <a:pPr lvl="2"/>
            <a:r>
              <a:rPr lang="en-US" dirty="0"/>
              <a:t>Quantitative</a:t>
            </a:r>
          </a:p>
          <a:p>
            <a:pPr lvl="2"/>
            <a:r>
              <a:rPr lang="en-US" dirty="0"/>
              <a:t>Qualitative</a:t>
            </a:r>
          </a:p>
          <a:p>
            <a:pPr lvl="1"/>
            <a:r>
              <a:rPr lang="en-US" dirty="0"/>
              <a:t>Conclusion</a:t>
            </a:r>
          </a:p>
        </p:txBody>
      </p:sp>
    </p:spTree>
    <p:extLst>
      <p:ext uri="{BB962C8B-B14F-4D97-AF65-F5344CB8AC3E}">
        <p14:creationId xmlns:p14="http://schemas.microsoft.com/office/powerpoint/2010/main" val="1711220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Summary: Six Key Usability Questions</a:t>
            </a:r>
          </a:p>
        </p:txBody>
      </p:sp>
      <p:sp>
        <p:nvSpPr>
          <p:cNvPr id="6" name="TextBox 5">
            <a:extLst>
              <a:ext uri="{FF2B5EF4-FFF2-40B4-BE49-F238E27FC236}">
                <a16:creationId xmlns:a16="http://schemas.microsoft.com/office/drawing/2014/main" id="{030DC38D-8B17-8C45-29B9-B2D88E48A9F8}"/>
              </a:ext>
            </a:extLst>
          </p:cNvPr>
          <p:cNvSpPr txBox="1"/>
          <p:nvPr/>
        </p:nvSpPr>
        <p:spPr>
          <a:xfrm>
            <a:off x="1097278" y="3021569"/>
            <a:ext cx="8328261" cy="3108543"/>
          </a:xfrm>
          <a:prstGeom prst="rect">
            <a:avLst/>
          </a:prstGeom>
          <a:noFill/>
        </p:spPr>
        <p:txBody>
          <a:bodyPr wrap="square">
            <a:spAutoFit/>
          </a:bodyPr>
          <a:lstStyle/>
          <a:p>
            <a:pPr marL="457200" indent="-457200">
              <a:buFont typeface="+mj-lt"/>
              <a:buAutoNum type="arabicPeriod"/>
            </a:pPr>
            <a:r>
              <a:rPr lang="en-US" sz="2800" dirty="0">
                <a:latin typeface="+mj-lt"/>
              </a:rPr>
              <a:t>Who are the users of the programming language?</a:t>
            </a:r>
          </a:p>
          <a:p>
            <a:pPr marL="457200" indent="-457200">
              <a:buFont typeface="+mj-lt"/>
              <a:buAutoNum type="arabicPeriod"/>
            </a:pPr>
            <a:r>
              <a:rPr lang="en-US" sz="2800" dirty="0">
                <a:latin typeface="+mj-lt"/>
              </a:rPr>
              <a:t>What are the programmers’ goals?</a:t>
            </a:r>
          </a:p>
          <a:p>
            <a:pPr marL="457200" indent="-457200">
              <a:buFont typeface="+mj-lt"/>
              <a:buAutoNum type="arabicPeriod"/>
            </a:pPr>
            <a:r>
              <a:rPr lang="en-US" sz="2800" dirty="0">
                <a:latin typeface="+mj-lt"/>
              </a:rPr>
              <a:t>What is the context of use?</a:t>
            </a:r>
          </a:p>
          <a:p>
            <a:pPr marL="457200" indent="-457200">
              <a:buFont typeface="+mj-lt"/>
              <a:buAutoNum type="arabicPeriod"/>
            </a:pPr>
            <a:endParaRPr lang="en-US" sz="2800" dirty="0">
              <a:latin typeface="+mj-lt"/>
            </a:endParaRPr>
          </a:p>
          <a:p>
            <a:pPr marL="457200" indent="-457200">
              <a:buFont typeface="+mj-lt"/>
              <a:buAutoNum type="arabicPeriod"/>
            </a:pPr>
            <a:r>
              <a:rPr lang="en-US" sz="2800" dirty="0">
                <a:latin typeface="+mj-lt"/>
              </a:rPr>
              <a:t>Effectiveness: Do they eventually achieve goals?</a:t>
            </a:r>
          </a:p>
          <a:p>
            <a:pPr marL="457200" indent="-457200">
              <a:buFont typeface="+mj-lt"/>
              <a:buAutoNum type="arabicPeriod"/>
            </a:pPr>
            <a:r>
              <a:rPr lang="en-US" sz="2800" dirty="0">
                <a:latin typeface="+mj-lt"/>
              </a:rPr>
              <a:t>Efficiency: How many resources used to achieve goal?</a:t>
            </a:r>
          </a:p>
          <a:p>
            <a:pPr marL="457200" indent="-457200">
              <a:buFont typeface="+mj-lt"/>
              <a:buAutoNum type="arabicPeriod"/>
            </a:pPr>
            <a:r>
              <a:rPr lang="en-US" sz="2800" dirty="0">
                <a:latin typeface="+mj-lt"/>
              </a:rPr>
              <a:t>Satisfaction: How do they like it, subjectively?</a:t>
            </a:r>
          </a:p>
        </p:txBody>
      </p:sp>
      <p:sp>
        <p:nvSpPr>
          <p:cNvPr id="8" name="TextBox 7">
            <a:extLst>
              <a:ext uri="{FF2B5EF4-FFF2-40B4-BE49-F238E27FC236}">
                <a16:creationId xmlns:a16="http://schemas.microsoft.com/office/drawing/2014/main" id="{B4B57708-0D51-111A-F3C3-B99A110923F6}"/>
              </a:ext>
            </a:extLst>
          </p:cNvPr>
          <p:cNvSpPr txBox="1"/>
          <p:nvPr/>
        </p:nvSpPr>
        <p:spPr>
          <a:xfrm>
            <a:off x="1097279" y="1992429"/>
            <a:ext cx="9997442" cy="461665"/>
          </a:xfrm>
          <a:prstGeom prst="rect">
            <a:avLst/>
          </a:prstGeom>
          <a:noFill/>
        </p:spPr>
        <p:txBody>
          <a:bodyPr wrap="square" rtlCol="0">
            <a:spAutoFit/>
          </a:bodyPr>
          <a:lstStyle/>
          <a:p>
            <a:r>
              <a:rPr lang="en-US" sz="2400" b="1" dirty="0"/>
              <a:t>Design Exercise:</a:t>
            </a:r>
            <a:r>
              <a:rPr lang="en-US" sz="2400" dirty="0"/>
              <a:t> When designing a PL, answer these six questions</a:t>
            </a:r>
            <a:endParaRPr lang="en-US" sz="2400" b="1" dirty="0"/>
          </a:p>
        </p:txBody>
      </p:sp>
      <p:sp>
        <p:nvSpPr>
          <p:cNvPr id="10" name="TextBox 9">
            <a:extLst>
              <a:ext uri="{FF2B5EF4-FFF2-40B4-BE49-F238E27FC236}">
                <a16:creationId xmlns:a16="http://schemas.microsoft.com/office/drawing/2014/main" id="{21DC8035-E53D-152E-98F3-7BC6E6736606}"/>
              </a:ext>
            </a:extLst>
          </p:cNvPr>
          <p:cNvSpPr txBox="1"/>
          <p:nvPr/>
        </p:nvSpPr>
        <p:spPr>
          <a:xfrm>
            <a:off x="1127759" y="2677805"/>
            <a:ext cx="1815165" cy="461665"/>
          </a:xfrm>
          <a:prstGeom prst="rect">
            <a:avLst/>
          </a:prstGeom>
          <a:noFill/>
        </p:spPr>
        <p:txBody>
          <a:bodyPr wrap="square" rtlCol="0">
            <a:spAutoFit/>
          </a:bodyPr>
          <a:lstStyle/>
          <a:p>
            <a:r>
              <a:rPr lang="en-US" sz="2400" b="1" dirty="0"/>
              <a:t>Specification</a:t>
            </a:r>
          </a:p>
        </p:txBody>
      </p:sp>
      <p:sp>
        <p:nvSpPr>
          <p:cNvPr id="12" name="TextBox 11">
            <a:extLst>
              <a:ext uri="{FF2B5EF4-FFF2-40B4-BE49-F238E27FC236}">
                <a16:creationId xmlns:a16="http://schemas.microsoft.com/office/drawing/2014/main" id="{6866453F-980B-823A-BEF2-24BB46A385C2}"/>
              </a:ext>
            </a:extLst>
          </p:cNvPr>
          <p:cNvSpPr txBox="1"/>
          <p:nvPr/>
        </p:nvSpPr>
        <p:spPr>
          <a:xfrm>
            <a:off x="1130166" y="4345007"/>
            <a:ext cx="1815165" cy="461665"/>
          </a:xfrm>
          <a:prstGeom prst="rect">
            <a:avLst/>
          </a:prstGeom>
          <a:noFill/>
        </p:spPr>
        <p:txBody>
          <a:bodyPr wrap="square" rtlCol="0">
            <a:spAutoFit/>
          </a:bodyPr>
          <a:lstStyle/>
          <a:p>
            <a:r>
              <a:rPr lang="en-US" sz="2400" b="1" dirty="0"/>
              <a:t>Assessment</a:t>
            </a:r>
          </a:p>
        </p:txBody>
      </p:sp>
    </p:spTree>
    <p:extLst>
      <p:ext uri="{BB962C8B-B14F-4D97-AF65-F5344CB8AC3E}">
        <p14:creationId xmlns:p14="http://schemas.microsoft.com/office/powerpoint/2010/main" val="591185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4C76D-0995-B88E-446A-127BCE675E70}"/>
              </a:ext>
            </a:extLst>
          </p:cNvPr>
          <p:cNvSpPr>
            <a:spLocks noGrp="1"/>
          </p:cNvSpPr>
          <p:nvPr>
            <p:ph type="title"/>
          </p:nvPr>
        </p:nvSpPr>
        <p:spPr/>
        <p:txBody>
          <a:bodyPr/>
          <a:lstStyle/>
          <a:p>
            <a:r>
              <a:rPr lang="en-US" dirty="0"/>
              <a:t>Subsection: Personas</a:t>
            </a:r>
          </a:p>
        </p:txBody>
      </p:sp>
      <p:sp>
        <p:nvSpPr>
          <p:cNvPr id="3" name="Content Placeholder 2">
            <a:extLst>
              <a:ext uri="{FF2B5EF4-FFF2-40B4-BE49-F238E27FC236}">
                <a16:creationId xmlns:a16="http://schemas.microsoft.com/office/drawing/2014/main" id="{BE8CA4DD-BC2C-BBE0-6AD0-0BFEBB2F71D7}"/>
              </a:ext>
            </a:extLst>
          </p:cNvPr>
          <p:cNvSpPr>
            <a:spLocks noGrp="1"/>
          </p:cNvSpPr>
          <p:nvPr>
            <p:ph idx="1"/>
          </p:nvPr>
        </p:nvSpPr>
        <p:spPr>
          <a:xfrm>
            <a:off x="1097280" y="3166712"/>
            <a:ext cx="10058400" cy="2702382"/>
          </a:xfrm>
        </p:spPr>
        <p:txBody>
          <a:bodyPr>
            <a:normAutofit/>
          </a:bodyPr>
          <a:lstStyle/>
          <a:p>
            <a:pPr algn="ctr"/>
            <a:r>
              <a:rPr lang="en-US" sz="4400" dirty="0"/>
              <a:t>Thou art I</a:t>
            </a:r>
            <a:br>
              <a:rPr lang="en-US" sz="4400" dirty="0"/>
            </a:br>
            <a:r>
              <a:rPr lang="en-US" sz="4400" dirty="0" err="1"/>
              <a:t>I</a:t>
            </a:r>
            <a:r>
              <a:rPr lang="en-US" sz="4400" dirty="0"/>
              <a:t> art thou</a:t>
            </a:r>
          </a:p>
        </p:txBody>
      </p:sp>
    </p:spTree>
    <p:extLst>
      <p:ext uri="{BB962C8B-B14F-4D97-AF65-F5344CB8AC3E}">
        <p14:creationId xmlns:p14="http://schemas.microsoft.com/office/powerpoint/2010/main" val="4166317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C60C9-B1DA-4059-4CC9-97B937D938BA}"/>
              </a:ext>
            </a:extLst>
          </p:cNvPr>
          <p:cNvSpPr>
            <a:spLocks noGrp="1"/>
          </p:cNvSpPr>
          <p:nvPr>
            <p:ph type="title"/>
          </p:nvPr>
        </p:nvSpPr>
        <p:spPr/>
        <p:txBody>
          <a:bodyPr/>
          <a:lstStyle/>
          <a:p>
            <a:r>
              <a:rPr lang="en-US" dirty="0"/>
              <a:t>Personas and Usability</a:t>
            </a:r>
          </a:p>
        </p:txBody>
      </p:sp>
      <p:sp>
        <p:nvSpPr>
          <p:cNvPr id="3" name="Content Placeholder 2">
            <a:extLst>
              <a:ext uri="{FF2B5EF4-FFF2-40B4-BE49-F238E27FC236}">
                <a16:creationId xmlns:a16="http://schemas.microsoft.com/office/drawing/2014/main" id="{898D9847-F551-65A2-A752-480F69A0AEFC}"/>
              </a:ext>
            </a:extLst>
          </p:cNvPr>
          <p:cNvSpPr>
            <a:spLocks noGrp="1"/>
          </p:cNvSpPr>
          <p:nvPr>
            <p:ph idx="1"/>
          </p:nvPr>
        </p:nvSpPr>
        <p:spPr/>
        <p:txBody>
          <a:bodyPr/>
          <a:lstStyle/>
          <a:p>
            <a:r>
              <a:rPr lang="en-US" sz="2800" dirty="0">
                <a:latin typeface="+mj-lt"/>
              </a:rPr>
              <a:t>Focus on the first question:</a:t>
            </a:r>
          </a:p>
          <a:p>
            <a:pPr lvl="1"/>
            <a:r>
              <a:rPr lang="en-US" u="sng" dirty="0">
                <a:latin typeface="+mj-lt"/>
              </a:rPr>
              <a:t>“Who are the users of the programming language?”</a:t>
            </a:r>
          </a:p>
          <a:p>
            <a:r>
              <a:rPr lang="en-US" dirty="0">
                <a:latin typeface="+mj-lt"/>
              </a:rPr>
              <a:t>A persona is a fictional character used to answer the question “who” in a concrete fashion</a:t>
            </a:r>
          </a:p>
          <a:p>
            <a:r>
              <a:rPr lang="en-US" dirty="0">
                <a:latin typeface="+mj-lt"/>
              </a:rPr>
              <a:t>In writing down a persona, designers clarify their design goals</a:t>
            </a:r>
          </a:p>
          <a:p>
            <a:r>
              <a:rPr lang="en-US" dirty="0">
                <a:latin typeface="+mj-lt"/>
              </a:rPr>
              <a:t>Personas are use in role-play exercises to help designers get into character as their users and design from empathy</a:t>
            </a:r>
          </a:p>
          <a:p>
            <a:endParaRPr lang="en-US" dirty="0"/>
          </a:p>
        </p:txBody>
      </p:sp>
    </p:spTree>
    <p:extLst>
      <p:ext uri="{BB962C8B-B14F-4D97-AF65-F5344CB8AC3E}">
        <p14:creationId xmlns:p14="http://schemas.microsoft.com/office/powerpoint/2010/main" val="3660205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D889F-419A-C64D-7581-C505D4D5A80B}"/>
              </a:ext>
            </a:extLst>
          </p:cNvPr>
          <p:cNvSpPr>
            <a:spLocks noGrp="1"/>
          </p:cNvSpPr>
          <p:nvPr>
            <p:ph type="title"/>
          </p:nvPr>
        </p:nvSpPr>
        <p:spPr/>
        <p:txBody>
          <a:bodyPr/>
          <a:lstStyle/>
          <a:p>
            <a:r>
              <a:rPr lang="en-US" dirty="0"/>
              <a:t>Persona Design Prompts</a:t>
            </a:r>
          </a:p>
        </p:txBody>
      </p:sp>
      <p:sp>
        <p:nvSpPr>
          <p:cNvPr id="3" name="Content Placeholder 2">
            <a:extLst>
              <a:ext uri="{FF2B5EF4-FFF2-40B4-BE49-F238E27FC236}">
                <a16:creationId xmlns:a16="http://schemas.microsoft.com/office/drawing/2014/main" id="{9346876E-0429-2FCC-0818-0710E80EDABC}"/>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000000"/>
                </a:solidFill>
                <a:effectLst/>
              </a:rPr>
              <a:t>How educated are the programmers?</a:t>
            </a:r>
          </a:p>
          <a:p>
            <a:pPr algn="l">
              <a:buFont typeface="Arial" panose="020B0604020202020204" pitchFamily="34" charset="0"/>
              <a:buChar char="•"/>
            </a:pPr>
            <a:r>
              <a:rPr lang="en-US" b="0" i="0" dirty="0">
                <a:solidFill>
                  <a:srgbClr val="000000"/>
                </a:solidFill>
                <a:effectLst/>
              </a:rPr>
              <a:t>What informal knowledge do the programmers have?</a:t>
            </a:r>
          </a:p>
          <a:p>
            <a:pPr algn="l">
              <a:buFont typeface="Arial" panose="020B0604020202020204" pitchFamily="34" charset="0"/>
              <a:buChar char="•"/>
            </a:pPr>
            <a:r>
              <a:rPr lang="en-US" b="0" i="0" dirty="0">
                <a:solidFill>
                  <a:srgbClr val="000000"/>
                </a:solidFill>
                <a:effectLst/>
              </a:rPr>
              <a:t>What skills and operational knowledge do the programmers have? (i.e., what can they do?)</a:t>
            </a:r>
          </a:p>
          <a:p>
            <a:pPr algn="l">
              <a:buFont typeface="Arial" panose="020B0604020202020204" pitchFamily="34" charset="0"/>
              <a:buChar char="•"/>
            </a:pPr>
            <a:r>
              <a:rPr lang="en-US" b="0" i="0" dirty="0">
                <a:solidFill>
                  <a:srgbClr val="000000"/>
                </a:solidFill>
                <a:effectLst/>
              </a:rPr>
              <a:t>How much programming experience do the programmers have?</a:t>
            </a:r>
          </a:p>
          <a:p>
            <a:pPr algn="l">
              <a:buFont typeface="Arial" panose="020B0604020202020204" pitchFamily="34" charset="0"/>
              <a:buChar char="•"/>
            </a:pPr>
            <a:r>
              <a:rPr lang="en-US" b="0" i="0" dirty="0">
                <a:solidFill>
                  <a:srgbClr val="000000"/>
                </a:solidFill>
                <a:effectLst/>
              </a:rPr>
              <a:t>What is the nature of that experience?</a:t>
            </a:r>
          </a:p>
          <a:p>
            <a:pPr algn="l">
              <a:buFont typeface="Arial" panose="020B0604020202020204" pitchFamily="34" charset="0"/>
              <a:buChar char="•"/>
            </a:pPr>
            <a:r>
              <a:rPr lang="en-US" b="0" i="0" dirty="0">
                <a:solidFill>
                  <a:srgbClr val="000000"/>
                </a:solidFill>
                <a:effectLst/>
              </a:rPr>
              <a:t>In what context are the programmers using the programming language?</a:t>
            </a:r>
          </a:p>
          <a:p>
            <a:endParaRPr lang="en-US" dirty="0"/>
          </a:p>
        </p:txBody>
      </p:sp>
    </p:spTree>
    <p:extLst>
      <p:ext uri="{BB962C8B-B14F-4D97-AF65-F5344CB8AC3E}">
        <p14:creationId xmlns:p14="http://schemas.microsoft.com/office/powerpoint/2010/main" val="1718108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4C234-DE83-C17C-5134-7EC2043A5D1D}"/>
              </a:ext>
            </a:extLst>
          </p:cNvPr>
          <p:cNvSpPr>
            <a:spLocks noGrp="1"/>
          </p:cNvSpPr>
          <p:nvPr>
            <p:ph type="title"/>
          </p:nvPr>
        </p:nvSpPr>
        <p:spPr/>
        <p:txBody>
          <a:bodyPr/>
          <a:lstStyle/>
          <a:p>
            <a:r>
              <a:rPr lang="en-US" dirty="0"/>
              <a:t>Using Multiple Personas</a:t>
            </a:r>
          </a:p>
        </p:txBody>
      </p:sp>
      <p:sp>
        <p:nvSpPr>
          <p:cNvPr id="3" name="Content Placeholder 2">
            <a:extLst>
              <a:ext uri="{FF2B5EF4-FFF2-40B4-BE49-F238E27FC236}">
                <a16:creationId xmlns:a16="http://schemas.microsoft.com/office/drawing/2014/main" id="{EDC2648C-5CFA-5A9A-0028-80917EF45E5E}"/>
              </a:ext>
            </a:extLst>
          </p:cNvPr>
          <p:cNvSpPr>
            <a:spLocks noGrp="1"/>
          </p:cNvSpPr>
          <p:nvPr>
            <p:ph idx="1"/>
          </p:nvPr>
        </p:nvSpPr>
        <p:spPr/>
        <p:txBody>
          <a:bodyPr/>
          <a:lstStyle/>
          <a:p>
            <a:r>
              <a:rPr lang="en-US" dirty="0"/>
              <a:t>Commonly, multiple personas are used in the design process</a:t>
            </a:r>
          </a:p>
          <a:p>
            <a:r>
              <a:rPr lang="en-US" dirty="0"/>
              <a:t>Each persona represents a different potential user</a:t>
            </a:r>
          </a:p>
          <a:p>
            <a:r>
              <a:rPr lang="en-US" dirty="0"/>
              <a:t>We should also assess all personas together:</a:t>
            </a:r>
          </a:p>
          <a:p>
            <a:pPr lvl="1"/>
            <a:r>
              <a:rPr lang="en-US" dirty="0"/>
              <a:t>How broad or narrow is your audience? Does it include everyone that you wish to include?</a:t>
            </a:r>
          </a:p>
        </p:txBody>
      </p:sp>
    </p:spTree>
    <p:extLst>
      <p:ext uri="{BB962C8B-B14F-4D97-AF65-F5344CB8AC3E}">
        <p14:creationId xmlns:p14="http://schemas.microsoft.com/office/powerpoint/2010/main" val="4137136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41010-AAA0-7CFB-4364-BAFDA1DEBFBA}"/>
              </a:ext>
            </a:extLst>
          </p:cNvPr>
          <p:cNvSpPr>
            <a:spLocks noGrp="1"/>
          </p:cNvSpPr>
          <p:nvPr>
            <p:ph type="title"/>
          </p:nvPr>
        </p:nvSpPr>
        <p:spPr/>
        <p:txBody>
          <a:bodyPr/>
          <a:lstStyle/>
          <a:p>
            <a:r>
              <a:rPr lang="en-US" dirty="0"/>
              <a:t>Criticism of Personas</a:t>
            </a:r>
          </a:p>
        </p:txBody>
      </p:sp>
      <p:sp>
        <p:nvSpPr>
          <p:cNvPr id="3" name="Content Placeholder 2">
            <a:extLst>
              <a:ext uri="{FF2B5EF4-FFF2-40B4-BE49-F238E27FC236}">
                <a16:creationId xmlns:a16="http://schemas.microsoft.com/office/drawing/2014/main" id="{9AF7D708-3E8F-F970-250C-15EF78A78B7F}"/>
              </a:ext>
            </a:extLst>
          </p:cNvPr>
          <p:cNvSpPr>
            <a:spLocks noGrp="1"/>
          </p:cNvSpPr>
          <p:nvPr>
            <p:ph idx="1"/>
          </p:nvPr>
        </p:nvSpPr>
        <p:spPr/>
        <p:txBody>
          <a:bodyPr/>
          <a:lstStyle/>
          <a:p>
            <a:r>
              <a:rPr lang="en-US" dirty="0"/>
              <a:t>A persona is a generalization that stands in for a group of people</a:t>
            </a:r>
          </a:p>
          <a:p>
            <a:r>
              <a:rPr lang="en-US" dirty="0"/>
              <a:t>A </a:t>
            </a:r>
            <a:r>
              <a:rPr lang="en-US" u="sng" dirty="0"/>
              <a:t>stereotype</a:t>
            </a:r>
            <a:r>
              <a:rPr lang="en-US" dirty="0"/>
              <a:t> is a generalization that stands in for a group of people</a:t>
            </a:r>
          </a:p>
          <a:p>
            <a:r>
              <a:rPr lang="en-US" dirty="0"/>
              <a:t>Naïve use of personas can reinforce stereotypes</a:t>
            </a:r>
          </a:p>
          <a:p>
            <a:r>
              <a:rPr lang="en-US" dirty="0"/>
              <a:t>A substantial body of modern HCI research address this problem</a:t>
            </a:r>
          </a:p>
          <a:p>
            <a:pPr lvl="1"/>
            <a:r>
              <a:rPr lang="en-US" dirty="0"/>
              <a:t>See, for example, “Persona Spectrums”</a:t>
            </a:r>
          </a:p>
          <a:p>
            <a:endParaRPr lang="en-US" dirty="0"/>
          </a:p>
        </p:txBody>
      </p:sp>
    </p:spTree>
    <p:extLst>
      <p:ext uri="{BB962C8B-B14F-4D97-AF65-F5344CB8AC3E}">
        <p14:creationId xmlns:p14="http://schemas.microsoft.com/office/powerpoint/2010/main" val="2669031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3" name="Content Placeholder 2">
            <a:extLst>
              <a:ext uri="{FF2B5EF4-FFF2-40B4-BE49-F238E27FC236}">
                <a16:creationId xmlns:a16="http://schemas.microsoft.com/office/drawing/2014/main" id="{7DE8641A-258F-FC9A-E6F1-77108D3AA869}"/>
              </a:ext>
            </a:extLst>
          </p:cNvPr>
          <p:cNvSpPr>
            <a:spLocks noGrp="1"/>
          </p:cNvSpPr>
          <p:nvPr>
            <p:ph idx="1"/>
          </p:nvPr>
        </p:nvSpPr>
        <p:spPr>
          <a:xfrm>
            <a:off x="1097280" y="5712594"/>
            <a:ext cx="10058400" cy="4023360"/>
          </a:xfrm>
        </p:spPr>
        <p:txBody>
          <a:bodyPr/>
          <a:lstStyle/>
          <a:p>
            <a:r>
              <a:rPr lang="en-US" dirty="0" err="1"/>
              <a:t>aoeuaoeu</a:t>
            </a:r>
            <a:endParaRPr lang="en-US" dirty="0"/>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Tree>
    <p:extLst>
      <p:ext uri="{BB962C8B-B14F-4D97-AF65-F5344CB8AC3E}">
        <p14:creationId xmlns:p14="http://schemas.microsoft.com/office/powerpoint/2010/main" val="3665274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3" name="Content Placeholder 2">
            <a:extLst>
              <a:ext uri="{FF2B5EF4-FFF2-40B4-BE49-F238E27FC236}">
                <a16:creationId xmlns:a16="http://schemas.microsoft.com/office/drawing/2014/main" id="{7DE8641A-258F-FC9A-E6F1-77108D3AA869}"/>
              </a:ext>
            </a:extLst>
          </p:cNvPr>
          <p:cNvSpPr>
            <a:spLocks noGrp="1"/>
          </p:cNvSpPr>
          <p:nvPr>
            <p:ph idx="1"/>
          </p:nvPr>
        </p:nvSpPr>
        <p:spPr>
          <a:xfrm>
            <a:off x="1097280" y="5712594"/>
            <a:ext cx="10058400" cy="4023360"/>
          </a:xfrm>
        </p:spPr>
        <p:txBody>
          <a:bodyPr/>
          <a:lstStyle/>
          <a:p>
            <a:r>
              <a:rPr lang="en-US" dirty="0" err="1"/>
              <a:t>aoeuaoeu</a:t>
            </a:r>
            <a:endParaRPr lang="en-US" dirty="0"/>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13" name="TextBox 12">
            <a:extLst>
              <a:ext uri="{FF2B5EF4-FFF2-40B4-BE49-F238E27FC236}">
                <a16:creationId xmlns:a16="http://schemas.microsoft.com/office/drawing/2014/main" id="{B41B46FA-B81A-228E-F149-CF588BC69186}"/>
              </a:ext>
            </a:extLst>
          </p:cNvPr>
          <p:cNvSpPr txBox="1"/>
          <p:nvPr/>
        </p:nvSpPr>
        <p:spPr>
          <a:xfrm>
            <a:off x="4563980" y="2526260"/>
            <a:ext cx="3078478"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methodically. Develops a sufficient understanding of a technology to enable them to use it. Prides themselves on building robust applications.</a:t>
            </a:r>
            <a:endParaRPr lang="en-US" dirty="0"/>
          </a:p>
        </p:txBody>
      </p:sp>
    </p:spTree>
    <p:extLst>
      <p:ext uri="{BB962C8B-B14F-4D97-AF65-F5344CB8AC3E}">
        <p14:creationId xmlns:p14="http://schemas.microsoft.com/office/powerpoint/2010/main" val="675253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3" name="Content Placeholder 2">
            <a:extLst>
              <a:ext uri="{FF2B5EF4-FFF2-40B4-BE49-F238E27FC236}">
                <a16:creationId xmlns:a16="http://schemas.microsoft.com/office/drawing/2014/main" id="{7DE8641A-258F-FC9A-E6F1-77108D3AA869}"/>
              </a:ext>
            </a:extLst>
          </p:cNvPr>
          <p:cNvSpPr>
            <a:spLocks noGrp="1"/>
          </p:cNvSpPr>
          <p:nvPr>
            <p:ph idx="1"/>
          </p:nvPr>
        </p:nvSpPr>
        <p:spPr>
          <a:xfrm>
            <a:off x="3667224" y="5698625"/>
            <a:ext cx="4158840" cy="478857"/>
          </a:xfrm>
        </p:spPr>
        <p:txBody>
          <a:bodyPr/>
          <a:lstStyle/>
          <a:p>
            <a:r>
              <a:rPr lang="en-US" b="1" dirty="0"/>
              <a:t>Describe </a:t>
            </a:r>
            <a:r>
              <a:rPr lang="en-US" dirty="0"/>
              <a:t>Risk, Depth, Pride</a:t>
            </a:r>
            <a:endParaRPr lang="en-US" b="1" dirty="0"/>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13" name="TextBox 12">
            <a:extLst>
              <a:ext uri="{FF2B5EF4-FFF2-40B4-BE49-F238E27FC236}">
                <a16:creationId xmlns:a16="http://schemas.microsoft.com/office/drawing/2014/main" id="{B41B46FA-B81A-228E-F149-CF588BC69186}"/>
              </a:ext>
            </a:extLst>
          </p:cNvPr>
          <p:cNvSpPr txBox="1"/>
          <p:nvPr/>
        </p:nvSpPr>
        <p:spPr>
          <a:xfrm>
            <a:off x="4563980" y="2526260"/>
            <a:ext cx="3078478"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methodically. Develops a sufficient understanding of a technology to enable them to use it. Prides themselves on building robust applications.</a:t>
            </a:r>
            <a:endParaRPr lang="en-US" dirty="0"/>
          </a:p>
        </p:txBody>
      </p:sp>
      <p:sp>
        <p:nvSpPr>
          <p:cNvPr id="15" name="TextBox 14">
            <a:extLst>
              <a:ext uri="{FF2B5EF4-FFF2-40B4-BE49-F238E27FC236}">
                <a16:creationId xmlns:a16="http://schemas.microsoft.com/office/drawing/2014/main" id="{AE260236-1F8C-5483-F342-CD3B9E783050}"/>
              </a:ext>
            </a:extLst>
          </p:cNvPr>
          <p:cNvSpPr txBox="1"/>
          <p:nvPr/>
        </p:nvSpPr>
        <p:spPr>
          <a:xfrm>
            <a:off x="8092438" y="2535318"/>
            <a:ext cx="3583005"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in an exploratory fashion. Develops a sufficient understanding of a technology to understand how it can solve a business problem. Prides themselves on solving business problems.</a:t>
            </a:r>
            <a:endParaRPr lang="en-US" dirty="0"/>
          </a:p>
        </p:txBody>
      </p:sp>
    </p:spTree>
    <p:extLst>
      <p:ext uri="{BB962C8B-B14F-4D97-AF65-F5344CB8AC3E}">
        <p14:creationId xmlns:p14="http://schemas.microsoft.com/office/powerpoint/2010/main" val="2982952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3" name="Content Placeholder 2">
            <a:extLst>
              <a:ext uri="{FF2B5EF4-FFF2-40B4-BE49-F238E27FC236}">
                <a16:creationId xmlns:a16="http://schemas.microsoft.com/office/drawing/2014/main" id="{7DE8641A-258F-FC9A-E6F1-77108D3AA869}"/>
              </a:ext>
            </a:extLst>
          </p:cNvPr>
          <p:cNvSpPr>
            <a:spLocks noGrp="1"/>
          </p:cNvSpPr>
          <p:nvPr>
            <p:ph idx="1"/>
          </p:nvPr>
        </p:nvSpPr>
        <p:spPr>
          <a:xfrm>
            <a:off x="5062888" y="5621623"/>
            <a:ext cx="1925053" cy="478857"/>
          </a:xfrm>
        </p:spPr>
        <p:txBody>
          <a:bodyPr/>
          <a:lstStyle/>
          <a:p>
            <a:r>
              <a:rPr lang="en-US" b="1" dirty="0"/>
              <a:t>Criticism?</a:t>
            </a:r>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13" name="TextBox 12">
            <a:extLst>
              <a:ext uri="{FF2B5EF4-FFF2-40B4-BE49-F238E27FC236}">
                <a16:creationId xmlns:a16="http://schemas.microsoft.com/office/drawing/2014/main" id="{B41B46FA-B81A-228E-F149-CF588BC69186}"/>
              </a:ext>
            </a:extLst>
          </p:cNvPr>
          <p:cNvSpPr txBox="1"/>
          <p:nvPr/>
        </p:nvSpPr>
        <p:spPr>
          <a:xfrm>
            <a:off x="4563980" y="2526260"/>
            <a:ext cx="3078478"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methodically. Develops a sufficient understanding of a technology to enable them to use it. Prides themselves on building robust applications.</a:t>
            </a:r>
            <a:endParaRPr lang="en-US" dirty="0"/>
          </a:p>
        </p:txBody>
      </p:sp>
      <p:sp>
        <p:nvSpPr>
          <p:cNvPr id="15" name="TextBox 14">
            <a:extLst>
              <a:ext uri="{FF2B5EF4-FFF2-40B4-BE49-F238E27FC236}">
                <a16:creationId xmlns:a16="http://schemas.microsoft.com/office/drawing/2014/main" id="{AE260236-1F8C-5483-F342-CD3B9E783050}"/>
              </a:ext>
            </a:extLst>
          </p:cNvPr>
          <p:cNvSpPr txBox="1"/>
          <p:nvPr/>
        </p:nvSpPr>
        <p:spPr>
          <a:xfrm>
            <a:off x="8092438" y="2535318"/>
            <a:ext cx="3583005"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in an exploratory fashion. Develops a sufficient understanding of a technology to understand how it can solve a business problem. Prides themselves on solving business problems.</a:t>
            </a:r>
            <a:endParaRPr lang="en-US" dirty="0"/>
          </a:p>
        </p:txBody>
      </p:sp>
    </p:spTree>
    <p:extLst>
      <p:ext uri="{BB962C8B-B14F-4D97-AF65-F5344CB8AC3E}">
        <p14:creationId xmlns:p14="http://schemas.microsoft.com/office/powerpoint/2010/main" val="3320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C25-0512-6BEB-F789-1E4DA8F1188D}"/>
              </a:ext>
            </a:extLst>
          </p:cNvPr>
          <p:cNvSpPr>
            <a:spLocks noGrp="1"/>
          </p:cNvSpPr>
          <p:nvPr>
            <p:ph type="title"/>
          </p:nvPr>
        </p:nvSpPr>
        <p:spPr/>
        <p:txBody>
          <a:bodyPr/>
          <a:lstStyle/>
          <a:p>
            <a:r>
              <a:rPr lang="en-US" dirty="0"/>
              <a:t>Section: Programmers as Users</a:t>
            </a:r>
          </a:p>
        </p:txBody>
      </p:sp>
      <p:sp>
        <p:nvSpPr>
          <p:cNvPr id="3" name="Content Placeholder 2">
            <a:extLst>
              <a:ext uri="{FF2B5EF4-FFF2-40B4-BE49-F238E27FC236}">
                <a16:creationId xmlns:a16="http://schemas.microsoft.com/office/drawing/2014/main" id="{D89194BC-CBCA-2A3E-05AB-3E7C338AFBFE}"/>
              </a:ext>
            </a:extLst>
          </p:cNvPr>
          <p:cNvSpPr>
            <a:spLocks noGrp="1"/>
          </p:cNvSpPr>
          <p:nvPr>
            <p:ph idx="1"/>
          </p:nvPr>
        </p:nvSpPr>
        <p:spPr/>
        <p:txBody>
          <a:bodyPr/>
          <a:lstStyle/>
          <a:p>
            <a:pPr marL="201168" lvl="1" indent="0">
              <a:buNone/>
            </a:pPr>
            <a:endParaRPr lang="en-US" dirty="0"/>
          </a:p>
        </p:txBody>
      </p:sp>
    </p:spTree>
    <p:extLst>
      <p:ext uri="{BB962C8B-B14F-4D97-AF65-F5344CB8AC3E}">
        <p14:creationId xmlns:p14="http://schemas.microsoft.com/office/powerpoint/2010/main" val="1286956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482-2DBC-52CD-CB46-BDEA23FBE33B}"/>
              </a:ext>
            </a:extLst>
          </p:cNvPr>
          <p:cNvSpPr>
            <a:spLocks noGrp="1"/>
          </p:cNvSpPr>
          <p:nvPr>
            <p:ph type="title"/>
          </p:nvPr>
        </p:nvSpPr>
        <p:spPr/>
        <p:txBody>
          <a:bodyPr/>
          <a:lstStyle/>
          <a:p>
            <a:r>
              <a:rPr lang="en-US" dirty="0"/>
              <a:t>Example Personas: Charlie + Robin</a:t>
            </a:r>
          </a:p>
        </p:txBody>
      </p:sp>
      <p:sp>
        <p:nvSpPr>
          <p:cNvPr id="3" name="Content Placeholder 2">
            <a:extLst>
              <a:ext uri="{FF2B5EF4-FFF2-40B4-BE49-F238E27FC236}">
                <a16:creationId xmlns:a16="http://schemas.microsoft.com/office/drawing/2014/main" id="{6EADEFBF-E035-0D47-E6F0-40E165DA1363}"/>
              </a:ext>
            </a:extLst>
          </p:cNvPr>
          <p:cNvSpPr>
            <a:spLocks noGrp="1"/>
          </p:cNvSpPr>
          <p:nvPr>
            <p:ph idx="1"/>
          </p:nvPr>
        </p:nvSpPr>
        <p:spPr/>
        <p:txBody>
          <a:bodyPr>
            <a:normAutofit fontScale="92500"/>
          </a:bodyPr>
          <a:lstStyle/>
          <a:p>
            <a:r>
              <a:rPr lang="en-US" b="1" dirty="0"/>
              <a:t>Charlie</a:t>
            </a:r>
            <a:r>
              <a:rPr lang="en-US" dirty="0"/>
              <a:t> is in her late 20s to mid 30s. She has a Bachelor’s degree but not necessarily in IT. She’s a self-taught developer. Her coding is unconventional and she mixes genius lines with simple errors. She seeks to reinvent her software development career but the how is still unclear.</a:t>
            </a:r>
          </a:p>
          <a:p>
            <a:r>
              <a:rPr lang="en-US" dirty="0"/>
              <a:t>Charlie has a family, which makes financial stability and work-life balance essential. She’s new to the industry and thus looks for a company that offers a supportive, people-oriented environment, where she can learn and improve her skills.</a:t>
            </a:r>
          </a:p>
          <a:p>
            <a:r>
              <a:rPr lang="en-US" b="1" dirty="0"/>
              <a:t>Question: </a:t>
            </a:r>
            <a:r>
              <a:rPr lang="en-US" dirty="0"/>
              <a:t>What aspects of Charlie, as a person, are discussed in this persona but not the Microsoft personas?</a:t>
            </a:r>
            <a:endParaRPr lang="en-US" b="1" dirty="0"/>
          </a:p>
        </p:txBody>
      </p:sp>
    </p:spTree>
    <p:extLst>
      <p:ext uri="{BB962C8B-B14F-4D97-AF65-F5344CB8AC3E}">
        <p14:creationId xmlns:p14="http://schemas.microsoft.com/office/powerpoint/2010/main" val="22174261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482-2DBC-52CD-CB46-BDEA23FBE33B}"/>
              </a:ext>
            </a:extLst>
          </p:cNvPr>
          <p:cNvSpPr>
            <a:spLocks noGrp="1"/>
          </p:cNvSpPr>
          <p:nvPr>
            <p:ph type="title"/>
          </p:nvPr>
        </p:nvSpPr>
        <p:spPr/>
        <p:txBody>
          <a:bodyPr/>
          <a:lstStyle/>
          <a:p>
            <a:r>
              <a:rPr lang="en-US" dirty="0"/>
              <a:t>Example Personas: Charlie + Robin</a:t>
            </a:r>
          </a:p>
        </p:txBody>
      </p:sp>
      <p:sp>
        <p:nvSpPr>
          <p:cNvPr id="3" name="Content Placeholder 2">
            <a:extLst>
              <a:ext uri="{FF2B5EF4-FFF2-40B4-BE49-F238E27FC236}">
                <a16:creationId xmlns:a16="http://schemas.microsoft.com/office/drawing/2014/main" id="{6EADEFBF-E035-0D47-E6F0-40E165DA1363}"/>
              </a:ext>
            </a:extLst>
          </p:cNvPr>
          <p:cNvSpPr>
            <a:spLocks noGrp="1"/>
          </p:cNvSpPr>
          <p:nvPr>
            <p:ph idx="1"/>
          </p:nvPr>
        </p:nvSpPr>
        <p:spPr/>
        <p:txBody>
          <a:bodyPr>
            <a:normAutofit fontScale="92500"/>
          </a:bodyPr>
          <a:lstStyle/>
          <a:p>
            <a:r>
              <a:rPr lang="en-US" dirty="0"/>
              <a:t>Robin is in his mid 20s and has completed his formal education, such as a Bachelor’s degree in computer science. He is probably on his second or third job but has reached the ceiling in his current job, as in, he has learnt a lot and gained experience but would be keen on taking the next step to further his career. Even though he probably hasn’t taken any steps to find a new job (applied), he is on the lookout for something challenging as well as purposeful. In his current role, he can be found working in a specialized programming area (front-end/back-end/mobile). </a:t>
            </a:r>
          </a:p>
          <a:p>
            <a:r>
              <a:rPr lang="en-US" b="1" dirty="0"/>
              <a:t>Question: </a:t>
            </a:r>
            <a:r>
              <a:rPr lang="en-US" dirty="0"/>
              <a:t>What aspects of Robin, as a person, are discussed in this persona but not the Microsoft personas?</a:t>
            </a:r>
          </a:p>
        </p:txBody>
      </p:sp>
    </p:spTree>
    <p:extLst>
      <p:ext uri="{BB962C8B-B14F-4D97-AF65-F5344CB8AC3E}">
        <p14:creationId xmlns:p14="http://schemas.microsoft.com/office/powerpoint/2010/main" val="1734212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482-2DBC-52CD-CB46-BDEA23FBE33B}"/>
              </a:ext>
            </a:extLst>
          </p:cNvPr>
          <p:cNvSpPr>
            <a:spLocks noGrp="1"/>
          </p:cNvSpPr>
          <p:nvPr>
            <p:ph type="title"/>
          </p:nvPr>
        </p:nvSpPr>
        <p:spPr/>
        <p:txBody>
          <a:bodyPr/>
          <a:lstStyle/>
          <a:p>
            <a:r>
              <a:rPr lang="en-US" dirty="0"/>
              <a:t>Example Personas: Charlie + Robin</a:t>
            </a:r>
          </a:p>
        </p:txBody>
      </p:sp>
      <p:sp>
        <p:nvSpPr>
          <p:cNvPr id="3" name="Content Placeholder 2">
            <a:extLst>
              <a:ext uri="{FF2B5EF4-FFF2-40B4-BE49-F238E27FC236}">
                <a16:creationId xmlns:a16="http://schemas.microsoft.com/office/drawing/2014/main" id="{6EADEFBF-E035-0D47-E6F0-40E165DA1363}"/>
              </a:ext>
            </a:extLst>
          </p:cNvPr>
          <p:cNvSpPr>
            <a:spLocks noGrp="1"/>
          </p:cNvSpPr>
          <p:nvPr>
            <p:ph idx="1"/>
          </p:nvPr>
        </p:nvSpPr>
        <p:spPr>
          <a:xfrm>
            <a:off x="1097279" y="5001066"/>
            <a:ext cx="10539663" cy="1110976"/>
          </a:xfrm>
        </p:spPr>
        <p:txBody>
          <a:bodyPr>
            <a:normAutofit fontScale="85000" lnSpcReduction="20000"/>
          </a:bodyPr>
          <a:lstStyle/>
          <a:p>
            <a:endParaRPr lang="en-US" dirty="0"/>
          </a:p>
          <a:p>
            <a:r>
              <a:rPr lang="en-US" b="1" dirty="0"/>
              <a:t>Question: </a:t>
            </a:r>
            <a:r>
              <a:rPr lang="en-US" dirty="0"/>
              <a:t>What aspects of Robin, as a person, are discussed in this persona but not the Microsoft personas?</a:t>
            </a:r>
          </a:p>
        </p:txBody>
      </p:sp>
      <p:sp>
        <p:nvSpPr>
          <p:cNvPr id="5" name="TextBox 4">
            <a:extLst>
              <a:ext uri="{FF2B5EF4-FFF2-40B4-BE49-F238E27FC236}">
                <a16:creationId xmlns:a16="http://schemas.microsoft.com/office/drawing/2014/main" id="{58374D2B-D9D2-A895-C603-AAA21485EDFA}"/>
              </a:ext>
            </a:extLst>
          </p:cNvPr>
          <p:cNvSpPr txBox="1"/>
          <p:nvPr/>
        </p:nvSpPr>
        <p:spPr>
          <a:xfrm>
            <a:off x="4225491" y="1839170"/>
            <a:ext cx="6506678" cy="3477875"/>
          </a:xfrm>
          <a:prstGeom prst="rect">
            <a:avLst/>
          </a:prstGeom>
          <a:noFill/>
        </p:spPr>
        <p:txBody>
          <a:bodyPr wrap="square">
            <a:spAutoFit/>
          </a:bodyPr>
          <a:lstStyle/>
          <a:p>
            <a:r>
              <a:rPr lang="en-US" sz="2200" dirty="0"/>
              <a:t>On a personal level, he is probably in a relationship, he is also quite introverted and self-aware. He enjoys working on complicated tasks and really wants to be involved and feel a part of the company. He values transparency and is happy working with inspiring leaders. He’s keen to know what is going on and where the company is headed. Salary isn’t his top priority (as long as it is not too far below average). Instead, Robin appreciates non-financial rewards, especially those that make him feel valued for his work.</a:t>
            </a:r>
          </a:p>
        </p:txBody>
      </p:sp>
      <p:sp>
        <p:nvSpPr>
          <p:cNvPr id="7" name="TextBox 6">
            <a:extLst>
              <a:ext uri="{FF2B5EF4-FFF2-40B4-BE49-F238E27FC236}">
                <a16:creationId xmlns:a16="http://schemas.microsoft.com/office/drawing/2014/main" id="{E1AC3181-D05F-BAD4-196B-CFA69A14FCFC}"/>
              </a:ext>
            </a:extLst>
          </p:cNvPr>
          <p:cNvSpPr txBox="1"/>
          <p:nvPr/>
        </p:nvSpPr>
        <p:spPr>
          <a:xfrm>
            <a:off x="269506" y="1936614"/>
            <a:ext cx="3955985" cy="3293209"/>
          </a:xfrm>
          <a:prstGeom prst="rect">
            <a:avLst/>
          </a:prstGeom>
          <a:noFill/>
        </p:spPr>
        <p:txBody>
          <a:bodyPr wrap="square">
            <a:spAutoFit/>
          </a:bodyPr>
          <a:lstStyle/>
          <a:p>
            <a:r>
              <a:rPr lang="en-US" sz="1600" dirty="0"/>
              <a:t>Robin is in his mid 20s and has completed his formal education, such as a Bachelor’s degree in computer science. He is probably on his second or third job but has reached the ceiling in his current job, as in, he has learnt a lot and gained experience but would be keen on taking the next step to further his career. Even though he probably hasn’t taken any steps to find a new job (applied), he is on the lookout for something challenging as well as purposeful. In his current role, he can be found working in a specialized programming area (front-end/back-end/mobile). </a:t>
            </a:r>
          </a:p>
        </p:txBody>
      </p:sp>
    </p:spTree>
    <p:extLst>
      <p:ext uri="{BB962C8B-B14F-4D97-AF65-F5344CB8AC3E}">
        <p14:creationId xmlns:p14="http://schemas.microsoft.com/office/powerpoint/2010/main" val="14188049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482-2DBC-52CD-CB46-BDEA23FBE33B}"/>
              </a:ext>
            </a:extLst>
          </p:cNvPr>
          <p:cNvSpPr>
            <a:spLocks noGrp="1"/>
          </p:cNvSpPr>
          <p:nvPr>
            <p:ph type="title"/>
          </p:nvPr>
        </p:nvSpPr>
        <p:spPr/>
        <p:txBody>
          <a:bodyPr/>
          <a:lstStyle/>
          <a:p>
            <a:r>
              <a:rPr lang="en-US" dirty="0"/>
              <a:t>Example Personas: Charlie + Robin</a:t>
            </a:r>
          </a:p>
        </p:txBody>
      </p:sp>
      <p:sp>
        <p:nvSpPr>
          <p:cNvPr id="3" name="Content Placeholder 2">
            <a:extLst>
              <a:ext uri="{FF2B5EF4-FFF2-40B4-BE49-F238E27FC236}">
                <a16:creationId xmlns:a16="http://schemas.microsoft.com/office/drawing/2014/main" id="{6EADEFBF-E035-0D47-E6F0-40E165DA1363}"/>
              </a:ext>
            </a:extLst>
          </p:cNvPr>
          <p:cNvSpPr>
            <a:spLocks noGrp="1"/>
          </p:cNvSpPr>
          <p:nvPr>
            <p:ph idx="1"/>
          </p:nvPr>
        </p:nvSpPr>
        <p:spPr>
          <a:xfrm>
            <a:off x="1097279" y="5001066"/>
            <a:ext cx="10539663" cy="1110976"/>
          </a:xfrm>
        </p:spPr>
        <p:txBody>
          <a:bodyPr>
            <a:normAutofit/>
          </a:bodyPr>
          <a:lstStyle/>
          <a:p>
            <a:endParaRPr lang="en-US" dirty="0"/>
          </a:p>
          <a:p>
            <a:r>
              <a:rPr lang="en-US" b="1" dirty="0"/>
              <a:t>Answer: </a:t>
            </a:r>
            <a:r>
              <a:rPr lang="en-US" dirty="0"/>
              <a:t>Gender, Age, Education, Career + Personal Goals</a:t>
            </a:r>
          </a:p>
        </p:txBody>
      </p:sp>
      <p:sp>
        <p:nvSpPr>
          <p:cNvPr id="5" name="TextBox 4">
            <a:extLst>
              <a:ext uri="{FF2B5EF4-FFF2-40B4-BE49-F238E27FC236}">
                <a16:creationId xmlns:a16="http://schemas.microsoft.com/office/drawing/2014/main" id="{58374D2B-D9D2-A895-C603-AAA21485EDFA}"/>
              </a:ext>
            </a:extLst>
          </p:cNvPr>
          <p:cNvSpPr txBox="1"/>
          <p:nvPr/>
        </p:nvSpPr>
        <p:spPr>
          <a:xfrm>
            <a:off x="4225491" y="1839170"/>
            <a:ext cx="6506678" cy="3477875"/>
          </a:xfrm>
          <a:prstGeom prst="rect">
            <a:avLst/>
          </a:prstGeom>
          <a:noFill/>
        </p:spPr>
        <p:txBody>
          <a:bodyPr wrap="square">
            <a:spAutoFit/>
          </a:bodyPr>
          <a:lstStyle/>
          <a:p>
            <a:r>
              <a:rPr lang="en-US" sz="2200" dirty="0"/>
              <a:t>On a personal level, he is probably in a relationship, he is also quite introverted and self-aware. He enjoys working on complicated tasks and really wants to be involved and feel a part of the company. He values transparency and is happy working with inspiring leaders. He’s keen to know what is going on and where the company is headed. Salary isn’t his top priority (as long as it is not too far below average). Instead, Robin appreciates non-financial rewards, especially those that make him feel valued for his work.</a:t>
            </a:r>
          </a:p>
        </p:txBody>
      </p:sp>
      <p:sp>
        <p:nvSpPr>
          <p:cNvPr id="7" name="TextBox 6">
            <a:extLst>
              <a:ext uri="{FF2B5EF4-FFF2-40B4-BE49-F238E27FC236}">
                <a16:creationId xmlns:a16="http://schemas.microsoft.com/office/drawing/2014/main" id="{E1AC3181-D05F-BAD4-196B-CFA69A14FCFC}"/>
              </a:ext>
            </a:extLst>
          </p:cNvPr>
          <p:cNvSpPr txBox="1"/>
          <p:nvPr/>
        </p:nvSpPr>
        <p:spPr>
          <a:xfrm>
            <a:off x="269506" y="1936614"/>
            <a:ext cx="3955985" cy="3293209"/>
          </a:xfrm>
          <a:prstGeom prst="rect">
            <a:avLst/>
          </a:prstGeom>
          <a:noFill/>
        </p:spPr>
        <p:txBody>
          <a:bodyPr wrap="square">
            <a:spAutoFit/>
          </a:bodyPr>
          <a:lstStyle/>
          <a:p>
            <a:r>
              <a:rPr lang="en-US" sz="1600" dirty="0"/>
              <a:t>Robin is in his mid 20s and has completed his formal education, such as a Bachelor’s degree in computer science. He is probably on his second or third job but has reached the ceiling in his current job, as in, he has learnt a lot and gained experience but would be keen on taking the next step to further his career. Even though he probably hasn’t taken any steps to find a new job (applied), he is on the lookout for something challenging as well as purposeful. In his current role, he can be found working in a specialized programming area (front-end/back-end/mobile). </a:t>
            </a:r>
          </a:p>
        </p:txBody>
      </p:sp>
    </p:spTree>
    <p:extLst>
      <p:ext uri="{BB962C8B-B14F-4D97-AF65-F5344CB8AC3E}">
        <p14:creationId xmlns:p14="http://schemas.microsoft.com/office/powerpoint/2010/main" val="14274562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EA48C-B1BA-86FA-68C1-A92EA771A799}"/>
              </a:ext>
            </a:extLst>
          </p:cNvPr>
          <p:cNvSpPr>
            <a:spLocks noGrp="1"/>
          </p:cNvSpPr>
          <p:nvPr>
            <p:ph type="title"/>
          </p:nvPr>
        </p:nvSpPr>
        <p:spPr/>
        <p:txBody>
          <a:bodyPr/>
          <a:lstStyle/>
          <a:p>
            <a:r>
              <a:rPr lang="en-US" dirty="0"/>
              <a:t>Persona Design Tradeoffs</a:t>
            </a:r>
          </a:p>
        </p:txBody>
      </p:sp>
      <p:sp>
        <p:nvSpPr>
          <p:cNvPr id="3" name="Content Placeholder 2">
            <a:extLst>
              <a:ext uri="{FF2B5EF4-FFF2-40B4-BE49-F238E27FC236}">
                <a16:creationId xmlns:a16="http://schemas.microsoft.com/office/drawing/2014/main" id="{100F8DED-26D5-68B7-F467-3EFFCE6604F5}"/>
              </a:ext>
            </a:extLst>
          </p:cNvPr>
          <p:cNvSpPr>
            <a:spLocks noGrp="1"/>
          </p:cNvSpPr>
          <p:nvPr>
            <p:ph idx="1"/>
          </p:nvPr>
        </p:nvSpPr>
        <p:spPr/>
        <p:txBody>
          <a:bodyPr/>
          <a:lstStyle/>
          <a:p>
            <a:r>
              <a:rPr lang="en-US" dirty="0"/>
              <a:t>Narrow vs. Broad Personas</a:t>
            </a:r>
          </a:p>
          <a:p>
            <a:pPr lvl="1"/>
            <a:r>
              <a:rPr lang="en-US" dirty="0"/>
              <a:t>Narrow (MS): Risk tolerance, Knowledge depth, Points of pride</a:t>
            </a:r>
          </a:p>
          <a:p>
            <a:pPr lvl="1"/>
            <a:r>
              <a:rPr lang="en-US" dirty="0"/>
              <a:t>Broad (C+R): Gender, Age, Education, Career + Personal Goals</a:t>
            </a:r>
          </a:p>
          <a:p>
            <a:r>
              <a:rPr lang="en-US" dirty="0"/>
              <a:t>Narrow persona emphasizes traits directly relevant to programming</a:t>
            </a:r>
          </a:p>
          <a:p>
            <a:r>
              <a:rPr lang="en-US" dirty="0"/>
              <a:t>Broad persona captures traits that may be relevant across specific subgroups of people</a:t>
            </a:r>
          </a:p>
          <a:p>
            <a:pPr lvl="1"/>
            <a:r>
              <a:rPr lang="en-US" dirty="0"/>
              <a:t>Naively including demographics in personas can activate designer bias</a:t>
            </a:r>
          </a:p>
          <a:p>
            <a:pPr lvl="1"/>
            <a:r>
              <a:rPr lang="en-US" dirty="0"/>
              <a:t>Methods for reducing that bias are well-studied</a:t>
            </a:r>
          </a:p>
        </p:txBody>
      </p:sp>
    </p:spTree>
    <p:extLst>
      <p:ext uri="{BB962C8B-B14F-4D97-AF65-F5344CB8AC3E}">
        <p14:creationId xmlns:p14="http://schemas.microsoft.com/office/powerpoint/2010/main" val="41638828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85A4-0579-1D6A-813B-1E6B9241194E}"/>
              </a:ext>
            </a:extLst>
          </p:cNvPr>
          <p:cNvSpPr>
            <a:spLocks noGrp="1"/>
          </p:cNvSpPr>
          <p:nvPr>
            <p:ph type="title"/>
          </p:nvPr>
        </p:nvSpPr>
        <p:spPr/>
        <p:txBody>
          <a:bodyPr/>
          <a:lstStyle/>
          <a:p>
            <a:r>
              <a:rPr lang="en-US" dirty="0"/>
              <a:t>Personas vs. Archetypes</a:t>
            </a:r>
          </a:p>
        </p:txBody>
      </p:sp>
      <p:sp>
        <p:nvSpPr>
          <p:cNvPr id="3" name="Content Placeholder 2">
            <a:extLst>
              <a:ext uri="{FF2B5EF4-FFF2-40B4-BE49-F238E27FC236}">
                <a16:creationId xmlns:a16="http://schemas.microsoft.com/office/drawing/2014/main" id="{E0641F8B-20D1-0BBB-862A-92C1C864F2E5}"/>
              </a:ext>
            </a:extLst>
          </p:cNvPr>
          <p:cNvSpPr>
            <a:spLocks noGrp="1"/>
          </p:cNvSpPr>
          <p:nvPr>
            <p:ph idx="1"/>
          </p:nvPr>
        </p:nvSpPr>
        <p:spPr/>
        <p:txBody>
          <a:bodyPr/>
          <a:lstStyle/>
          <a:p>
            <a:r>
              <a:rPr lang="en-US" dirty="0"/>
              <a:t>Personas are characters</a:t>
            </a:r>
          </a:p>
          <a:p>
            <a:r>
              <a:rPr lang="en-US" dirty="0"/>
              <a:t>HCPL uses characters (archetypes) to show different PL perspectives</a:t>
            </a:r>
            <a:br>
              <a:rPr lang="en-US" dirty="0"/>
            </a:br>
            <a:r>
              <a:rPr lang="en-US" dirty="0"/>
              <a:t>But the purpose of archetypes is very different</a:t>
            </a:r>
          </a:p>
          <a:p>
            <a:pPr lvl="1"/>
            <a:r>
              <a:rPr lang="en-US" dirty="0"/>
              <a:t>Sort the chapters / lectures: to do X, read Y</a:t>
            </a:r>
          </a:p>
          <a:p>
            <a:pPr lvl="1"/>
            <a:r>
              <a:rPr lang="en-US" dirty="0"/>
              <a:t>Identify topics that match personal interests</a:t>
            </a:r>
          </a:p>
          <a:p>
            <a:pPr lvl="1"/>
            <a:r>
              <a:rPr lang="en-US" dirty="0"/>
              <a:t>Communicate effectively with people from different fields</a:t>
            </a:r>
          </a:p>
        </p:txBody>
      </p:sp>
    </p:spTree>
    <p:extLst>
      <p:ext uri="{BB962C8B-B14F-4D97-AF65-F5344CB8AC3E}">
        <p14:creationId xmlns:p14="http://schemas.microsoft.com/office/powerpoint/2010/main" val="24917122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85A4-0579-1D6A-813B-1E6B9241194E}"/>
              </a:ext>
            </a:extLst>
          </p:cNvPr>
          <p:cNvSpPr>
            <a:spLocks noGrp="1"/>
          </p:cNvSpPr>
          <p:nvPr>
            <p:ph type="title"/>
          </p:nvPr>
        </p:nvSpPr>
        <p:spPr/>
        <p:txBody>
          <a:bodyPr/>
          <a:lstStyle/>
          <a:p>
            <a:r>
              <a:rPr lang="en-US" dirty="0"/>
              <a:t>What Personas are Used For</a:t>
            </a:r>
          </a:p>
        </p:txBody>
      </p:sp>
      <p:sp>
        <p:nvSpPr>
          <p:cNvPr id="3" name="Content Placeholder 2">
            <a:extLst>
              <a:ext uri="{FF2B5EF4-FFF2-40B4-BE49-F238E27FC236}">
                <a16:creationId xmlns:a16="http://schemas.microsoft.com/office/drawing/2014/main" id="{E0641F8B-20D1-0BBB-862A-92C1C864F2E5}"/>
              </a:ext>
            </a:extLst>
          </p:cNvPr>
          <p:cNvSpPr>
            <a:spLocks noGrp="1"/>
          </p:cNvSpPr>
          <p:nvPr>
            <p:ph idx="1"/>
          </p:nvPr>
        </p:nvSpPr>
        <p:spPr/>
        <p:txBody>
          <a:bodyPr>
            <a:normAutofit fontScale="85000" lnSpcReduction="20000"/>
          </a:bodyPr>
          <a:lstStyle/>
          <a:p>
            <a:r>
              <a:rPr lang="en-US" dirty="0"/>
              <a:t>Used to design new things</a:t>
            </a:r>
          </a:p>
          <a:p>
            <a:pPr marL="514350" indent="-514350">
              <a:buFont typeface="+mj-lt"/>
              <a:buAutoNum type="arabicPeriod"/>
            </a:pPr>
            <a:r>
              <a:rPr lang="en-US" dirty="0"/>
              <a:t>Personas are often used to give structure to design meetings and design documents. When a designer has a concern with a specific part of the design, they can use the persona as a way to explain their concern to others</a:t>
            </a:r>
          </a:p>
          <a:p>
            <a:pPr marL="514350" indent="-514350">
              <a:buFont typeface="+mj-lt"/>
              <a:buAutoNum type="arabicPeriod"/>
            </a:pPr>
            <a:r>
              <a:rPr lang="en-US" dirty="0"/>
              <a:t>Personas can be used in a formal analysis such as a Cognitive Walkthrough where the designer walks through each step of an interaction one-by-one and explores how the persona would experience it</a:t>
            </a:r>
          </a:p>
          <a:p>
            <a:pPr marL="514350" indent="-514350">
              <a:buFont typeface="+mj-lt"/>
              <a:buAutoNum type="arabicPeriod"/>
            </a:pPr>
            <a:r>
              <a:rPr lang="en-US" dirty="0"/>
              <a:t>Sets of personas can be used to define the audience of the software. They can both make sure that important groups of users are not forgotten and limit the scope of the audience, enabling designers to make informed design tradeoffs when different people have incompatible needs.</a:t>
            </a:r>
          </a:p>
          <a:p>
            <a:pPr marL="0" indent="0">
              <a:buNone/>
            </a:pPr>
            <a:r>
              <a:rPr lang="en-US" b="1" dirty="0"/>
              <a:t>Core design tool, but no tool is perfect</a:t>
            </a:r>
          </a:p>
          <a:p>
            <a:pPr marL="514350" indent="-514350">
              <a:buFont typeface="+mj-lt"/>
              <a:buAutoNum type="arabicPeriod"/>
            </a:pPr>
            <a:endParaRPr lang="en-US" dirty="0"/>
          </a:p>
        </p:txBody>
      </p:sp>
    </p:spTree>
    <p:extLst>
      <p:ext uri="{BB962C8B-B14F-4D97-AF65-F5344CB8AC3E}">
        <p14:creationId xmlns:p14="http://schemas.microsoft.com/office/powerpoint/2010/main" val="32975298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B1026-2E4A-42A6-1DF7-AC4BE530BF7C}"/>
              </a:ext>
            </a:extLst>
          </p:cNvPr>
          <p:cNvSpPr>
            <a:spLocks noGrp="1"/>
          </p:cNvSpPr>
          <p:nvPr>
            <p:ph type="title"/>
          </p:nvPr>
        </p:nvSpPr>
        <p:spPr/>
        <p:txBody>
          <a:bodyPr/>
          <a:lstStyle/>
          <a:p>
            <a:r>
              <a:rPr lang="en-US" dirty="0"/>
              <a:t>Persona Spectrums (Microsoft Research)</a:t>
            </a:r>
          </a:p>
        </p:txBody>
      </p:sp>
      <p:sp>
        <p:nvSpPr>
          <p:cNvPr id="3" name="Content Placeholder 2">
            <a:extLst>
              <a:ext uri="{FF2B5EF4-FFF2-40B4-BE49-F238E27FC236}">
                <a16:creationId xmlns:a16="http://schemas.microsoft.com/office/drawing/2014/main" id="{2D41FE4E-A6DA-D4FA-F899-1B93AC4627CC}"/>
              </a:ext>
            </a:extLst>
          </p:cNvPr>
          <p:cNvSpPr>
            <a:spLocks noGrp="1"/>
          </p:cNvSpPr>
          <p:nvPr>
            <p:ph idx="1"/>
          </p:nvPr>
        </p:nvSpPr>
        <p:spPr/>
        <p:txBody>
          <a:bodyPr/>
          <a:lstStyle/>
          <a:p>
            <a:r>
              <a:rPr lang="en-US" b="1" dirty="0"/>
              <a:t>Core Idea:</a:t>
            </a:r>
            <a:r>
              <a:rPr lang="en-US" dirty="0"/>
              <a:t> Average people do not exist</a:t>
            </a:r>
            <a:r>
              <a:rPr lang="en-US" b="1" dirty="0"/>
              <a:t>, </a:t>
            </a:r>
            <a:r>
              <a:rPr lang="en-US" dirty="0"/>
              <a:t>design for ranges</a:t>
            </a:r>
          </a:p>
          <a:p>
            <a:r>
              <a:rPr lang="en-US" dirty="0"/>
              <a:t>A persona spectrum defines:</a:t>
            </a:r>
          </a:p>
          <a:p>
            <a:pPr lvl="1"/>
            <a:r>
              <a:rPr lang="en-US" dirty="0"/>
              <a:t>Motivations: Why does the audience want to do what they want to do?</a:t>
            </a:r>
          </a:p>
          <a:p>
            <a:pPr lvl="1"/>
            <a:r>
              <a:rPr lang="en-US" dirty="0"/>
              <a:t>Contexts: Where are they physically? Socially?</a:t>
            </a:r>
          </a:p>
          <a:p>
            <a:pPr lvl="1"/>
            <a:r>
              <a:rPr lang="en-US" dirty="0"/>
              <a:t>Abilities: What abilities, disabilities, and assets do they have?</a:t>
            </a:r>
          </a:p>
          <a:p>
            <a:pPr lvl="1"/>
            <a:r>
              <a:rPr lang="en-US" dirty="0"/>
              <a:t>Circumstances: What are their societal (e.g. socioeconomic) circumstances?</a:t>
            </a:r>
          </a:p>
          <a:p>
            <a:r>
              <a:rPr lang="en-US" dirty="0"/>
              <a:t>Explore multiple possibilities for each dimension</a:t>
            </a:r>
            <a:br>
              <a:rPr lang="en-US" dirty="0"/>
            </a:br>
            <a:r>
              <a:rPr lang="en-US" dirty="0"/>
              <a:t>Recognize the potential for change</a:t>
            </a:r>
            <a:br>
              <a:rPr lang="en-US" dirty="0"/>
            </a:br>
            <a:r>
              <a:rPr lang="en-US" dirty="0"/>
              <a:t>Design for the whole range</a:t>
            </a:r>
          </a:p>
        </p:txBody>
      </p:sp>
    </p:spTree>
    <p:extLst>
      <p:ext uri="{BB962C8B-B14F-4D97-AF65-F5344CB8AC3E}">
        <p14:creationId xmlns:p14="http://schemas.microsoft.com/office/powerpoint/2010/main" val="39232252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954B-F70C-9454-17F6-B21FDC00970D}"/>
              </a:ext>
            </a:extLst>
          </p:cNvPr>
          <p:cNvSpPr>
            <a:spLocks noGrp="1"/>
          </p:cNvSpPr>
          <p:nvPr>
            <p:ph type="title"/>
          </p:nvPr>
        </p:nvSpPr>
        <p:spPr/>
        <p:txBody>
          <a:bodyPr/>
          <a:lstStyle/>
          <a:p>
            <a:r>
              <a:rPr lang="en-US" dirty="0"/>
              <a:t>Goal-Setting</a:t>
            </a:r>
          </a:p>
        </p:txBody>
      </p:sp>
      <p:sp>
        <p:nvSpPr>
          <p:cNvPr id="3" name="Content Placeholder 2">
            <a:extLst>
              <a:ext uri="{FF2B5EF4-FFF2-40B4-BE49-F238E27FC236}">
                <a16:creationId xmlns:a16="http://schemas.microsoft.com/office/drawing/2014/main" id="{09B9CE4E-BDD2-5D92-0DDD-6A8FFA310948}"/>
              </a:ext>
            </a:extLst>
          </p:cNvPr>
          <p:cNvSpPr>
            <a:spLocks noGrp="1"/>
          </p:cNvSpPr>
          <p:nvPr>
            <p:ph idx="1"/>
          </p:nvPr>
        </p:nvSpPr>
        <p:spPr/>
        <p:txBody>
          <a:bodyPr/>
          <a:lstStyle/>
          <a:p>
            <a:r>
              <a:rPr lang="en-US" dirty="0"/>
              <a:t>What are programmers’ goals? </a:t>
            </a:r>
            <a:r>
              <a:rPr lang="en-US" b="1" dirty="0"/>
              <a:t>Requirements-gathering</a:t>
            </a:r>
            <a:r>
              <a:rPr lang="en-US" dirty="0"/>
              <a:t> = find out</a:t>
            </a:r>
          </a:p>
          <a:p>
            <a:r>
              <a:rPr lang="en-US" dirty="0"/>
              <a:t>We just scratch surface, focus on different groups of people:</a:t>
            </a:r>
          </a:p>
          <a:p>
            <a:pPr lvl="1"/>
            <a:r>
              <a:rPr lang="en-US" dirty="0"/>
              <a:t>Professional programmers</a:t>
            </a:r>
          </a:p>
          <a:p>
            <a:pPr lvl="1"/>
            <a:r>
              <a:rPr lang="en-US" dirty="0"/>
              <a:t>Student programmers</a:t>
            </a:r>
          </a:p>
          <a:p>
            <a:pPr lvl="1"/>
            <a:r>
              <a:rPr lang="en-US" dirty="0"/>
              <a:t>The language designer</a:t>
            </a:r>
          </a:p>
        </p:txBody>
      </p:sp>
    </p:spTree>
    <p:extLst>
      <p:ext uri="{BB962C8B-B14F-4D97-AF65-F5344CB8AC3E}">
        <p14:creationId xmlns:p14="http://schemas.microsoft.com/office/powerpoint/2010/main" val="4489830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6B460-437F-FFE8-D12C-629D7ACA5445}"/>
              </a:ext>
            </a:extLst>
          </p:cNvPr>
          <p:cNvSpPr>
            <a:spLocks noGrp="1"/>
          </p:cNvSpPr>
          <p:nvPr>
            <p:ph type="title"/>
          </p:nvPr>
        </p:nvSpPr>
        <p:spPr/>
        <p:txBody>
          <a:bodyPr>
            <a:normAutofit/>
          </a:bodyPr>
          <a:lstStyle/>
          <a:p>
            <a:r>
              <a:rPr lang="en-US" sz="4600" dirty="0"/>
              <a:t>Goal-Setting for Professional Programmers</a:t>
            </a:r>
          </a:p>
        </p:txBody>
      </p:sp>
      <p:sp>
        <p:nvSpPr>
          <p:cNvPr id="3" name="Content Placeholder 2">
            <a:extLst>
              <a:ext uri="{FF2B5EF4-FFF2-40B4-BE49-F238E27FC236}">
                <a16:creationId xmlns:a16="http://schemas.microsoft.com/office/drawing/2014/main" id="{F6C37C0A-4044-EE8A-E479-81C643889ADA}"/>
              </a:ext>
            </a:extLst>
          </p:cNvPr>
          <p:cNvSpPr>
            <a:spLocks noGrp="1"/>
          </p:cNvSpPr>
          <p:nvPr>
            <p:ph idx="1"/>
          </p:nvPr>
        </p:nvSpPr>
        <p:spPr/>
        <p:txBody>
          <a:bodyPr>
            <a:normAutofit/>
          </a:bodyPr>
          <a:lstStyle/>
          <a:p>
            <a:r>
              <a:rPr lang="en-US" dirty="0"/>
              <a:t>Who: People who program for a living</a:t>
            </a:r>
          </a:p>
          <a:p>
            <a:r>
              <a:rPr lang="en-US" dirty="0"/>
              <a:t>Benefits: Potential for outsized impact, because professionals spend a large fraction of their time programming</a:t>
            </a:r>
          </a:p>
          <a:p>
            <a:r>
              <a:rPr lang="en-US" dirty="0"/>
              <a:t>Limitations: Professionals have significant experience with existing languages and tools. Their stated goals could be biased toward existing technology</a:t>
            </a:r>
          </a:p>
        </p:txBody>
      </p:sp>
    </p:spTree>
    <p:extLst>
      <p:ext uri="{BB962C8B-B14F-4D97-AF65-F5344CB8AC3E}">
        <p14:creationId xmlns:p14="http://schemas.microsoft.com/office/powerpoint/2010/main" val="1051214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FF820-7FDE-6F4A-12A5-CF94FDDF6DE4}"/>
              </a:ext>
            </a:extLst>
          </p:cNvPr>
          <p:cNvSpPr>
            <a:spLocks noGrp="1"/>
          </p:cNvSpPr>
          <p:nvPr>
            <p:ph type="title"/>
          </p:nvPr>
        </p:nvSpPr>
        <p:spPr/>
        <p:txBody>
          <a:bodyPr/>
          <a:lstStyle/>
          <a:p>
            <a:r>
              <a:rPr lang="en-US" dirty="0"/>
              <a:t>What is Human-Computer Interaction?</a:t>
            </a:r>
          </a:p>
        </p:txBody>
      </p:sp>
      <p:sp>
        <p:nvSpPr>
          <p:cNvPr id="3" name="Content Placeholder 2">
            <a:extLst>
              <a:ext uri="{FF2B5EF4-FFF2-40B4-BE49-F238E27FC236}">
                <a16:creationId xmlns:a16="http://schemas.microsoft.com/office/drawing/2014/main" id="{A6CCAB84-EB1A-C502-2A19-950AF034D65B}"/>
              </a:ext>
            </a:extLst>
          </p:cNvPr>
          <p:cNvSpPr>
            <a:spLocks noGrp="1"/>
          </p:cNvSpPr>
          <p:nvPr>
            <p:ph idx="1"/>
          </p:nvPr>
        </p:nvSpPr>
        <p:spPr/>
        <p:txBody>
          <a:bodyPr/>
          <a:lstStyle/>
          <a:p>
            <a:r>
              <a:rPr lang="en-US" dirty="0"/>
              <a:t>Human-Computer Interaction (HCI) is the study of the relationship between humans and computing</a:t>
            </a:r>
          </a:p>
          <a:p>
            <a:pPr lvl="1"/>
            <a:r>
              <a:rPr lang="en-US" dirty="0"/>
              <a:t>Intentionally broad, interdisciplinary</a:t>
            </a:r>
          </a:p>
          <a:p>
            <a:pPr lvl="1"/>
            <a:r>
              <a:rPr lang="en-US" dirty="0"/>
              <a:t>Often uses the Social Scientist, sometimes the Humanist</a:t>
            </a:r>
          </a:p>
          <a:p>
            <a:r>
              <a:rPr lang="en-US" dirty="0"/>
              <a:t>HCI is more than just user interfaces</a:t>
            </a:r>
          </a:p>
          <a:p>
            <a:pPr lvl="1"/>
            <a:r>
              <a:rPr lang="en-US" dirty="0"/>
              <a:t>Embodied computing, cooperative work, critical computing, …</a:t>
            </a:r>
          </a:p>
          <a:p>
            <a:r>
              <a:rPr lang="en-US" dirty="0"/>
              <a:t>Interfaces are many students’ first introduction to HCI</a:t>
            </a:r>
          </a:p>
          <a:p>
            <a:endParaRPr lang="en-US" dirty="0"/>
          </a:p>
        </p:txBody>
      </p:sp>
    </p:spTree>
    <p:extLst>
      <p:ext uri="{BB962C8B-B14F-4D97-AF65-F5344CB8AC3E}">
        <p14:creationId xmlns:p14="http://schemas.microsoft.com/office/powerpoint/2010/main" val="32121619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83BE2-511B-491D-C350-0250C113365F}"/>
              </a:ext>
            </a:extLst>
          </p:cNvPr>
          <p:cNvSpPr>
            <a:spLocks noGrp="1"/>
          </p:cNvSpPr>
          <p:nvPr>
            <p:ph type="title"/>
          </p:nvPr>
        </p:nvSpPr>
        <p:spPr/>
        <p:txBody>
          <a:bodyPr/>
          <a:lstStyle/>
          <a:p>
            <a:r>
              <a:rPr lang="en-US" dirty="0"/>
              <a:t>Goal-Setting for Students</a:t>
            </a:r>
          </a:p>
        </p:txBody>
      </p:sp>
      <p:sp>
        <p:nvSpPr>
          <p:cNvPr id="3" name="Content Placeholder 2">
            <a:extLst>
              <a:ext uri="{FF2B5EF4-FFF2-40B4-BE49-F238E27FC236}">
                <a16:creationId xmlns:a16="http://schemas.microsoft.com/office/drawing/2014/main" id="{FF692C72-790E-2A77-8777-5B83F70C459C}"/>
              </a:ext>
            </a:extLst>
          </p:cNvPr>
          <p:cNvSpPr>
            <a:spLocks noGrp="1"/>
          </p:cNvSpPr>
          <p:nvPr>
            <p:ph idx="1"/>
          </p:nvPr>
        </p:nvSpPr>
        <p:spPr/>
        <p:txBody>
          <a:bodyPr/>
          <a:lstStyle/>
          <a:p>
            <a:r>
              <a:rPr lang="en-US" dirty="0"/>
              <a:t>Who: Anyone who is studying PLs in a formal educational setting prior to starting full-time permanent employment</a:t>
            </a:r>
          </a:p>
          <a:p>
            <a:r>
              <a:rPr lang="en-US" dirty="0"/>
              <a:t>Strengths: May be more open to creative, radical designs, due to shorter term of experience with previous tools</a:t>
            </a:r>
          </a:p>
          <a:p>
            <a:r>
              <a:rPr lang="en-US" dirty="0"/>
              <a:t>Limitations: Classroom programming emphasizes small programs over large programs, and student experience may over-represent small programs</a:t>
            </a:r>
          </a:p>
        </p:txBody>
      </p:sp>
    </p:spTree>
    <p:extLst>
      <p:ext uri="{BB962C8B-B14F-4D97-AF65-F5344CB8AC3E}">
        <p14:creationId xmlns:p14="http://schemas.microsoft.com/office/powerpoint/2010/main" val="15819192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5DAEC-809F-6EAF-6A42-7CAC6372CCD8}"/>
              </a:ext>
            </a:extLst>
          </p:cNvPr>
          <p:cNvSpPr>
            <a:spLocks noGrp="1"/>
          </p:cNvSpPr>
          <p:nvPr>
            <p:ph type="title"/>
          </p:nvPr>
        </p:nvSpPr>
        <p:spPr/>
        <p:txBody>
          <a:bodyPr/>
          <a:lstStyle/>
          <a:p>
            <a:r>
              <a:rPr lang="en-US" dirty="0"/>
              <a:t>PL Designers Have Personal Goals</a:t>
            </a:r>
          </a:p>
        </p:txBody>
      </p:sp>
      <p:sp>
        <p:nvSpPr>
          <p:cNvPr id="3" name="Content Placeholder 2">
            <a:extLst>
              <a:ext uri="{FF2B5EF4-FFF2-40B4-BE49-F238E27FC236}">
                <a16:creationId xmlns:a16="http://schemas.microsoft.com/office/drawing/2014/main" id="{43EF282E-046B-59E9-22DE-B28996E35453}"/>
              </a:ext>
            </a:extLst>
          </p:cNvPr>
          <p:cNvSpPr>
            <a:spLocks noGrp="1"/>
          </p:cNvSpPr>
          <p:nvPr>
            <p:ph idx="1"/>
          </p:nvPr>
        </p:nvSpPr>
        <p:spPr/>
        <p:txBody>
          <a:bodyPr/>
          <a:lstStyle/>
          <a:p>
            <a:r>
              <a:rPr lang="en-US" dirty="0"/>
              <a:t>Should PL designers embrace their own personal goals?</a:t>
            </a:r>
          </a:p>
          <a:p>
            <a:r>
              <a:rPr lang="en-US" dirty="0"/>
              <a:t>Who: People who design a PL, for any reason</a:t>
            </a:r>
          </a:p>
          <a:p>
            <a:r>
              <a:rPr lang="en-US" dirty="0"/>
              <a:t>Strengths: Increase designer motivation. Increase variety of proposed designs.</a:t>
            </a:r>
          </a:p>
          <a:p>
            <a:r>
              <a:rPr lang="en-US" dirty="0"/>
              <a:t>Limitations: May significantly limit audience</a:t>
            </a:r>
          </a:p>
        </p:txBody>
      </p:sp>
    </p:spTree>
    <p:extLst>
      <p:ext uri="{BB962C8B-B14F-4D97-AF65-F5344CB8AC3E}">
        <p14:creationId xmlns:p14="http://schemas.microsoft.com/office/powerpoint/2010/main" val="4190861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C7F6-9062-F49C-2F6A-5CE8D72C87A6}"/>
              </a:ext>
            </a:extLst>
          </p:cNvPr>
          <p:cNvSpPr>
            <a:spLocks noGrp="1"/>
          </p:cNvSpPr>
          <p:nvPr>
            <p:ph type="title"/>
          </p:nvPr>
        </p:nvSpPr>
        <p:spPr/>
        <p:txBody>
          <a:bodyPr/>
          <a:lstStyle/>
          <a:p>
            <a:r>
              <a:rPr lang="en-US" dirty="0"/>
              <a:t>Example Statement of Goals:</a:t>
            </a:r>
          </a:p>
        </p:txBody>
      </p:sp>
      <p:sp>
        <p:nvSpPr>
          <p:cNvPr id="3" name="Content Placeholder 2">
            <a:extLst>
              <a:ext uri="{FF2B5EF4-FFF2-40B4-BE49-F238E27FC236}">
                <a16:creationId xmlns:a16="http://schemas.microsoft.com/office/drawing/2014/main" id="{85341CF4-1726-EC24-DED8-45C3B85EC611}"/>
              </a:ext>
            </a:extLst>
          </p:cNvPr>
          <p:cNvSpPr>
            <a:spLocks noGrp="1"/>
          </p:cNvSpPr>
          <p:nvPr>
            <p:ph idx="1"/>
          </p:nvPr>
        </p:nvSpPr>
        <p:spPr/>
        <p:txBody>
          <a:bodyPr>
            <a:normAutofit fontScale="92500" lnSpcReduction="10000"/>
          </a:bodyPr>
          <a:lstStyle/>
          <a:p>
            <a:r>
              <a:rPr lang="en-US" dirty="0"/>
              <a:t>Who: Professional programmers working on low-level systems software, e.g., software which must interface directly with hardware or operating system functionality</a:t>
            </a:r>
          </a:p>
          <a:p>
            <a:r>
              <a:rPr lang="en-US" dirty="0"/>
              <a:t>Tasks: Eliminate memory errors such as double frees, use-after-frees, and memory leaks from their code</a:t>
            </a:r>
          </a:p>
          <a:p>
            <a:r>
              <a:rPr lang="en-US" dirty="0"/>
              <a:t>Context: The programmers are paid contributors of an open-source programming project with decentralized project planning among a globally-distributed mixture of paid and volunteer programmers of different experience levels</a:t>
            </a:r>
          </a:p>
          <a:p>
            <a:r>
              <a:rPr lang="en-US" b="1" dirty="0"/>
              <a:t>More examples in textbook</a:t>
            </a:r>
          </a:p>
        </p:txBody>
      </p:sp>
    </p:spTree>
    <p:extLst>
      <p:ext uri="{BB962C8B-B14F-4D97-AF65-F5344CB8AC3E}">
        <p14:creationId xmlns:p14="http://schemas.microsoft.com/office/powerpoint/2010/main" val="2667541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E626F-FADC-4679-6D4A-0EDADD8EE8AE}"/>
              </a:ext>
            </a:extLst>
          </p:cNvPr>
          <p:cNvSpPr>
            <a:spLocks noGrp="1"/>
          </p:cNvSpPr>
          <p:nvPr>
            <p:ph type="title"/>
          </p:nvPr>
        </p:nvSpPr>
        <p:spPr/>
        <p:txBody>
          <a:bodyPr/>
          <a:lstStyle/>
          <a:p>
            <a:r>
              <a:rPr lang="en-US" dirty="0"/>
              <a:t>Satisfaction</a:t>
            </a:r>
          </a:p>
        </p:txBody>
      </p:sp>
      <p:sp>
        <p:nvSpPr>
          <p:cNvPr id="3" name="Content Placeholder 2">
            <a:extLst>
              <a:ext uri="{FF2B5EF4-FFF2-40B4-BE49-F238E27FC236}">
                <a16:creationId xmlns:a16="http://schemas.microsoft.com/office/drawing/2014/main" id="{D75EAC9D-060E-31FC-FFAC-F46D7CF6EE66}"/>
              </a:ext>
            </a:extLst>
          </p:cNvPr>
          <p:cNvSpPr>
            <a:spLocks noGrp="1"/>
          </p:cNvSpPr>
          <p:nvPr>
            <p:ph idx="1"/>
          </p:nvPr>
        </p:nvSpPr>
        <p:spPr/>
        <p:txBody>
          <a:bodyPr/>
          <a:lstStyle/>
          <a:p>
            <a:r>
              <a:rPr lang="en-US" dirty="0"/>
              <a:t>Satisfaction is a key part of usability – ISO Standard</a:t>
            </a:r>
          </a:p>
          <a:p>
            <a:r>
              <a:rPr lang="en-US" dirty="0"/>
              <a:t>How do we know? We ask people. But this has limitations</a:t>
            </a:r>
          </a:p>
          <a:p>
            <a:pPr lvl="1"/>
            <a:r>
              <a:rPr lang="en-US" dirty="0"/>
              <a:t>If you ask face-to-face and they think you are the designer, number goes up</a:t>
            </a:r>
          </a:p>
          <a:p>
            <a:pPr lvl="1"/>
            <a:r>
              <a:rPr lang="en-US" dirty="0"/>
              <a:t>If you ask using an interpreter/translator, number goes up</a:t>
            </a:r>
          </a:p>
          <a:p>
            <a:r>
              <a:rPr lang="en-US" dirty="0"/>
              <a:t>Numeric ratings are limited</a:t>
            </a:r>
          </a:p>
          <a:p>
            <a:pPr lvl="1"/>
            <a:r>
              <a:rPr lang="en-US" dirty="0"/>
              <a:t>Often used for </a:t>
            </a:r>
            <a:r>
              <a:rPr lang="en-US" b="1" dirty="0"/>
              <a:t>summative </a:t>
            </a:r>
            <a:r>
              <a:rPr lang="en-US" dirty="0"/>
              <a:t>feedback (“did we succeed?”)</a:t>
            </a:r>
          </a:p>
          <a:p>
            <a:pPr lvl="1"/>
            <a:r>
              <a:rPr lang="en-US" dirty="0"/>
              <a:t>Often lacks </a:t>
            </a:r>
            <a:r>
              <a:rPr lang="en-US" b="1" dirty="0"/>
              <a:t>formative </a:t>
            </a:r>
            <a:r>
              <a:rPr lang="en-US" dirty="0"/>
              <a:t>feedback (“what should we do?”)</a:t>
            </a:r>
          </a:p>
          <a:p>
            <a:pPr lvl="1"/>
            <a:endParaRPr lang="en-US" dirty="0"/>
          </a:p>
        </p:txBody>
      </p:sp>
    </p:spTree>
    <p:extLst>
      <p:ext uri="{BB962C8B-B14F-4D97-AF65-F5344CB8AC3E}">
        <p14:creationId xmlns:p14="http://schemas.microsoft.com/office/powerpoint/2010/main" val="25419249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68215-7536-F989-B5B7-943198FA5299}"/>
              </a:ext>
            </a:extLst>
          </p:cNvPr>
          <p:cNvSpPr>
            <a:spLocks noGrp="1"/>
          </p:cNvSpPr>
          <p:nvPr>
            <p:ph type="title"/>
          </p:nvPr>
        </p:nvSpPr>
        <p:spPr/>
        <p:txBody>
          <a:bodyPr/>
          <a:lstStyle/>
          <a:p>
            <a:r>
              <a:rPr lang="en-US" dirty="0"/>
              <a:t>Section: Methodologies + Paradigms</a:t>
            </a:r>
          </a:p>
        </p:txBody>
      </p:sp>
      <p:sp>
        <p:nvSpPr>
          <p:cNvPr id="3" name="Content Placeholder 2">
            <a:extLst>
              <a:ext uri="{FF2B5EF4-FFF2-40B4-BE49-F238E27FC236}">
                <a16:creationId xmlns:a16="http://schemas.microsoft.com/office/drawing/2014/main" id="{61A84960-1DF6-8E6D-8EF6-E4DE0015B8BC}"/>
              </a:ext>
            </a:extLst>
          </p:cNvPr>
          <p:cNvSpPr>
            <a:spLocks noGrp="1"/>
          </p:cNvSpPr>
          <p:nvPr>
            <p:ph idx="1"/>
          </p:nvPr>
        </p:nvSpPr>
        <p:spPr/>
        <p:txBody>
          <a:bodyPr/>
          <a:lstStyle/>
          <a:p>
            <a:r>
              <a:rPr lang="en-US" dirty="0"/>
              <a:t>Let’s outline major techniques for studying users</a:t>
            </a:r>
          </a:p>
        </p:txBody>
      </p:sp>
    </p:spTree>
    <p:extLst>
      <p:ext uri="{BB962C8B-B14F-4D97-AF65-F5344CB8AC3E}">
        <p14:creationId xmlns:p14="http://schemas.microsoft.com/office/powerpoint/2010/main" val="35275467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BD95-7906-C329-33BA-0CAE6F2F907D}"/>
              </a:ext>
            </a:extLst>
          </p:cNvPr>
          <p:cNvSpPr>
            <a:spLocks noGrp="1"/>
          </p:cNvSpPr>
          <p:nvPr>
            <p:ph type="title"/>
          </p:nvPr>
        </p:nvSpPr>
        <p:spPr/>
        <p:txBody>
          <a:bodyPr/>
          <a:lstStyle/>
          <a:p>
            <a:r>
              <a:rPr lang="en-US" dirty="0"/>
              <a:t>Quantitative Paradigm</a:t>
            </a:r>
          </a:p>
        </p:txBody>
      </p:sp>
      <p:sp>
        <p:nvSpPr>
          <p:cNvPr id="3" name="Content Placeholder 2">
            <a:extLst>
              <a:ext uri="{FF2B5EF4-FFF2-40B4-BE49-F238E27FC236}">
                <a16:creationId xmlns:a16="http://schemas.microsoft.com/office/drawing/2014/main" id="{2300187A-C415-B385-8FA3-CDF591C03964}"/>
              </a:ext>
            </a:extLst>
          </p:cNvPr>
          <p:cNvSpPr>
            <a:spLocks noGrp="1"/>
          </p:cNvSpPr>
          <p:nvPr>
            <p:ph idx="1"/>
          </p:nvPr>
        </p:nvSpPr>
        <p:spPr/>
        <p:txBody>
          <a:bodyPr/>
          <a:lstStyle/>
          <a:p>
            <a:r>
              <a:rPr lang="en-US" dirty="0"/>
              <a:t>Emphasis on numeric (i.e., quantitative data)</a:t>
            </a:r>
          </a:p>
          <a:p>
            <a:r>
              <a:rPr lang="en-US" dirty="0"/>
              <a:t>Uses statistics to interpret data </a:t>
            </a:r>
          </a:p>
          <a:p>
            <a:r>
              <a:rPr lang="en-US" dirty="0"/>
              <a:t>Size and diversity of data samples are emphasized</a:t>
            </a:r>
          </a:p>
          <a:p>
            <a:r>
              <a:rPr lang="en-US" dirty="0"/>
              <a:t>Example methods:</a:t>
            </a:r>
          </a:p>
          <a:p>
            <a:pPr lvl="1"/>
            <a:r>
              <a:rPr lang="en-US" dirty="0"/>
              <a:t>Numeric questions on surveys</a:t>
            </a:r>
          </a:p>
          <a:p>
            <a:pPr lvl="1"/>
            <a:r>
              <a:rPr lang="en-US" dirty="0"/>
              <a:t>Count how long tasks take</a:t>
            </a:r>
          </a:p>
          <a:p>
            <a:pPr lvl="1"/>
            <a:r>
              <a:rPr lang="en-US" dirty="0"/>
              <a:t>Count how many tasks are completely correctly</a:t>
            </a:r>
          </a:p>
        </p:txBody>
      </p:sp>
    </p:spTree>
    <p:extLst>
      <p:ext uri="{BB962C8B-B14F-4D97-AF65-F5344CB8AC3E}">
        <p14:creationId xmlns:p14="http://schemas.microsoft.com/office/powerpoint/2010/main" val="24531709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3163D-7E1A-2934-C990-56B1B11316BE}"/>
              </a:ext>
            </a:extLst>
          </p:cNvPr>
          <p:cNvSpPr>
            <a:spLocks noGrp="1"/>
          </p:cNvSpPr>
          <p:nvPr>
            <p:ph type="title"/>
          </p:nvPr>
        </p:nvSpPr>
        <p:spPr/>
        <p:txBody>
          <a:bodyPr/>
          <a:lstStyle/>
          <a:p>
            <a:r>
              <a:rPr lang="en-US" dirty="0"/>
              <a:t>Qualitative Paradigm</a:t>
            </a:r>
          </a:p>
        </p:txBody>
      </p:sp>
      <p:sp>
        <p:nvSpPr>
          <p:cNvPr id="3" name="Content Placeholder 2">
            <a:extLst>
              <a:ext uri="{FF2B5EF4-FFF2-40B4-BE49-F238E27FC236}">
                <a16:creationId xmlns:a16="http://schemas.microsoft.com/office/drawing/2014/main" id="{CFAFA70B-EB3B-C523-18CB-446CDA3752F1}"/>
              </a:ext>
            </a:extLst>
          </p:cNvPr>
          <p:cNvSpPr>
            <a:spLocks noGrp="1"/>
          </p:cNvSpPr>
          <p:nvPr>
            <p:ph idx="1"/>
          </p:nvPr>
        </p:nvSpPr>
        <p:spPr/>
        <p:txBody>
          <a:bodyPr/>
          <a:lstStyle/>
          <a:p>
            <a:r>
              <a:rPr lang="en-US" dirty="0"/>
              <a:t>Emphasize the depth and quality of data, often at the expense of quantity of data</a:t>
            </a:r>
          </a:p>
          <a:p>
            <a:r>
              <a:rPr lang="en-US" dirty="0"/>
              <a:t>Often emphasize data which cannot be reduced to numbers</a:t>
            </a:r>
          </a:p>
          <a:p>
            <a:r>
              <a:rPr lang="en-US" dirty="0"/>
              <a:t>Example methods:</a:t>
            </a:r>
          </a:p>
          <a:p>
            <a:pPr lvl="1"/>
            <a:r>
              <a:rPr lang="en-US" dirty="0"/>
              <a:t>Written survey questions</a:t>
            </a:r>
          </a:p>
          <a:p>
            <a:pPr lvl="1"/>
            <a:r>
              <a:rPr lang="en-US" dirty="0"/>
              <a:t>Interviews</a:t>
            </a:r>
          </a:p>
          <a:p>
            <a:pPr lvl="1"/>
            <a:r>
              <a:rPr lang="en-US" dirty="0"/>
              <a:t>Think-aloud exercises</a:t>
            </a:r>
          </a:p>
          <a:p>
            <a:pPr lvl="1"/>
            <a:r>
              <a:rPr lang="en-US" dirty="0"/>
              <a:t>Focus groups</a:t>
            </a:r>
          </a:p>
          <a:p>
            <a:pPr lvl="1"/>
            <a:r>
              <a:rPr lang="en-US" dirty="0"/>
              <a:t>Thematic analysis + grounded theory (interpreting qualitative data)</a:t>
            </a:r>
          </a:p>
        </p:txBody>
      </p:sp>
    </p:spTree>
    <p:extLst>
      <p:ext uri="{BB962C8B-B14F-4D97-AF65-F5344CB8AC3E}">
        <p14:creationId xmlns:p14="http://schemas.microsoft.com/office/powerpoint/2010/main" val="7240457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6F19A-C929-8524-0C7D-22C32685BE8C}"/>
              </a:ext>
            </a:extLst>
          </p:cNvPr>
          <p:cNvSpPr>
            <a:spLocks noGrp="1"/>
          </p:cNvSpPr>
          <p:nvPr>
            <p:ph type="title"/>
          </p:nvPr>
        </p:nvSpPr>
        <p:spPr/>
        <p:txBody>
          <a:bodyPr/>
          <a:lstStyle/>
          <a:p>
            <a:r>
              <a:rPr lang="en-US" dirty="0"/>
              <a:t>Qualitative vs. Quantitative?</a:t>
            </a:r>
          </a:p>
        </p:txBody>
      </p:sp>
      <p:sp>
        <p:nvSpPr>
          <p:cNvPr id="3" name="Content Placeholder 2">
            <a:extLst>
              <a:ext uri="{FF2B5EF4-FFF2-40B4-BE49-F238E27FC236}">
                <a16:creationId xmlns:a16="http://schemas.microsoft.com/office/drawing/2014/main" id="{63BB9B23-0BE1-A309-F43D-12FB1D7902FA}"/>
              </a:ext>
            </a:extLst>
          </p:cNvPr>
          <p:cNvSpPr>
            <a:spLocks noGrp="1"/>
          </p:cNvSpPr>
          <p:nvPr>
            <p:ph idx="1"/>
          </p:nvPr>
        </p:nvSpPr>
        <p:spPr/>
        <p:txBody>
          <a:bodyPr/>
          <a:lstStyle/>
          <a:p>
            <a:r>
              <a:rPr lang="en-US" dirty="0"/>
              <a:t>This course emphasizes qualitative data because of their strength at addressing open-ended questions, e.g.:</a:t>
            </a:r>
          </a:p>
          <a:p>
            <a:pPr lvl="1"/>
            <a:r>
              <a:rPr lang="en-US" dirty="0"/>
              <a:t>What aspects of a programming language produce the most joy or excitement in the programmers?</a:t>
            </a:r>
          </a:p>
          <a:p>
            <a:pPr lvl="1"/>
            <a:r>
              <a:rPr lang="en-US" dirty="0"/>
              <a:t>What aspects of a programming language produce the most frustration or discouragement in the programmers?</a:t>
            </a:r>
          </a:p>
          <a:p>
            <a:pPr lvl="1"/>
            <a:r>
              <a:rPr lang="en-US" dirty="0"/>
              <a:t>How effectively did the design documentation for the programming language communicate the designer’s intentions to the programmers?</a:t>
            </a:r>
          </a:p>
        </p:txBody>
      </p:sp>
    </p:spTree>
    <p:extLst>
      <p:ext uri="{BB962C8B-B14F-4D97-AF65-F5344CB8AC3E}">
        <p14:creationId xmlns:p14="http://schemas.microsoft.com/office/powerpoint/2010/main" val="40377797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BC40D-C7CB-4B6C-4E66-8C365038AA87}"/>
              </a:ext>
            </a:extLst>
          </p:cNvPr>
          <p:cNvSpPr>
            <a:spLocks noGrp="1"/>
          </p:cNvSpPr>
          <p:nvPr>
            <p:ph type="title"/>
          </p:nvPr>
        </p:nvSpPr>
        <p:spPr/>
        <p:txBody>
          <a:bodyPr/>
          <a:lstStyle/>
          <a:p>
            <a:r>
              <a:rPr lang="en-US" dirty="0"/>
              <a:t>Generalizability</a:t>
            </a:r>
          </a:p>
        </p:txBody>
      </p:sp>
      <p:sp>
        <p:nvSpPr>
          <p:cNvPr id="3" name="Content Placeholder 2">
            <a:extLst>
              <a:ext uri="{FF2B5EF4-FFF2-40B4-BE49-F238E27FC236}">
                <a16:creationId xmlns:a16="http://schemas.microsoft.com/office/drawing/2014/main" id="{B15A3E89-D15A-D73A-2D58-8641E49A0C1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424400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BB60E-D946-F491-EA03-132B88FD4CB6}"/>
              </a:ext>
            </a:extLst>
          </p:cNvPr>
          <p:cNvSpPr>
            <a:spLocks noGrp="1"/>
          </p:cNvSpPr>
          <p:nvPr>
            <p:ph type="title"/>
          </p:nvPr>
        </p:nvSpPr>
        <p:spPr/>
        <p:txBody>
          <a:bodyPr/>
          <a:lstStyle/>
          <a:p>
            <a:r>
              <a:rPr lang="en-US" dirty="0"/>
              <a:t>Rhetoric + Aesthetics</a:t>
            </a:r>
          </a:p>
        </p:txBody>
      </p:sp>
      <p:sp>
        <p:nvSpPr>
          <p:cNvPr id="3" name="Content Placeholder 2">
            <a:extLst>
              <a:ext uri="{FF2B5EF4-FFF2-40B4-BE49-F238E27FC236}">
                <a16:creationId xmlns:a16="http://schemas.microsoft.com/office/drawing/2014/main" id="{F2BD1838-C078-6D04-9A64-B7B7CA5B8EE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17840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What’s in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fontScale="92500"/>
          </a:bodyPr>
          <a:lstStyle/>
          <a:p>
            <a:r>
              <a:rPr lang="en-US" dirty="0"/>
              <a:t>Core parts: User, Input, Output</a:t>
            </a:r>
          </a:p>
          <a:p>
            <a:pPr lvl="1"/>
            <a:r>
              <a:rPr lang="en-US" b="1" dirty="0"/>
              <a:t>User</a:t>
            </a:r>
            <a:r>
              <a:rPr lang="en-US" dirty="0"/>
              <a:t>: The person or other entity that uses the interface. To create a good interface, we must know who this person is and learn their wants, needs, assets, psychology, etc.</a:t>
            </a:r>
          </a:p>
          <a:p>
            <a:pPr lvl="1"/>
            <a:r>
              <a:rPr lang="en-US" b="1" dirty="0"/>
              <a:t>Input: </a:t>
            </a:r>
            <a:r>
              <a:rPr lang="en-US" dirty="0"/>
              <a:t>The means for users providing input vary at both the hardware level (keyboard + mouse? microphone? pedal?) and software level (command-line interface? graphical interface?). This impacts expressive power, efficiency, and more.</a:t>
            </a:r>
          </a:p>
          <a:p>
            <a:pPr lvl="1"/>
            <a:r>
              <a:rPr lang="en-US" b="1" dirty="0"/>
              <a:t>Output: </a:t>
            </a:r>
            <a:r>
              <a:rPr lang="en-US" dirty="0"/>
              <a:t>The means for providing output likewise vary in hardware: (one screen? Three screens? Speaker?) and software (printed output? Video output?)</a:t>
            </a:r>
          </a:p>
          <a:p>
            <a:r>
              <a:rPr lang="en-US" dirty="0"/>
              <a:t>These three parts do not suffice for a </a:t>
            </a:r>
            <a:r>
              <a:rPr lang="en-US" i="1" dirty="0"/>
              <a:t>complete</a:t>
            </a:r>
            <a:r>
              <a:rPr lang="en-US" dirty="0"/>
              <a:t> understanding of interfaces, but we take them as a starting point.</a:t>
            </a:r>
          </a:p>
        </p:txBody>
      </p:sp>
    </p:spTree>
    <p:extLst>
      <p:ext uri="{BB962C8B-B14F-4D97-AF65-F5344CB8AC3E}">
        <p14:creationId xmlns:p14="http://schemas.microsoft.com/office/powerpoint/2010/main" val="35677937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CB5D-A0E3-7BCD-5240-51B4E9440A63}"/>
              </a:ext>
            </a:extLst>
          </p:cNvPr>
          <p:cNvSpPr>
            <a:spLocks noGrp="1"/>
          </p:cNvSpPr>
          <p:nvPr>
            <p:ph type="title"/>
          </p:nvPr>
        </p:nvSpPr>
        <p:spPr/>
        <p:txBody>
          <a:bodyPr/>
          <a:lstStyle/>
          <a:p>
            <a:r>
              <a:rPr lang="en-US" dirty="0"/>
              <a:t>Section: Conclusion</a:t>
            </a:r>
          </a:p>
        </p:txBody>
      </p:sp>
      <p:sp>
        <p:nvSpPr>
          <p:cNvPr id="3" name="Content Placeholder 2">
            <a:extLst>
              <a:ext uri="{FF2B5EF4-FFF2-40B4-BE49-F238E27FC236}">
                <a16:creationId xmlns:a16="http://schemas.microsoft.com/office/drawing/2014/main" id="{B2EBBC83-A093-61F8-6CA7-B75D67BF1E7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53804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 is a PL, as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lnSpcReduction="10000"/>
          </a:bodyPr>
          <a:lstStyle/>
          <a:p>
            <a:r>
              <a:rPr lang="en-US" dirty="0"/>
              <a:t>What are the user, input, and output?</a:t>
            </a:r>
          </a:p>
          <a:p>
            <a:pPr lvl="1"/>
            <a:r>
              <a:rPr lang="en-US" b="1" dirty="0"/>
              <a:t>User</a:t>
            </a:r>
            <a:r>
              <a:rPr lang="en-US" dirty="0"/>
              <a:t>: ???</a:t>
            </a:r>
            <a:br>
              <a:rPr lang="en-US" dirty="0"/>
            </a:br>
            <a:br>
              <a:rPr lang="en-US" dirty="0"/>
            </a:br>
            <a:endParaRPr lang="en-US" dirty="0"/>
          </a:p>
          <a:p>
            <a:pPr lvl="1"/>
            <a:r>
              <a:rPr lang="en-US" b="1" dirty="0"/>
              <a:t>Input: ???</a:t>
            </a:r>
            <a:r>
              <a:rPr lang="en-US" dirty="0"/>
              <a:t> </a:t>
            </a:r>
            <a:br>
              <a:rPr lang="en-US" dirty="0"/>
            </a:br>
            <a:br>
              <a:rPr lang="en-US" dirty="0"/>
            </a:br>
            <a:endParaRPr lang="en-US" dirty="0"/>
          </a:p>
          <a:p>
            <a:pPr lvl="1"/>
            <a:r>
              <a:rPr lang="en-US" b="1" dirty="0"/>
              <a:t>Output: ???</a:t>
            </a:r>
            <a:r>
              <a:rPr lang="en-US" dirty="0"/>
              <a:t> </a:t>
            </a:r>
            <a:br>
              <a:rPr lang="en-US" dirty="0"/>
            </a:br>
            <a:endParaRPr lang="en-US" dirty="0"/>
          </a:p>
          <a:p>
            <a:pPr lvl="1"/>
            <a:endParaRPr lang="en-US" dirty="0"/>
          </a:p>
          <a:p>
            <a:pPr marL="201168" lvl="1" indent="0">
              <a:buNone/>
            </a:pPr>
            <a:r>
              <a:rPr lang="en-US" dirty="0"/>
              <a:t>Discuss!</a:t>
            </a:r>
          </a:p>
        </p:txBody>
      </p:sp>
    </p:spTree>
    <p:extLst>
      <p:ext uri="{BB962C8B-B14F-4D97-AF65-F5344CB8AC3E}">
        <p14:creationId xmlns:p14="http://schemas.microsoft.com/office/powerpoint/2010/main" val="3089210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 is a PL, as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lnSpcReduction="10000"/>
          </a:bodyPr>
          <a:lstStyle/>
          <a:p>
            <a:r>
              <a:rPr lang="en-US" dirty="0"/>
              <a:t>What are the user, input, and output?</a:t>
            </a:r>
          </a:p>
          <a:p>
            <a:pPr lvl="1"/>
            <a:r>
              <a:rPr lang="en-US" b="1" dirty="0"/>
              <a:t>User</a:t>
            </a:r>
            <a:r>
              <a:rPr lang="en-US" dirty="0"/>
              <a:t>: The users of a programming language are programmers.</a:t>
            </a:r>
            <a:br>
              <a:rPr lang="en-US" dirty="0"/>
            </a:br>
            <a:br>
              <a:rPr lang="en-US" dirty="0"/>
            </a:br>
            <a:endParaRPr lang="en-US" dirty="0"/>
          </a:p>
          <a:p>
            <a:pPr lvl="1"/>
            <a:r>
              <a:rPr lang="en-US" b="1" dirty="0"/>
              <a:t>Input: </a:t>
            </a:r>
            <a:r>
              <a:rPr lang="en-US" dirty="0"/>
              <a:t>Most often, a programmer uses a keyboard and mouse to edit a textual representation of a program</a:t>
            </a:r>
            <a:br>
              <a:rPr lang="en-US" dirty="0"/>
            </a:br>
            <a:endParaRPr lang="en-US" dirty="0"/>
          </a:p>
          <a:p>
            <a:pPr lvl="1"/>
            <a:r>
              <a:rPr lang="en-US" b="1" dirty="0"/>
              <a:t>Output: </a:t>
            </a:r>
            <a:r>
              <a:rPr lang="en-US" dirty="0"/>
              <a:t>The programmer receives output in multiple formats, such as the observed behavior of running a program or static type errors</a:t>
            </a:r>
            <a:br>
              <a:rPr lang="en-US" dirty="0"/>
            </a:br>
            <a:br>
              <a:rPr lang="en-US" dirty="0"/>
            </a:br>
            <a:br>
              <a:rPr lang="en-US" dirty="0"/>
            </a:br>
            <a:endParaRPr lang="en-US" dirty="0"/>
          </a:p>
          <a:p>
            <a:pPr lvl="1"/>
            <a:endParaRPr lang="en-US" dirty="0"/>
          </a:p>
        </p:txBody>
      </p:sp>
    </p:spTree>
    <p:extLst>
      <p:ext uri="{BB962C8B-B14F-4D97-AF65-F5344CB8AC3E}">
        <p14:creationId xmlns:p14="http://schemas.microsoft.com/office/powerpoint/2010/main" val="2462739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 is a PL, as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lnSpcReduction="10000"/>
          </a:bodyPr>
          <a:lstStyle/>
          <a:p>
            <a:r>
              <a:rPr lang="en-US" dirty="0"/>
              <a:t>What are the user, input, and output?</a:t>
            </a:r>
          </a:p>
          <a:p>
            <a:pPr lvl="1"/>
            <a:r>
              <a:rPr lang="en-US" b="1" dirty="0"/>
              <a:t>User</a:t>
            </a:r>
            <a:r>
              <a:rPr lang="en-US" dirty="0"/>
              <a:t>: The users of a programming language are programmers.</a:t>
            </a:r>
            <a:br>
              <a:rPr lang="en-US" dirty="0"/>
            </a:br>
            <a:br>
              <a:rPr lang="en-US" dirty="0"/>
            </a:br>
            <a:endParaRPr lang="en-US" dirty="0"/>
          </a:p>
          <a:p>
            <a:pPr lvl="1"/>
            <a:r>
              <a:rPr lang="en-US" b="1" dirty="0"/>
              <a:t>Input: </a:t>
            </a:r>
            <a:r>
              <a:rPr lang="en-US" dirty="0"/>
              <a:t>Most often, a programmer uses a keyboard and mouse to edit a textual representation of a program</a:t>
            </a:r>
            <a:br>
              <a:rPr lang="en-US" dirty="0"/>
            </a:br>
            <a:endParaRPr lang="en-US" dirty="0"/>
          </a:p>
          <a:p>
            <a:pPr lvl="1"/>
            <a:r>
              <a:rPr lang="en-US" b="1" dirty="0"/>
              <a:t>Output: </a:t>
            </a:r>
            <a:r>
              <a:rPr lang="en-US" dirty="0"/>
              <a:t>The programmer receives output in multiple formats, such as the observed behavior of running a program or static type errors</a:t>
            </a:r>
            <a:br>
              <a:rPr lang="en-US" dirty="0"/>
            </a:br>
            <a:br>
              <a:rPr lang="en-US" dirty="0"/>
            </a:br>
            <a:r>
              <a:rPr lang="en-US" b="1" dirty="0"/>
              <a:t>Data?: </a:t>
            </a:r>
            <a:r>
              <a:rPr lang="en-US" dirty="0"/>
              <a:t>The program is the data</a:t>
            </a:r>
            <a:br>
              <a:rPr lang="en-US" dirty="0"/>
            </a:br>
            <a:endParaRPr lang="en-US" dirty="0"/>
          </a:p>
          <a:p>
            <a:pPr lvl="1"/>
            <a:endParaRPr lang="en-US" dirty="0"/>
          </a:p>
        </p:txBody>
      </p:sp>
    </p:spTree>
    <p:extLst>
      <p:ext uri="{BB962C8B-B14F-4D97-AF65-F5344CB8AC3E}">
        <p14:creationId xmlns:p14="http://schemas.microsoft.com/office/powerpoint/2010/main" val="1983361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D3EF-60DB-191C-AF2E-D36439B9A212}"/>
              </a:ext>
            </a:extLst>
          </p:cNvPr>
          <p:cNvSpPr>
            <a:spLocks noGrp="1"/>
          </p:cNvSpPr>
          <p:nvPr>
            <p:ph type="title"/>
          </p:nvPr>
        </p:nvSpPr>
        <p:spPr/>
        <p:txBody>
          <a:bodyPr>
            <a:normAutofit/>
          </a:bodyPr>
          <a:lstStyle/>
          <a:p>
            <a:r>
              <a:rPr lang="en-US" sz="4600" dirty="0"/>
              <a:t>Interface Thinking Enables New Questions</a:t>
            </a:r>
          </a:p>
        </p:txBody>
      </p:sp>
      <p:sp>
        <p:nvSpPr>
          <p:cNvPr id="3" name="Content Placeholder 2">
            <a:extLst>
              <a:ext uri="{FF2B5EF4-FFF2-40B4-BE49-F238E27FC236}">
                <a16:creationId xmlns:a16="http://schemas.microsoft.com/office/drawing/2014/main" id="{0A596BAC-D90E-A522-EDE1-30A4F465A1B2}"/>
              </a:ext>
            </a:extLst>
          </p:cNvPr>
          <p:cNvSpPr>
            <a:spLocks noGrp="1"/>
          </p:cNvSpPr>
          <p:nvPr>
            <p:ph idx="1"/>
          </p:nvPr>
        </p:nvSpPr>
        <p:spPr/>
        <p:txBody>
          <a:bodyPr>
            <a:normAutofit fontScale="92500"/>
          </a:bodyPr>
          <a:lstStyle/>
          <a:p>
            <a:r>
              <a:rPr lang="en-US" dirty="0"/>
              <a:t>How ergonomic is the interface? If the user wants to perform a given task, how many actions are required to complete that task, and how much effort is spent on those actions?</a:t>
            </a:r>
          </a:p>
          <a:p>
            <a:r>
              <a:rPr lang="en-US" dirty="0"/>
              <a:t>Do the inputs fully represent the data? Does the syntax of the programming language enable us to write arbitrary programs?</a:t>
            </a:r>
          </a:p>
          <a:p>
            <a:r>
              <a:rPr lang="en-US" dirty="0"/>
              <a:t>Do the outputs fully represent the data? Can a programmer distinguish two different programs from one another based on the output alone?</a:t>
            </a:r>
          </a:p>
          <a:p>
            <a:r>
              <a:rPr lang="en-US" dirty="0"/>
              <a:t>What unique assets and needs do different groups of programmers have?</a:t>
            </a:r>
          </a:p>
        </p:txBody>
      </p:sp>
    </p:spTree>
    <p:extLst>
      <p:ext uri="{BB962C8B-B14F-4D97-AF65-F5344CB8AC3E}">
        <p14:creationId xmlns:p14="http://schemas.microsoft.com/office/powerpoint/2010/main" val="197438496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
  <TotalTime>573</TotalTime>
  <Words>3788</Words>
  <Application>Microsoft Office PowerPoint</Application>
  <PresentationFormat>Widescreen</PresentationFormat>
  <Paragraphs>261</Paragraphs>
  <Slides>50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Calibri Light</vt:lpstr>
      <vt:lpstr>Courier New</vt:lpstr>
      <vt:lpstr>Noto Serif</vt:lpstr>
      <vt:lpstr>Retrospect</vt:lpstr>
      <vt:lpstr>08 – Human-Computer Interaction 1</vt:lpstr>
      <vt:lpstr>Outline</vt:lpstr>
      <vt:lpstr>Section: Programmers as Users</vt:lpstr>
      <vt:lpstr>What is Human-Computer Interaction?</vt:lpstr>
      <vt:lpstr>What’s in an Interface?</vt:lpstr>
      <vt:lpstr>What is a PL, as an Interface?</vt:lpstr>
      <vt:lpstr>What is a PL, as an Interface?</vt:lpstr>
      <vt:lpstr>What is a PL, as an Interface?</vt:lpstr>
      <vt:lpstr>Interface Thinking Enables New Questions</vt:lpstr>
      <vt:lpstr>Interface Thinking Enables New Questions 2</vt:lpstr>
      <vt:lpstr>Motivating HCI-for-PL</vt:lpstr>
      <vt:lpstr>Unreadable Code Example</vt:lpstr>
      <vt:lpstr>Unreadable Code Discussion</vt:lpstr>
      <vt:lpstr>Unreadable Code Discussion</vt:lpstr>
      <vt:lpstr>Section: Usability for PLs</vt:lpstr>
      <vt:lpstr>Defining Usability Takes Work</vt:lpstr>
      <vt:lpstr>Usability as Defined by  International Standards Organization</vt:lpstr>
      <vt:lpstr>To Define Usability, Answer Three Questions</vt:lpstr>
      <vt:lpstr>To Assess Usability, Answer Three Questions</vt:lpstr>
      <vt:lpstr>Summary: Six Key Usability Questions</vt:lpstr>
      <vt:lpstr>Subsection: Personas</vt:lpstr>
      <vt:lpstr>Personas and Usability</vt:lpstr>
      <vt:lpstr>Persona Design Prompts</vt:lpstr>
      <vt:lpstr>Using Multiple Personas</vt:lpstr>
      <vt:lpstr>Criticism of Personas</vt:lpstr>
      <vt:lpstr>Example Personas: Early Microsoft</vt:lpstr>
      <vt:lpstr>Example Personas: Early Microsoft</vt:lpstr>
      <vt:lpstr>Example Personas: Early Microsoft</vt:lpstr>
      <vt:lpstr>Example Personas: Early Microsoft</vt:lpstr>
      <vt:lpstr>Example Personas: Charlie + Robin</vt:lpstr>
      <vt:lpstr>Example Personas: Charlie + Robin</vt:lpstr>
      <vt:lpstr>Example Personas: Charlie + Robin</vt:lpstr>
      <vt:lpstr>Example Personas: Charlie + Robin</vt:lpstr>
      <vt:lpstr>Persona Design Tradeoffs</vt:lpstr>
      <vt:lpstr>Personas vs. Archetypes</vt:lpstr>
      <vt:lpstr>What Personas are Used For</vt:lpstr>
      <vt:lpstr>Persona Spectrums (Microsoft Research)</vt:lpstr>
      <vt:lpstr>Goal-Setting</vt:lpstr>
      <vt:lpstr>Goal-Setting for Professional Programmers</vt:lpstr>
      <vt:lpstr>Goal-Setting for Students</vt:lpstr>
      <vt:lpstr>PL Designers Have Personal Goals</vt:lpstr>
      <vt:lpstr>Example Statement of Goals:</vt:lpstr>
      <vt:lpstr>Satisfaction</vt:lpstr>
      <vt:lpstr>Section: Methodologies + Paradigms</vt:lpstr>
      <vt:lpstr>Quantitative Paradigm</vt:lpstr>
      <vt:lpstr>Qualitative Paradigm</vt:lpstr>
      <vt:lpstr>Qualitative vs. Quantitative?</vt:lpstr>
      <vt:lpstr>Generalizability</vt:lpstr>
      <vt:lpstr>Rhetoric + Aesthetics</vt:lpstr>
      <vt:lpstr>Section: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105</cp:revision>
  <dcterms:created xsi:type="dcterms:W3CDTF">2023-08-13T16:19:48Z</dcterms:created>
  <dcterms:modified xsi:type="dcterms:W3CDTF">2023-08-25T17:14:05Z</dcterms:modified>
</cp:coreProperties>
</file>