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6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33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0" r:id="rId24"/>
    <p:sldId id="291" r:id="rId25"/>
    <p:sldId id="284" r:id="rId26"/>
    <p:sldId id="285" r:id="rId27"/>
    <p:sldId id="260" r:id="rId28"/>
    <p:sldId id="275" r:id="rId29"/>
    <p:sldId id="295" r:id="rId30"/>
    <p:sldId id="296" r:id="rId31"/>
    <p:sldId id="297" r:id="rId32"/>
    <p:sldId id="298" r:id="rId33"/>
    <p:sldId id="310" r:id="rId34"/>
    <p:sldId id="311" r:id="rId35"/>
    <p:sldId id="312" r:id="rId36"/>
    <p:sldId id="313" r:id="rId37"/>
    <p:sldId id="300" r:id="rId38"/>
    <p:sldId id="314" r:id="rId39"/>
    <p:sldId id="315" r:id="rId40"/>
    <p:sldId id="316" r:id="rId41"/>
    <p:sldId id="317" r:id="rId42"/>
    <p:sldId id="301" r:id="rId43"/>
    <p:sldId id="318" r:id="rId44"/>
    <p:sldId id="302" r:id="rId45"/>
    <p:sldId id="303" r:id="rId46"/>
    <p:sldId id="324" r:id="rId47"/>
    <p:sldId id="323" r:id="rId48"/>
    <p:sldId id="322" r:id="rId49"/>
    <p:sldId id="321" r:id="rId50"/>
    <p:sldId id="320" r:id="rId51"/>
    <p:sldId id="319" r:id="rId52"/>
    <p:sldId id="325" r:id="rId53"/>
    <p:sldId id="304" r:id="rId54"/>
    <p:sldId id="326" r:id="rId55"/>
    <p:sldId id="305" r:id="rId56"/>
    <p:sldId id="327" r:id="rId57"/>
    <p:sldId id="306" r:id="rId58"/>
    <p:sldId id="332" r:id="rId59"/>
    <p:sldId id="307" r:id="rId60"/>
    <p:sldId id="328" r:id="rId61"/>
    <p:sldId id="329" r:id="rId62"/>
    <p:sldId id="330" r:id="rId63"/>
    <p:sldId id="331" r:id="rId64"/>
    <p:sldId id="308" r:id="rId65"/>
    <p:sldId id="337" r:id="rId66"/>
    <p:sldId id="335" r:id="rId67"/>
    <p:sldId id="336" r:id="rId68"/>
    <p:sldId id="309" r:id="rId69"/>
    <p:sldId id="287" r:id="rId70"/>
    <p:sldId id="293" r:id="rId71"/>
    <p:sldId id="292" r:id="rId72"/>
    <p:sldId id="289" r:id="rId73"/>
    <p:sldId id="286" r:id="rId74"/>
    <p:sldId id="294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56" autoAdjust="0"/>
    <p:restoredTop sz="91938" autoAdjust="0"/>
  </p:normalViewPr>
  <p:slideViewPr>
    <p:cSldViewPr snapToGrid="0">
      <p:cViewPr varScale="1">
        <p:scale>
          <a:sx n="102" d="100"/>
          <a:sy n="102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0E35-B559-4655-B47A-5CF7D55E31D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0B6D4-E6F3-4039-94F9-DB921A98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0B6D4-E6F3-4039-94F9-DB921A98C6C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B2B-6F94-4C13-A423-B13912F1933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DD72-44BF-4652-84C8-C44BB268C4D1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414-9C96-4888-B68B-BA473E866BE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0522-3DD1-490F-ADA9-E02A72767E7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208-8F9E-4F30-B58B-37EEAC5F6899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BF1-F9C1-411F-8837-C7F5EA26478C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3D3A-6C7E-42D9-B53F-BAC924B9BEC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89EB-4F97-4049-B254-F12641F919EF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F91-1DF4-444C-945C-73DC540D694E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8DA04C-0851-4FC2-A548-19ED04416FA0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24B-6E86-4D5D-B578-B88CEB574FA3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7B3A33-35DF-4F25-A55B-FD3D9D796E0C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04,05 -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E2F8-05D0-FE06-590E-B7AC1F7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A5E6-DDF8-22CA-E4A6-DEAAD51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D204-127D-1DE4-2140-0EFE71EA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D9E0-C7C8-FBBF-9601-897F51DD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11E-D19F-DD4C-D30E-8666218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Parts of a Program</a:t>
            </a:r>
          </a:p>
        </p:txBody>
      </p:sp>
      <p:pic>
        <p:nvPicPr>
          <p:cNvPr id="6" name="Content Placeholder 5" descr="A whiteboard with text and numbers&#10;&#10;Description automatically generated">
            <a:extLst>
              <a:ext uri="{FF2B5EF4-FFF2-40B4-BE49-F238E27FC236}">
                <a16:creationId xmlns:a16="http://schemas.microsoft.com/office/drawing/2014/main" id="{4124F85F-005F-47EA-8C60-BE439B6C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55075"/>
            <a:ext cx="6289676" cy="4370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2A39-C7DC-7999-BE97-D3B3666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B2D77-46A0-FFCB-2EB0-54D7FED1B7BD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368153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BF3-7947-868A-6795-C3D5C84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8952-63DB-D8EF-B2AF-2DFF10B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B502-18CA-DCE5-042B-7DF19C0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D25A9-B3CA-258E-06E8-49C8F23F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96F2-E184-4732-DC04-2E51EC3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A5A4-4974-5EF6-1A1B-EA736B2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B557DA-E00C-1D70-F97A-A05FB285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8F6C5C-8DF5-2206-FE89-71EA221B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F1DF-D6FB-341B-7114-F5C8A72A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51AFB-2134-6E2B-2D06-D0A9829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B46D-853E-2DA7-3351-41DF7C82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2BBF-E190-463A-C641-D71BBE76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CFF-AA9B-67BD-E7D2-7C12695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6591-4149-B007-A9A4-377D360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28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F8B5-71F3-1974-E943-F38414D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 :=      num       ;        var      (       var      *          num  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595897" y="4507458"/>
              <a:ext cx="315033" cy="1990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52" y="4537326"/>
              <a:ext cx="404748" cy="1615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85532"/>
              <a:ext cx="1225208" cy="1250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67851"/>
              <a:ext cx="513353" cy="1040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124" y="4651361"/>
              <a:ext cx="176975" cy="6118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7716184" y="4110209"/>
              <a:ext cx="790456" cy="2533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7862888" y="3977057"/>
              <a:ext cx="1484312" cy="1931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49D7A4-5F91-DCA4-E192-A9187158B6EF}"/>
              </a:ext>
            </a:extLst>
          </p:cNvPr>
          <p:cNvCxnSpPr>
            <a:cxnSpLocks/>
          </p:cNvCxnSpPr>
          <p:nvPr/>
        </p:nvCxnSpPr>
        <p:spPr>
          <a:xfrm>
            <a:off x="9333309" y="4170465"/>
            <a:ext cx="818815" cy="480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B8EA-2CA4-9C9A-1D81-EB4DB98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41083-588E-2527-967F-F2B1075D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verb,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6480-6172-FDB1-1616-180876F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5ADE-5BCF-BE1E-B91C-C861C85A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440343-6C91-4829-1D7A-CB5F5C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{S}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SS), (S, (S)))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937A-6FEB-3E08-1C44-10F7C1D6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SS), (S, (S)))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B7FE-CEBD-2659-1041-D19446B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SS, S → (S)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1703-6AF4-976E-473F-F0591F6C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SS, S → 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6408-4F0C-07BC-9E42-F1EDEF3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3B3D2-9CD5-EF93-C62C-E074AD4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906C8-E85F-B50F-F8EF-E980CA7B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6711-C1CA-3C19-C2BE-6FF0943F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</a:t>
            </a:r>
            <a:r>
              <a:rPr lang="en-US" b="1" i="1" dirty="0"/>
              <a:t>str</a:t>
            </a:r>
            <a:r>
              <a:rPr lang="en-US" dirty="0"/>
              <a:t>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</a:t>
            </a:r>
            <a:r>
              <a:rPr lang="en-US" b="1" i="1" dirty="0"/>
              <a:t>str</a:t>
            </a:r>
            <a:r>
              <a:rPr lang="en-US" dirty="0"/>
              <a:t>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C598-5192-4B14-955D-2604920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           → </a:t>
            </a:r>
            <a:r>
              <a:rPr lang="en-US" b="1" dirty="0"/>
              <a:t>num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num op </a:t>
            </a:r>
            <a:r>
              <a:rPr lang="en-US" b="1" dirty="0"/>
              <a:t>S</a:t>
            </a:r>
            <a:r>
              <a:rPr lang="en-US" dirty="0"/>
              <a:t> op S       → num op </a:t>
            </a:r>
            <a:r>
              <a:rPr lang="en-US" b="1" dirty="0"/>
              <a:t>num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num op num op </a:t>
            </a:r>
            <a:r>
              <a:rPr lang="en-US" b="1" dirty="0"/>
              <a:t>S</a:t>
            </a:r>
            <a:r>
              <a:rPr lang="en-US" dirty="0"/>
              <a:t> → num op num op </a:t>
            </a:r>
            <a:r>
              <a:rPr lang="en-US" b="1" dirty="0"/>
              <a:t>var</a:t>
            </a:r>
            <a:br>
              <a:rPr lang="en-US" b="1" dirty="0"/>
            </a:br>
            <a:r>
              <a:rPr lang="en-US" b="1" dirty="0"/>
              <a:t>num op num op var </a:t>
            </a:r>
            <a:r>
              <a:rPr lang="en-US" dirty="0"/>
              <a:t>matches “1 + 1 * x” by regular expression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A3325-AE0B-2046-E7E7-39B7608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(S) | SS)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10C6-BE38-6335-A2A9-A036C719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9E218-2B43-2EA2-C59C-FE9B7C9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80D-15F3-E5BA-43CD-4808199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5E00-B5EC-1F20-DB98-3DB656D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C21E-C9A2-F239-34CC-8DC5A29E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71D-0C3C-A569-2451-97788A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DF84DD-64CC-8967-CCFB-965D1B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8407-E9BC-DA13-975A-9D33A14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609791" y="4030575"/>
            <a:ext cx="96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</p:cNvCxnSpPr>
          <p:nvPr/>
        </p:nvCxnSpPr>
        <p:spPr>
          <a:xfrm flipV="1">
            <a:off x="10942320" y="4526824"/>
            <a:ext cx="0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0E96-272D-5F4E-B5F4-3F45AFF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3998770" y="545382"/>
            <a:ext cx="4493742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 String has 2 different derivations, 2 trees, 2 diff. meanings! 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dirty="0">
                <a:highlight>
                  <a:srgbClr val="000000"/>
                </a:highlight>
              </a:rPr>
              <a:t>-&gt; Ambiguous grammar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EFE7-898F-70C7-E861-36AFB0A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4906-AC7B-FA7C-3DC1-6C9DD51310A0}"/>
              </a:ext>
            </a:extLst>
          </p:cNvPr>
          <p:cNvSpPr txBox="1"/>
          <p:nvPr/>
        </p:nvSpPr>
        <p:spPr>
          <a:xfrm>
            <a:off x="509854" y="462551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</a:t>
            </a:r>
            <a:r>
              <a:rPr lang="en-US" sz="2000" b="1" dirty="0"/>
              <a:t>S</a:t>
            </a:r>
            <a:r>
              <a:rPr lang="en-US" sz="2000" dirty="0"/>
              <a:t>                     → S op </a:t>
            </a:r>
            <a:r>
              <a:rPr lang="en-US" sz="2000" b="1" dirty="0"/>
              <a:t>S op S</a:t>
            </a:r>
            <a:br>
              <a:rPr lang="en-US" sz="2000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BDA08-CD81-0581-ACD0-2CFC249DD6A9}"/>
              </a:ext>
            </a:extLst>
          </p:cNvPr>
          <p:cNvSpPr txBox="1"/>
          <p:nvPr/>
        </p:nvSpPr>
        <p:spPr>
          <a:xfrm>
            <a:off x="8446971" y="2494706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89CFB-8BB9-2EEC-FF72-E8DD239C2AA1}"/>
              </a:ext>
            </a:extLst>
          </p:cNvPr>
          <p:cNvSpPr txBox="1"/>
          <p:nvPr/>
        </p:nvSpPr>
        <p:spPr>
          <a:xfrm>
            <a:off x="6260094" y="6015950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1           *          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07C46-52D6-190F-4635-ABB2758EE039}"/>
              </a:ext>
            </a:extLst>
          </p:cNvPr>
          <p:cNvSpPr txBox="1"/>
          <p:nvPr/>
        </p:nvSpPr>
        <p:spPr>
          <a:xfrm>
            <a:off x="7031734" y="4760798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57483-5F0D-4B38-5EE9-9D5AE26B4BA3}"/>
              </a:ext>
            </a:extLst>
          </p:cNvPr>
          <p:cNvSpPr txBox="1"/>
          <p:nvPr/>
        </p:nvSpPr>
        <p:spPr>
          <a:xfrm>
            <a:off x="8335278" y="474822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D7B85-F956-B6D0-3622-32DC6B65FDC5}"/>
              </a:ext>
            </a:extLst>
          </p:cNvPr>
          <p:cNvSpPr txBox="1"/>
          <p:nvPr/>
        </p:nvSpPr>
        <p:spPr>
          <a:xfrm>
            <a:off x="6282671" y="478680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264A0-97A9-4762-67D3-A0CC0F398098}"/>
              </a:ext>
            </a:extLst>
          </p:cNvPr>
          <p:cNvSpPr txBox="1"/>
          <p:nvPr/>
        </p:nvSpPr>
        <p:spPr>
          <a:xfrm>
            <a:off x="7575558" y="5162528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17BE-E67D-0093-5D1A-AA7015734747}"/>
              </a:ext>
            </a:extLst>
          </p:cNvPr>
          <p:cNvSpPr txBox="1"/>
          <p:nvPr/>
        </p:nvSpPr>
        <p:spPr>
          <a:xfrm>
            <a:off x="9145217" y="519759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F346E-6116-22D8-89E2-A8AC6E69718F}"/>
              </a:ext>
            </a:extLst>
          </p:cNvPr>
          <p:cNvSpPr txBox="1"/>
          <p:nvPr/>
        </p:nvSpPr>
        <p:spPr>
          <a:xfrm>
            <a:off x="8271331" y="5160506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C86E5-9F1B-9F25-0E15-34B8B5B23E4C}"/>
              </a:ext>
            </a:extLst>
          </p:cNvPr>
          <p:cNvSpPr txBox="1"/>
          <p:nvPr/>
        </p:nvSpPr>
        <p:spPr>
          <a:xfrm>
            <a:off x="9056437" y="5606770"/>
            <a:ext cx="912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080F64-D9F6-AEA5-0BB7-3D1018813F23}"/>
              </a:ext>
            </a:extLst>
          </p:cNvPr>
          <p:cNvSpPr txBox="1"/>
          <p:nvPr/>
        </p:nvSpPr>
        <p:spPr>
          <a:xfrm>
            <a:off x="6133244" y="5598392"/>
            <a:ext cx="95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EFF16-7BF7-BC65-7467-266DFDE7FA2A}"/>
              </a:ext>
            </a:extLst>
          </p:cNvPr>
          <p:cNvSpPr txBox="1"/>
          <p:nvPr/>
        </p:nvSpPr>
        <p:spPr>
          <a:xfrm>
            <a:off x="7441321" y="5594427"/>
            <a:ext cx="96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7F6B4-F49F-679A-C923-6EC9E782ACF6}"/>
              </a:ext>
            </a:extLst>
          </p:cNvPr>
          <p:cNvCxnSpPr>
            <a:cxnSpLocks/>
          </p:cNvCxnSpPr>
          <p:nvPr/>
        </p:nvCxnSpPr>
        <p:spPr>
          <a:xfrm flipV="1">
            <a:off x="7748058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4D5D27-93D9-244D-741D-6C228545BA0F}"/>
              </a:ext>
            </a:extLst>
          </p:cNvPr>
          <p:cNvCxnSpPr>
            <a:cxnSpLocks/>
          </p:cNvCxnSpPr>
          <p:nvPr/>
        </p:nvCxnSpPr>
        <p:spPr>
          <a:xfrm flipV="1">
            <a:off x="8487119" y="5524902"/>
            <a:ext cx="1488" cy="5758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25ADC6-9981-3D6B-A68A-411BE2991E8E}"/>
              </a:ext>
            </a:extLst>
          </p:cNvPr>
          <p:cNvCxnSpPr>
            <a:cxnSpLocks/>
          </p:cNvCxnSpPr>
          <p:nvPr/>
        </p:nvCxnSpPr>
        <p:spPr>
          <a:xfrm flipV="1">
            <a:off x="9295077" y="5937652"/>
            <a:ext cx="0" cy="153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F1EDCF-E185-4A08-3F4C-BD592E81BBEA}"/>
              </a:ext>
            </a:extLst>
          </p:cNvPr>
          <p:cNvCxnSpPr>
            <a:cxnSpLocks/>
          </p:cNvCxnSpPr>
          <p:nvPr/>
        </p:nvCxnSpPr>
        <p:spPr>
          <a:xfrm flipV="1">
            <a:off x="7236527" y="5133057"/>
            <a:ext cx="0" cy="931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DD5A1A-06AE-277D-55C1-83DC2434662B}"/>
              </a:ext>
            </a:extLst>
          </p:cNvPr>
          <p:cNvCxnSpPr>
            <a:cxnSpLocks/>
          </p:cNvCxnSpPr>
          <p:nvPr/>
        </p:nvCxnSpPr>
        <p:spPr>
          <a:xfrm flipV="1">
            <a:off x="6416449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8D573E-07B4-811C-2696-51EB6342AC42}"/>
              </a:ext>
            </a:extLst>
          </p:cNvPr>
          <p:cNvCxnSpPr>
            <a:cxnSpLocks/>
          </p:cNvCxnSpPr>
          <p:nvPr/>
        </p:nvCxnSpPr>
        <p:spPr>
          <a:xfrm flipV="1">
            <a:off x="9295077" y="5524902"/>
            <a:ext cx="0" cy="1977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00163D-09BF-1CCD-5251-4BA06979E2E0}"/>
              </a:ext>
            </a:extLst>
          </p:cNvPr>
          <p:cNvCxnSpPr>
            <a:cxnSpLocks/>
          </p:cNvCxnSpPr>
          <p:nvPr/>
        </p:nvCxnSpPr>
        <p:spPr>
          <a:xfrm flipV="1">
            <a:off x="7718204" y="5496892"/>
            <a:ext cx="0" cy="2039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266D4F-700A-631F-B779-30A78A5BD4B3}"/>
              </a:ext>
            </a:extLst>
          </p:cNvPr>
          <p:cNvCxnSpPr>
            <a:cxnSpLocks/>
          </p:cNvCxnSpPr>
          <p:nvPr/>
        </p:nvCxnSpPr>
        <p:spPr>
          <a:xfrm flipV="1">
            <a:off x="7778183" y="5053293"/>
            <a:ext cx="286550" cy="1571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910CF4-EA44-0E38-3C4F-3B269861A93F}"/>
              </a:ext>
            </a:extLst>
          </p:cNvPr>
          <p:cNvCxnSpPr>
            <a:cxnSpLocks/>
          </p:cNvCxnSpPr>
          <p:nvPr/>
        </p:nvCxnSpPr>
        <p:spPr>
          <a:xfrm flipV="1">
            <a:off x="8487119" y="5076481"/>
            <a:ext cx="0" cy="2208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D08547-7B52-FDAB-8EEF-6C44690B2965}"/>
              </a:ext>
            </a:extLst>
          </p:cNvPr>
          <p:cNvCxnSpPr>
            <a:cxnSpLocks/>
          </p:cNvCxnSpPr>
          <p:nvPr/>
        </p:nvCxnSpPr>
        <p:spPr>
          <a:xfrm flipH="1" flipV="1">
            <a:off x="8925632" y="5086033"/>
            <a:ext cx="393328" cy="1823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E64434-B310-4A4A-6AD2-4F04601F1F9C}"/>
              </a:ext>
            </a:extLst>
          </p:cNvPr>
          <p:cNvCxnSpPr>
            <a:cxnSpLocks/>
          </p:cNvCxnSpPr>
          <p:nvPr/>
        </p:nvCxnSpPr>
        <p:spPr>
          <a:xfrm flipV="1">
            <a:off x="6435071" y="5133057"/>
            <a:ext cx="0" cy="573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5AB4B2-3B8C-0385-A48D-E2A358AA64AF}"/>
              </a:ext>
            </a:extLst>
          </p:cNvPr>
          <p:cNvCxnSpPr>
            <a:cxnSpLocks/>
          </p:cNvCxnSpPr>
          <p:nvPr/>
        </p:nvCxnSpPr>
        <p:spPr>
          <a:xfrm flipV="1">
            <a:off x="7237721" y="4748220"/>
            <a:ext cx="0" cy="12343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3EF528-4AB3-D5DF-10D0-E2129C11AD46}"/>
              </a:ext>
            </a:extLst>
          </p:cNvPr>
          <p:cNvCxnSpPr>
            <a:cxnSpLocks/>
          </p:cNvCxnSpPr>
          <p:nvPr/>
        </p:nvCxnSpPr>
        <p:spPr>
          <a:xfrm flipH="1" flipV="1">
            <a:off x="7861401" y="4732947"/>
            <a:ext cx="526636" cy="11867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BF0E0E-7D1C-ACCE-47C6-C9F594015BD6}"/>
              </a:ext>
            </a:extLst>
          </p:cNvPr>
          <p:cNvCxnSpPr>
            <a:cxnSpLocks/>
          </p:cNvCxnSpPr>
          <p:nvPr/>
        </p:nvCxnSpPr>
        <p:spPr>
          <a:xfrm flipV="1">
            <a:off x="6396475" y="4659635"/>
            <a:ext cx="658635" cy="1894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504C7-9EDA-34D2-7DCA-E235A10D924C}"/>
              </a:ext>
            </a:extLst>
          </p:cNvPr>
          <p:cNvSpPr txBox="1"/>
          <p:nvPr/>
        </p:nvSpPr>
        <p:spPr>
          <a:xfrm>
            <a:off x="509854" y="279214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                    → </a:t>
            </a:r>
            <a:r>
              <a:rPr lang="en-US" sz="2000" b="1" dirty="0"/>
              <a:t>S op S</a:t>
            </a:r>
            <a:r>
              <a:rPr lang="en-US" sz="2000" dirty="0"/>
              <a:t>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FFA2D0-9E0F-BE04-39AC-16C5A93F15DE}"/>
              </a:ext>
            </a:extLst>
          </p:cNvPr>
          <p:cNvGrpSpPr/>
          <p:nvPr/>
        </p:nvGrpSpPr>
        <p:grpSpPr>
          <a:xfrm>
            <a:off x="6096000" y="2894816"/>
            <a:ext cx="3974798" cy="1372588"/>
            <a:chOff x="6709261" y="4184857"/>
            <a:chExt cx="3974798" cy="1372588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B478D8-6954-F6AD-3BAF-E657970B0B88}"/>
                </a:ext>
              </a:extLst>
            </p:cNvPr>
            <p:cNvSpPr txBox="1"/>
            <p:nvPr/>
          </p:nvSpPr>
          <p:spPr>
            <a:xfrm>
              <a:off x="9054734" y="4189620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75EBDA-C6A2-8B89-EDBA-9BC16D2155AC}"/>
                </a:ext>
              </a:extLst>
            </p:cNvPr>
            <p:cNvSpPr txBox="1"/>
            <p:nvPr/>
          </p:nvSpPr>
          <p:spPr>
            <a:xfrm>
              <a:off x="7668371" y="420489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D92F6A-ED58-0F7F-3448-9627A4D11CA1}"/>
                </a:ext>
              </a:extLst>
            </p:cNvPr>
            <p:cNvSpPr txBox="1"/>
            <p:nvPr/>
          </p:nvSpPr>
          <p:spPr>
            <a:xfrm>
              <a:off x="9791532" y="4243475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57BFC5D-8953-789E-7C75-954BDB21482E}"/>
                </a:ext>
              </a:extLst>
            </p:cNvPr>
            <p:cNvSpPr txBox="1"/>
            <p:nvPr/>
          </p:nvSpPr>
          <p:spPr>
            <a:xfrm>
              <a:off x="6842784" y="4620920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80392E5-884C-4866-1404-A884ACB71E8B}"/>
                </a:ext>
              </a:extLst>
            </p:cNvPr>
            <p:cNvSpPr txBox="1"/>
            <p:nvPr/>
          </p:nvSpPr>
          <p:spPr>
            <a:xfrm>
              <a:off x="8478310" y="465426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3761051-69D8-4501-2ACA-DA346C8F1D16}"/>
                </a:ext>
              </a:extLst>
            </p:cNvPr>
            <p:cNvSpPr txBox="1"/>
            <p:nvPr/>
          </p:nvSpPr>
          <p:spPr>
            <a:xfrm>
              <a:off x="7604424" y="4617179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D2D2566-E3FB-E059-31E6-D61BD3696CCD}"/>
                </a:ext>
              </a:extLst>
            </p:cNvPr>
            <p:cNvSpPr txBox="1"/>
            <p:nvPr/>
          </p:nvSpPr>
          <p:spPr>
            <a:xfrm>
              <a:off x="6709261" y="5048807"/>
              <a:ext cx="9122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9B6C2A-1F14-8B42-7214-9A34C02311D7}"/>
                </a:ext>
              </a:extLst>
            </p:cNvPr>
            <p:cNvSpPr txBox="1"/>
            <p:nvPr/>
          </p:nvSpPr>
          <p:spPr>
            <a:xfrm>
              <a:off x="8331465" y="5055065"/>
              <a:ext cx="9518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A5541DB-825D-2F75-A5CC-3A32C9970777}"/>
                </a:ext>
              </a:extLst>
            </p:cNvPr>
            <p:cNvSpPr txBox="1"/>
            <p:nvPr/>
          </p:nvSpPr>
          <p:spPr>
            <a:xfrm>
              <a:off x="9720764" y="5032015"/>
              <a:ext cx="963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var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16E457-6306-58A9-6051-5BF2B9D73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5394325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7A56D7-3ECA-2020-77F3-91261A5BC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981575"/>
              <a:ext cx="1488" cy="57587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68F4286-DCE8-C193-A3DE-95A7E5F6D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5394325"/>
              <a:ext cx="0" cy="1535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31EFA5-671D-94E6-5D35-0C498A6D6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579" y="4542706"/>
              <a:ext cx="662" cy="978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A57910-28B5-3301-58C7-8A3588365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310" y="5384800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751146A-3E6F-805A-4FDC-24BC8925B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4981575"/>
              <a:ext cx="0" cy="1977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267869-8DFD-B8AC-4A88-715E0E81D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4959350"/>
              <a:ext cx="0" cy="2039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E16C741-07B9-D275-60C6-280F9A0E6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263" y="4509966"/>
              <a:ext cx="441563" cy="18619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7654D1-A135-1969-3C40-4C9F344BC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533154"/>
              <a:ext cx="0" cy="2208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632BE4-C3B2-CC3F-C29D-AB83A90E7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725" y="4542706"/>
              <a:ext cx="393328" cy="18238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BF642D-C251-7DEE-C5A2-7E5AAAB30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932" y="4589730"/>
              <a:ext cx="0" cy="5735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BB01B7D-C31E-13BF-B1BE-341A6184D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0861" y="4184857"/>
              <a:ext cx="0" cy="12343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4C2783-258F-87A4-3DAA-4F70CAC27817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 flipH="1" flipV="1">
              <a:off x="9373822" y="4189620"/>
              <a:ext cx="526636" cy="11867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A034D5A-EA5F-8895-7EF8-3C0C76090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171" y="4184857"/>
              <a:ext cx="1054359" cy="15973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E072C14-EF3E-A5F7-281A-71B0FFDB5098}"/>
              </a:ext>
            </a:extLst>
          </p:cNvPr>
          <p:cNvSpPr txBox="1"/>
          <p:nvPr/>
        </p:nvSpPr>
        <p:spPr>
          <a:xfrm>
            <a:off x="7077252" y="4385785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F4C786-ECD5-C0A9-3CC0-F251B4A48A71}"/>
              </a:ext>
            </a:extLst>
          </p:cNvPr>
          <p:cNvSpPr txBox="1"/>
          <p:nvPr/>
        </p:nvSpPr>
        <p:spPr>
          <a:xfrm>
            <a:off x="6237173" y="4140514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     1        *          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2250B8-7B5C-B358-82CF-5F3304D93D01}"/>
              </a:ext>
            </a:extLst>
          </p:cNvPr>
          <p:cNvSpPr txBox="1"/>
          <p:nvPr/>
        </p:nvSpPr>
        <p:spPr>
          <a:xfrm>
            <a:off x="3953213" y="1778335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it (1 + 1) * x or 1 + (1 * x)?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15DD-FE97-CDDA-8271-4592311A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48D7-4669-8975-F66B-634C2D2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76CD-3E4F-DF1E-FEB2-80404A4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19E5-6BE2-E685-63BB-B08619FE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7598-7405-360F-D41A-979CF1B0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F32A1-9B2B-67A2-AA37-AC7B1413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8499-7392-4624-C06C-FE46ED8B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Escalator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442F-8BF1-9351-8FA8-EA02AAF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  <p:pic>
        <p:nvPicPr>
          <p:cNvPr id="8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29D328D7-9C62-B7F6-63D6-0BDD2F2B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2" y="1797469"/>
            <a:ext cx="6305082" cy="43814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3C6E9-806B-E0A5-6D8C-47A649A2D483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1663969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5E1B-EA3B-0A59-3085-44923C93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50F4-47B1-1A9F-6932-FE5DBA3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11C3-D400-29A9-7A9C-0016A34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1CA5-7A3A-1520-B40F-A670760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AB32-30A3-F6D5-F184-6B46AABC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P “)” “=“ E</a:t>
            </a:r>
            <a:br>
              <a:rPr lang="en-US" sz="2600" dirty="0"/>
            </a:br>
            <a:r>
              <a:rPr lang="en-US" sz="2600" dirty="0"/>
              <a:t>P → param list, left as exercise  (likewise A for </a:t>
            </a:r>
            <a:r>
              <a:rPr lang="en-US" sz="2600" dirty="0" err="1"/>
              <a:t>args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AAE8-824A-CACE-DEA5-999FE7AA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8819C-D6CF-6CA2-A19C-D5E256F7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AF2-8B6C-8EC4-75C0-BB6634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Extra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7E00-3B82-1BC8-B170-448D58E5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6983-51BD-EA70-1D4A-7612C744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33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FBD-B4ED-6549-2C6F-465C10C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Apples on the Parse Tree</a:t>
            </a:r>
          </a:p>
        </p:txBody>
      </p:sp>
      <p:pic>
        <p:nvPicPr>
          <p:cNvPr id="7" name="Content Placeholder 6" descr="A drawing of a tree with apples&#10;&#10;Description automatically generated">
            <a:extLst>
              <a:ext uri="{FF2B5EF4-FFF2-40B4-BE49-F238E27FC236}">
                <a16:creationId xmlns:a16="http://schemas.microsoft.com/office/drawing/2014/main" id="{7E2095D5-024D-8297-0780-EF45FDB3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92" y="1945756"/>
            <a:ext cx="6489742" cy="45098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258C-FF14-1A03-D381-25CDC469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0F5EB-4198-69E8-49CD-345221045A6E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7F726-C4D7-C484-6768-17C0FA4B4FE4}"/>
              </a:ext>
            </a:extLst>
          </p:cNvPr>
          <p:cNvSpPr txBox="1"/>
          <p:nvPr/>
        </p:nvSpPr>
        <p:spPr>
          <a:xfrm>
            <a:off x="6667500" y="1857375"/>
            <a:ext cx="509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leaves (apples) of the tree fall into a neat row</a:t>
            </a:r>
          </a:p>
          <a:p>
            <a:r>
              <a:rPr lang="en-US" dirty="0"/>
              <a:t>The green leaves represent other strings that match </a:t>
            </a:r>
            <a:br>
              <a:rPr lang="en-US" dirty="0"/>
            </a:br>
            <a:r>
              <a:rPr lang="en-US" dirty="0"/>
              <a:t>the same symbol as the apple</a:t>
            </a:r>
          </a:p>
        </p:txBody>
      </p:sp>
    </p:spTree>
    <p:extLst>
      <p:ext uri="{BB962C8B-B14F-4D97-AF65-F5344CB8AC3E}">
        <p14:creationId xmlns:p14="http://schemas.microsoft.com/office/powerpoint/2010/main" val="10197629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75C-A936-BEE1-3721-AAD9541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Parsing as a Hydra</a:t>
            </a:r>
          </a:p>
        </p:txBody>
      </p:sp>
      <p:pic>
        <p:nvPicPr>
          <p:cNvPr id="7" name="Content Placeholder 6" descr="A drawing of a dragon&#10;&#10;Description automatically generated">
            <a:extLst>
              <a:ext uri="{FF2B5EF4-FFF2-40B4-BE49-F238E27FC236}">
                <a16:creationId xmlns:a16="http://schemas.microsoft.com/office/drawing/2014/main" id="{C409C2F3-FFC8-248A-5407-BF9C82EF6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63" y="1846263"/>
            <a:ext cx="5788799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D058-60CD-BEA6-0440-B8B449B6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ECD-9309-17D0-6D5D-74E208AFFD9F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464A0-B368-3365-ECE0-8E86E75D3E3E}"/>
              </a:ext>
            </a:extLst>
          </p:cNvPr>
          <p:cNvSpPr txBox="1"/>
          <p:nvPr/>
        </p:nvSpPr>
        <p:spPr>
          <a:xfrm>
            <a:off x="1181100" y="2219325"/>
            <a:ext cx="332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symbol: Remove one head, multiple grow back</a:t>
            </a:r>
          </a:p>
          <a:p>
            <a:endParaRPr lang="en-US" dirty="0"/>
          </a:p>
          <a:p>
            <a:r>
              <a:rPr lang="en-US" dirty="0"/>
              <a:t>Terminal symbol: Bandage the head, it’s “done”</a:t>
            </a:r>
          </a:p>
        </p:txBody>
      </p:sp>
    </p:spTree>
    <p:extLst>
      <p:ext uri="{BB962C8B-B14F-4D97-AF65-F5344CB8AC3E}">
        <p14:creationId xmlns:p14="http://schemas.microsoft.com/office/powerpoint/2010/main" val="35752144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D9A7-496D-4477-6766-CDE5620D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B46E-7110-DD24-9152-E3B4D43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BECB-677B-18F2-6102-A94EB36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ED08-1A2D-5C1F-D62C-4BF5BC8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2E33-1910-35B2-966E-27BD6DB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AC80-9053-AC07-9971-2EA5ABE5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73697-AED3-EE53-B21F-AF6B1482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EAA-645B-C848-5CAE-15B66AE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200EA-E711-2016-DD12-1D569F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536. You are encouraged to explore such features in the open-ended design exercise part of your homework assignments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CE4C-54B7-24CE-D5EF-581CFCF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5413</Words>
  <Application>Microsoft Office PowerPoint</Application>
  <PresentationFormat>Widescreen</PresentationFormat>
  <Paragraphs>595</Paragraphs>
  <Slides>74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Aptos</vt:lpstr>
      <vt:lpstr>Calibri</vt:lpstr>
      <vt:lpstr>Calibri Light</vt:lpstr>
      <vt:lpstr>Consolas</vt:lpstr>
      <vt:lpstr>Noto Serif</vt:lpstr>
      <vt:lpstr>Wingdings</vt:lpstr>
      <vt:lpstr>Retrospect</vt:lpstr>
      <vt:lpstr>04,05 -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536 Example Language: Toi*</vt:lpstr>
      <vt:lpstr>CS 536 Example Language: Toi*</vt:lpstr>
      <vt:lpstr>Regular Expressions</vt:lpstr>
      <vt:lpstr>Chomsky hierarchy</vt:lpstr>
      <vt:lpstr>Review: Parts of a Program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Metaphor: Escalator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Appendix B: Extra Material</vt:lpstr>
      <vt:lpstr>Metaphor: Apples on the Parse Tree</vt:lpstr>
      <vt:lpstr>Metaphor: Parsing as a Hydra</vt:lpstr>
      <vt:lpstr>Bonus: Context-Free Art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108</cp:revision>
  <dcterms:created xsi:type="dcterms:W3CDTF">2023-08-13T16:19:48Z</dcterms:created>
  <dcterms:modified xsi:type="dcterms:W3CDTF">2024-12-20T20:02:50Z</dcterms:modified>
</cp:coreProperties>
</file>