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59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90" r:id="rId23"/>
    <p:sldId id="291" r:id="rId24"/>
    <p:sldId id="284" r:id="rId25"/>
    <p:sldId id="285" r:id="rId26"/>
    <p:sldId id="287" r:id="rId27"/>
    <p:sldId id="293" r:id="rId28"/>
    <p:sldId id="292" r:id="rId29"/>
    <p:sldId id="289" r:id="rId30"/>
    <p:sldId id="286" r:id="rId31"/>
    <p:sldId id="294" r:id="rId32"/>
    <p:sldId id="260" r:id="rId33"/>
    <p:sldId id="275" r:id="rId34"/>
    <p:sldId id="295" r:id="rId35"/>
    <p:sldId id="296" r:id="rId36"/>
    <p:sldId id="297" r:id="rId37"/>
    <p:sldId id="298" r:id="rId38"/>
    <p:sldId id="310" r:id="rId39"/>
    <p:sldId id="311" r:id="rId40"/>
    <p:sldId id="312" r:id="rId41"/>
    <p:sldId id="313" r:id="rId42"/>
    <p:sldId id="300" r:id="rId43"/>
    <p:sldId id="314" r:id="rId44"/>
    <p:sldId id="315" r:id="rId45"/>
    <p:sldId id="316" r:id="rId46"/>
    <p:sldId id="317" r:id="rId47"/>
    <p:sldId id="301" r:id="rId48"/>
    <p:sldId id="318" r:id="rId49"/>
    <p:sldId id="302" r:id="rId50"/>
    <p:sldId id="303" r:id="rId51"/>
    <p:sldId id="324" r:id="rId52"/>
    <p:sldId id="323" r:id="rId53"/>
    <p:sldId id="322" r:id="rId54"/>
    <p:sldId id="321" r:id="rId55"/>
    <p:sldId id="320" r:id="rId56"/>
    <p:sldId id="319" r:id="rId57"/>
    <p:sldId id="325" r:id="rId58"/>
    <p:sldId id="304" r:id="rId59"/>
    <p:sldId id="326" r:id="rId60"/>
    <p:sldId id="305" r:id="rId61"/>
    <p:sldId id="327" r:id="rId62"/>
    <p:sldId id="306" r:id="rId63"/>
    <p:sldId id="307" r:id="rId64"/>
    <p:sldId id="328" r:id="rId65"/>
    <p:sldId id="329" r:id="rId66"/>
    <p:sldId id="330" r:id="rId67"/>
    <p:sldId id="331" r:id="rId68"/>
    <p:sldId id="308" r:id="rId69"/>
    <p:sldId id="309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ntextfreear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03 -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even define a language?</a:t>
            </a:r>
            <a:endParaRPr lang="en-US" dirty="0"/>
          </a:p>
          <a:p>
            <a:pPr lvl="1"/>
            <a:r>
              <a:rPr lang="en-US" b="1" dirty="0"/>
              <a:t>Today:</a:t>
            </a:r>
            <a:r>
              <a:rPr lang="en-US" dirty="0"/>
              <a:t> We’ll learn how to define the syntax rigorously</a:t>
            </a:r>
          </a:p>
          <a:p>
            <a:pPr lvl="1"/>
            <a:r>
              <a:rPr lang="en-US" b="1" dirty="0"/>
              <a:t>Later lectures:</a:t>
            </a:r>
            <a:r>
              <a:rPr lang="en-US" dirty="0"/>
              <a:t> Learn to define evaluation and type-checking</a:t>
            </a:r>
          </a:p>
          <a:p>
            <a:r>
              <a:rPr lang="en-US" b="1" dirty="0"/>
              <a:t>Until then: </a:t>
            </a:r>
            <a:r>
              <a:rPr lang="en-US" dirty="0"/>
              <a:t>Let’s give some examples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0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96043" cy="3274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fact(n)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1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n * fact(n –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fact(100)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3241EE-FD52-1F67-1B6A-4BBFE5B46B5F}"/>
              </a:ext>
            </a:extLst>
          </p:cNvPr>
          <p:cNvSpPr txBox="1">
            <a:spLocks/>
          </p:cNvSpPr>
          <p:nvPr/>
        </p:nvSpPr>
        <p:spPr>
          <a:xfrm>
            <a:off x="5751341" y="1862668"/>
            <a:ext cx="4096043" cy="327490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latin typeface="Consolas" panose="020B0609020204030204" pitchFamily="49" charset="0"/>
              </a:rPr>
              <a:t>let y = 0 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let sum(n)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 := y + n;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sum(n - 1)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sum(100)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4CB3-778B-4A28-65DD-4EA2BC0C87DD}"/>
              </a:ext>
            </a:extLst>
          </p:cNvPr>
          <p:cNvSpPr txBox="1"/>
          <p:nvPr/>
        </p:nvSpPr>
        <p:spPr>
          <a:xfrm>
            <a:off x="468923" y="5427785"/>
            <a:ext cx="11641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Discuss: </a:t>
            </a:r>
            <a:r>
              <a:rPr lang="en-US" sz="2800" dirty="0"/>
              <a:t>What might these programs do?</a:t>
            </a:r>
            <a:br>
              <a:rPr lang="en-US" sz="2800" dirty="0"/>
            </a:br>
            <a:r>
              <a:rPr lang="en-US" sz="2800" dirty="0"/>
              <a:t>                Why might you be able to guess what they do without being told?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01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20EA-D925-2ECE-953C-E6D399CB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DDDB-6770-DDDA-D0CD-DFA77DAC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98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8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45B5-7379-E9C5-BDEB-9DBD19DF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Regular Expressions? </a:t>
            </a:r>
            <a:br>
              <a:rPr lang="en-US" dirty="0"/>
            </a:br>
            <a:r>
              <a:rPr lang="en-US" dirty="0"/>
              <a:t>What Do They Parse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599F-548A-3962-4F7C-FFB50284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Motivation:</a:t>
            </a:r>
            <a:r>
              <a:rPr lang="en-US" dirty="0"/>
              <a:t> When you read this sentence, you are probably reading words and not individual letters</a:t>
            </a:r>
          </a:p>
          <a:p>
            <a:r>
              <a:rPr lang="en-US" dirty="0"/>
              <a:t>Use regular expressions to recognize the building blocks (“words”) of a program, before using context-free grammars to build “sentences”</a:t>
            </a:r>
          </a:p>
          <a:p>
            <a:r>
              <a:rPr lang="en-US" dirty="0"/>
              <a:t>Regular expressions are very weak, but that’s okay</a:t>
            </a:r>
          </a:p>
          <a:p>
            <a:pPr lvl="1"/>
            <a:r>
              <a:rPr lang="en-US" dirty="0"/>
              <a:t>We’re just trying to “split it into words”</a:t>
            </a:r>
          </a:p>
          <a:p>
            <a:pPr lvl="1"/>
            <a:r>
              <a:rPr lang="en-US" dirty="0"/>
              <a:t>Very weak -&gt; Very fast parsing, in this case</a:t>
            </a:r>
          </a:p>
          <a:p>
            <a:r>
              <a:rPr lang="en-US" dirty="0"/>
              <a:t>This process is called “</a:t>
            </a:r>
            <a:r>
              <a:rPr lang="en-US" dirty="0" err="1"/>
              <a:t>lexing</a:t>
            </a:r>
            <a:r>
              <a:rPr lang="en-US" dirty="0"/>
              <a:t>” or “tokenization”</a:t>
            </a:r>
          </a:p>
        </p:txBody>
      </p:sp>
    </p:spTree>
    <p:extLst>
      <p:ext uri="{BB962C8B-B14F-4D97-AF65-F5344CB8AC3E}">
        <p14:creationId xmlns:p14="http://schemas.microsoft.com/office/powerpoint/2010/main" val="214134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8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</a:p>
          <a:p>
            <a:r>
              <a:rPr lang="en-US" dirty="0"/>
              <a:t>This single line has 18 tokens – parsing speed matters</a:t>
            </a:r>
          </a:p>
          <a:p>
            <a:r>
              <a:rPr lang="en-US" dirty="0"/>
              <a:t>Each kind of token has a regular expression (RE). Standard </a:t>
            </a:r>
            <a:r>
              <a:rPr lang="en-US" dirty="0" err="1"/>
              <a:t>lexing</a:t>
            </a:r>
            <a:r>
              <a:rPr lang="en-US" dirty="0"/>
              <a:t> repeatedly finds the longest possible match of any RE</a:t>
            </a:r>
          </a:p>
          <a:p>
            <a:r>
              <a:rPr lang="en-US" dirty="0"/>
              <a:t>Regular Expressions need to express ideas like:</a:t>
            </a:r>
          </a:p>
          <a:p>
            <a:pPr lvl="1"/>
            <a:r>
              <a:rPr lang="en-US" dirty="0"/>
              <a:t>A specific string like “=“, “{“, “}”, “(“, “)”, “-”, “*”, “if”, “else”</a:t>
            </a:r>
          </a:p>
          <a:p>
            <a:pPr lvl="1"/>
            <a:r>
              <a:rPr lang="en-US" dirty="0"/>
              <a:t>“Any variable or function name”</a:t>
            </a:r>
          </a:p>
          <a:p>
            <a:pPr lvl="1"/>
            <a:r>
              <a:rPr lang="en-US" dirty="0"/>
              <a:t>“Any integer”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405FB-CA65-C83A-1945-A361A4CE08B5}"/>
              </a:ext>
            </a:extLst>
          </p:cNvPr>
          <p:cNvCxnSpPr>
            <a:cxnSpLocks/>
          </p:cNvCxnSpPr>
          <p:nvPr/>
        </p:nvCxnSpPr>
        <p:spPr>
          <a:xfrm>
            <a:off x="130126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FE3340-16D1-79D3-301C-C5269ACAE046}"/>
              </a:ext>
            </a:extLst>
          </p:cNvPr>
          <p:cNvCxnSpPr>
            <a:cxnSpLocks/>
          </p:cNvCxnSpPr>
          <p:nvPr/>
        </p:nvCxnSpPr>
        <p:spPr>
          <a:xfrm>
            <a:off x="187276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9A1A1-72DF-FC6B-C988-B862371EB2DE}"/>
              </a:ext>
            </a:extLst>
          </p:cNvPr>
          <p:cNvCxnSpPr>
            <a:cxnSpLocks/>
          </p:cNvCxnSpPr>
          <p:nvPr/>
        </p:nvCxnSpPr>
        <p:spPr>
          <a:xfrm>
            <a:off x="2246142" y="2848708"/>
            <a:ext cx="2227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05F04E-E53C-4365-BC27-B6E27F5A9097}"/>
              </a:ext>
            </a:extLst>
          </p:cNvPr>
          <p:cNvCxnSpPr>
            <a:cxnSpLocks/>
          </p:cNvCxnSpPr>
          <p:nvPr/>
        </p:nvCxnSpPr>
        <p:spPr>
          <a:xfrm>
            <a:off x="262714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7E5D5A-603E-7754-547E-0611C438D7A1}"/>
              </a:ext>
            </a:extLst>
          </p:cNvPr>
          <p:cNvCxnSpPr>
            <a:cxnSpLocks/>
          </p:cNvCxnSpPr>
          <p:nvPr/>
        </p:nvCxnSpPr>
        <p:spPr>
          <a:xfrm>
            <a:off x="3038622" y="2848708"/>
            <a:ext cx="20749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53204-DF65-99C3-1980-A13C4786808D}"/>
              </a:ext>
            </a:extLst>
          </p:cNvPr>
          <p:cNvCxnSpPr>
            <a:cxnSpLocks/>
          </p:cNvCxnSpPr>
          <p:nvPr/>
        </p:nvCxnSpPr>
        <p:spPr>
          <a:xfrm>
            <a:off x="336628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42B16-BB0D-F729-0FDE-B99CEB10AA60}"/>
              </a:ext>
            </a:extLst>
          </p:cNvPr>
          <p:cNvCxnSpPr>
            <a:cxnSpLocks/>
          </p:cNvCxnSpPr>
          <p:nvPr/>
        </p:nvCxnSpPr>
        <p:spPr>
          <a:xfrm>
            <a:off x="3793002" y="2848708"/>
            <a:ext cx="2989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9C3EE-0699-4832-FE54-742586B78190}"/>
              </a:ext>
            </a:extLst>
          </p:cNvPr>
          <p:cNvCxnSpPr>
            <a:cxnSpLocks/>
          </p:cNvCxnSpPr>
          <p:nvPr/>
        </p:nvCxnSpPr>
        <p:spPr>
          <a:xfrm>
            <a:off x="4227342" y="2855156"/>
            <a:ext cx="7866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75A155-863A-A6B8-16EB-7D36F4B9F3BC}"/>
              </a:ext>
            </a:extLst>
          </p:cNvPr>
          <p:cNvCxnSpPr>
            <a:cxnSpLocks/>
          </p:cNvCxnSpPr>
          <p:nvPr/>
        </p:nvCxnSpPr>
        <p:spPr>
          <a:xfrm>
            <a:off x="5141742" y="2855156"/>
            <a:ext cx="2913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18CB78-3D8A-57F7-D65E-BE8EE0079CDC}"/>
              </a:ext>
            </a:extLst>
          </p:cNvPr>
          <p:cNvCxnSpPr>
            <a:cxnSpLocks/>
          </p:cNvCxnSpPr>
          <p:nvPr/>
        </p:nvCxnSpPr>
        <p:spPr>
          <a:xfrm>
            <a:off x="5568462" y="2855156"/>
            <a:ext cx="26845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86B750-0011-6DD5-F43D-269F89DFA946}"/>
              </a:ext>
            </a:extLst>
          </p:cNvPr>
          <p:cNvCxnSpPr>
            <a:cxnSpLocks/>
          </p:cNvCxnSpPr>
          <p:nvPr/>
        </p:nvCxnSpPr>
        <p:spPr>
          <a:xfrm>
            <a:off x="5920154" y="2848708"/>
            <a:ext cx="259666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165359-7100-68C5-1912-03C656C5C462}"/>
              </a:ext>
            </a:extLst>
          </p:cNvPr>
          <p:cNvCxnSpPr>
            <a:cxnSpLocks/>
          </p:cNvCxnSpPr>
          <p:nvPr/>
        </p:nvCxnSpPr>
        <p:spPr>
          <a:xfrm>
            <a:off x="6391422" y="2847536"/>
            <a:ext cx="672318" cy="762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D6DCB-8668-DADD-1C58-6055CFD72ED6}"/>
              </a:ext>
            </a:extLst>
          </p:cNvPr>
          <p:cNvCxnSpPr>
            <a:cxnSpLocks/>
          </p:cNvCxnSpPr>
          <p:nvPr/>
        </p:nvCxnSpPr>
        <p:spPr>
          <a:xfrm>
            <a:off x="71534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3BF2EF-5AD1-2496-A7D7-2D559E1E5512}"/>
              </a:ext>
            </a:extLst>
          </p:cNvPr>
          <p:cNvCxnSpPr>
            <a:cxnSpLocks/>
          </p:cNvCxnSpPr>
          <p:nvPr/>
        </p:nvCxnSpPr>
        <p:spPr>
          <a:xfrm>
            <a:off x="742774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3D0D06-CE44-B1B9-E8CD-D15514FABD42}"/>
              </a:ext>
            </a:extLst>
          </p:cNvPr>
          <p:cNvCxnSpPr>
            <a:cxnSpLocks/>
          </p:cNvCxnSpPr>
          <p:nvPr/>
        </p:nvCxnSpPr>
        <p:spPr>
          <a:xfrm>
            <a:off x="774778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1C243-2CC1-CD14-47C7-C055AA9B293A}"/>
              </a:ext>
            </a:extLst>
          </p:cNvPr>
          <p:cNvCxnSpPr>
            <a:cxnSpLocks/>
          </p:cNvCxnSpPr>
          <p:nvPr/>
        </p:nvCxnSpPr>
        <p:spPr>
          <a:xfrm>
            <a:off x="81059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495453-F3A1-3809-FC0B-0E00F4D4E6F4}"/>
              </a:ext>
            </a:extLst>
          </p:cNvPr>
          <p:cNvCxnSpPr>
            <a:cxnSpLocks/>
          </p:cNvCxnSpPr>
          <p:nvPr/>
        </p:nvCxnSpPr>
        <p:spPr>
          <a:xfrm>
            <a:off x="836500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E94C90-D6EF-96F7-DF9E-F7EF4B720D3A}"/>
              </a:ext>
            </a:extLst>
          </p:cNvPr>
          <p:cNvCxnSpPr>
            <a:cxnSpLocks/>
          </p:cNvCxnSpPr>
          <p:nvPr/>
        </p:nvCxnSpPr>
        <p:spPr>
          <a:xfrm>
            <a:off x="869266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2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Little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semantics (meaning) of a regular expression (RE) is “what set of strings does the RE describe?” e.g. “a specific string?” “all numbers?”</a:t>
            </a:r>
          </a:p>
          <a:p>
            <a:r>
              <a:rPr lang="en-US" dirty="0"/>
              <a:t>A regular expression(RE) </a:t>
            </a:r>
            <a:r>
              <a:rPr lang="en-US" i="1" dirty="0"/>
              <a:t>r</a:t>
            </a:r>
            <a:r>
              <a:rPr lang="en-US" dirty="0"/>
              <a:t> is a program written using these features:</a:t>
            </a:r>
          </a:p>
          <a:p>
            <a:pPr lvl="1"/>
            <a:r>
              <a:rPr lang="en-US" dirty="0"/>
              <a:t>Character: A single character c means match the string “c”. e.g. ‘{‘ matches “{“ </a:t>
            </a:r>
          </a:p>
          <a:p>
            <a:pPr lvl="1"/>
            <a:r>
              <a:rPr lang="en-US" dirty="0"/>
              <a:t>Semicolon: r1r2 matches RE r1, then r2. e.g. ‘if’ matches “if”</a:t>
            </a:r>
          </a:p>
          <a:p>
            <a:pPr lvl="1"/>
            <a:r>
              <a:rPr lang="en-US" dirty="0"/>
              <a:t>Choice: r1|r2 matches a string if it matches either r1 or r2.</a:t>
            </a:r>
            <a:br>
              <a:rPr lang="en-US" dirty="0"/>
            </a:br>
            <a:r>
              <a:rPr lang="en-US" dirty="0"/>
              <a:t>  e.g.  ‘+|*|-|/’ matches all 4 basic arithmetic symbols</a:t>
            </a:r>
          </a:p>
          <a:p>
            <a:pPr lvl="1"/>
            <a:r>
              <a:rPr lang="en-US" dirty="0"/>
              <a:t>Repetition: r* matches any number of copies of r, including 0</a:t>
            </a:r>
            <a:br>
              <a:rPr lang="en-US" dirty="0"/>
            </a:br>
            <a:r>
              <a:rPr lang="en-US" dirty="0"/>
              <a:t>  e.g.  ‘(0|1)*’ matches “”, “0”, “101101”, “0000”, and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1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The Language of an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language L(r) of </a:t>
            </a:r>
            <a:r>
              <a:rPr lang="en-US" i="1" dirty="0"/>
              <a:t>r</a:t>
            </a:r>
            <a:r>
              <a:rPr lang="en-US" dirty="0"/>
              <a:t> is the set of strings it matches:</a:t>
            </a:r>
          </a:p>
          <a:p>
            <a:pPr lvl="1"/>
            <a:r>
              <a:rPr lang="en-US" dirty="0"/>
              <a:t>L(c)         = { “c” }</a:t>
            </a:r>
          </a:p>
          <a:p>
            <a:pPr lvl="1"/>
            <a:r>
              <a:rPr lang="en-US" dirty="0"/>
              <a:t>L(r1r2)   = { s1s2 such that s1 in L(r1) and s2 in L(r2) }</a:t>
            </a:r>
          </a:p>
          <a:p>
            <a:pPr lvl="1"/>
            <a:r>
              <a:rPr lang="en-US" dirty="0"/>
              <a:t>L(r1|r2) = { s such that s in L(r1) or s in L(r2) }</a:t>
            </a:r>
          </a:p>
          <a:p>
            <a:pPr lvl="1"/>
            <a:r>
              <a:rPr lang="en-US" dirty="0"/>
              <a:t>L(r*)       = { s such that s in L(</a:t>
            </a:r>
            <a:r>
              <a:rPr lang="en-US" dirty="0" err="1"/>
              <a:t>r^k</a:t>
            </a:r>
            <a:r>
              <a:rPr lang="en-US" dirty="0"/>
              <a:t>) for some integer k &gt;= 0}, where</a:t>
            </a:r>
          </a:p>
          <a:p>
            <a:pPr lvl="2"/>
            <a:r>
              <a:rPr lang="en-US" dirty="0"/>
              <a:t>L(r^0)        = { “” }</a:t>
            </a:r>
          </a:p>
          <a:p>
            <a:pPr lvl="2"/>
            <a:r>
              <a:rPr lang="en-US" dirty="0"/>
              <a:t>L(r^(k+1)) = { s1s2 such that s1 in L(r) and s2 in L(</a:t>
            </a:r>
            <a:r>
              <a:rPr lang="en-US" dirty="0" err="1"/>
              <a:t>r^k</a:t>
            </a:r>
            <a:r>
              <a:rPr lang="en-US" dirty="0"/>
              <a:t>)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0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</a:t>
            </a:r>
          </a:p>
          <a:p>
            <a:pPr lvl="2"/>
            <a:r>
              <a:rPr lang="en-US" dirty="0"/>
              <a:t> Why Care About Syntax</a:t>
            </a:r>
          </a:p>
          <a:p>
            <a:pPr lvl="2"/>
            <a:r>
              <a:rPr lang="en-US" dirty="0"/>
              <a:t>A Toy Programming Language: Toi</a:t>
            </a:r>
          </a:p>
          <a:p>
            <a:pPr lvl="1"/>
            <a:r>
              <a:rPr lang="en-US" dirty="0"/>
              <a:t>Part 1: Regular Expressions</a:t>
            </a:r>
          </a:p>
          <a:p>
            <a:pPr lvl="1"/>
            <a:r>
              <a:rPr lang="en-US" dirty="0"/>
              <a:t>Part 2: Context-Free Grammars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br>
              <a:rPr lang="en-US" dirty="0"/>
            </a:br>
            <a:r>
              <a:rPr lang="en-US" b="1" dirty="0" err="1"/>
              <a:t>Solution</a:t>
            </a:r>
            <a:r>
              <a:rPr lang="en-US" b="1" dirty="0"/>
              <a:t>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</a:p>
          <a:p>
            <a:r>
              <a:rPr lang="en-US" sz="2400" dirty="0"/>
              <a:t>This does not spark joy</a:t>
            </a:r>
          </a:p>
          <a:p>
            <a:r>
              <a:rPr lang="en-US" sz="2400" b="1" dirty="0"/>
              <a:t>Idea:</a:t>
            </a:r>
            <a:r>
              <a:rPr lang="en-US" sz="2400" dirty="0"/>
              <a:t> Add “extended REs”. These could be implemented using standard REs, but make the syntax much nicer.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Observation:</a:t>
            </a:r>
            <a:r>
              <a:rPr lang="en-US" dirty="0"/>
              <a:t> We often want to match “any character in a set”</a:t>
            </a:r>
          </a:p>
          <a:p>
            <a:r>
              <a:rPr lang="en-US" b="1" dirty="0"/>
              <a:t>Character set</a:t>
            </a:r>
            <a:r>
              <a:rPr lang="en-US" dirty="0"/>
              <a:t> notation, enclosed in square brackets, does this: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abc</a:t>
            </a:r>
            <a:r>
              <a:rPr lang="en-US" b="1" dirty="0"/>
              <a:t>] </a:t>
            </a:r>
            <a:r>
              <a:rPr lang="en-US" dirty="0"/>
              <a:t>is the same as </a:t>
            </a:r>
            <a:r>
              <a:rPr lang="en-US" dirty="0" err="1"/>
              <a:t>a|b|c</a:t>
            </a:r>
            <a:r>
              <a:rPr lang="en-US" dirty="0"/>
              <a:t>  (only small benefit)</a:t>
            </a:r>
          </a:p>
          <a:p>
            <a:pPr lvl="1"/>
            <a:r>
              <a:rPr lang="en-US" b="1" dirty="0"/>
              <a:t>[0-9] </a:t>
            </a:r>
            <a:r>
              <a:rPr lang="en-US" dirty="0"/>
              <a:t>is the same as 0|1|2|3|4|5|6|7|8|9 (big benefit)</a:t>
            </a:r>
          </a:p>
          <a:p>
            <a:pPr lvl="1"/>
            <a:r>
              <a:rPr lang="en-US" b="1" dirty="0"/>
              <a:t>[a-zA-Z0-9] </a:t>
            </a:r>
            <a:r>
              <a:rPr lang="en-US" dirty="0"/>
              <a:t>is all alphanumeric characters (~10x more concise)</a:t>
            </a:r>
          </a:p>
          <a:p>
            <a:pPr lvl="1"/>
            <a:r>
              <a:rPr lang="en-US" b="1" dirty="0"/>
              <a:t>[^a] </a:t>
            </a:r>
            <a:r>
              <a:rPr lang="en-US" dirty="0"/>
              <a:t>is any character except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90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</p:txBody>
      </p:sp>
    </p:spTree>
    <p:extLst>
      <p:ext uri="{BB962C8B-B14F-4D97-AF65-F5344CB8AC3E}">
        <p14:creationId xmlns:p14="http://schemas.microsoft.com/office/powerpoint/2010/main" val="88442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  <a:p>
            <a:pPr marL="201168" lvl="1" indent="0">
              <a:buNone/>
            </a:pPr>
            <a:r>
              <a:rPr lang="en-US" b="1" dirty="0"/>
              <a:t>Solution: </a:t>
            </a:r>
            <a:r>
              <a:rPr lang="en-US" dirty="0">
                <a:latin typeface="Consolas" panose="020B0609020204030204" pitchFamily="49" charset="0"/>
              </a:rPr>
              <a:t>\d{4}-\d{2}-\d{2}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1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05A-A864-1482-DCE3-4FFC917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B9CF-4831-988D-B878-468F7309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RE could be matched in several ways:</a:t>
            </a:r>
          </a:p>
          <a:p>
            <a:pPr lvl="1"/>
            <a:r>
              <a:rPr lang="en-US" dirty="0"/>
              <a:t>Theoretical matching (s in L(r)) must match </a:t>
            </a:r>
            <a:r>
              <a:rPr lang="en-US" b="1" dirty="0"/>
              <a:t>entire string</a:t>
            </a:r>
            <a:endParaRPr lang="en-US" dirty="0"/>
          </a:p>
          <a:p>
            <a:pPr lvl="1"/>
            <a:r>
              <a:rPr lang="en-US" dirty="0"/>
              <a:t>Maximal munch is standard in </a:t>
            </a:r>
            <a:r>
              <a:rPr lang="en-US" dirty="0" err="1"/>
              <a:t>lexers</a:t>
            </a:r>
            <a:r>
              <a:rPr lang="en-US" dirty="0"/>
              <a:t>: try many REs at one, pick the </a:t>
            </a:r>
            <a:r>
              <a:rPr lang="en-US" b="1" dirty="0"/>
              <a:t>longest</a:t>
            </a:r>
            <a:r>
              <a:rPr lang="en-US" dirty="0"/>
              <a:t> </a:t>
            </a:r>
            <a:r>
              <a:rPr lang="en-US" b="1" dirty="0"/>
              <a:t>prefix</a:t>
            </a:r>
            <a:r>
              <a:rPr lang="en-US" dirty="0"/>
              <a:t> that matches</a:t>
            </a:r>
          </a:p>
          <a:p>
            <a:pPr lvl="1"/>
            <a:r>
              <a:rPr lang="en-US" b="1" dirty="0"/>
              <a:t>Extended matching</a:t>
            </a:r>
            <a:r>
              <a:rPr lang="en-US" dirty="0"/>
              <a:t>: The RE says what to do</a:t>
            </a:r>
          </a:p>
          <a:p>
            <a:r>
              <a:rPr lang="en-US" dirty="0"/>
              <a:t>New REs:</a:t>
            </a:r>
          </a:p>
          <a:p>
            <a:pPr lvl="1"/>
            <a:r>
              <a:rPr lang="en-US" dirty="0"/>
              <a:t>^r  match r starting from first character of input</a:t>
            </a:r>
          </a:p>
          <a:p>
            <a:pPr lvl="1"/>
            <a:r>
              <a:rPr lang="en-US" dirty="0"/>
              <a:t>r$  match r, ending at final character of input</a:t>
            </a:r>
          </a:p>
          <a:p>
            <a:pPr lvl="1"/>
            <a:r>
              <a:rPr lang="en-US" dirty="0"/>
              <a:t>Otherwise: allow matching </a:t>
            </a:r>
            <a:r>
              <a:rPr lang="en-US" b="1" dirty="0"/>
              <a:t>any substring</a:t>
            </a:r>
            <a:r>
              <a:rPr lang="en-US" dirty="0"/>
              <a:t> (common in search applications)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to match entire string in extended RE?</a:t>
            </a:r>
          </a:p>
        </p:txBody>
      </p:sp>
    </p:spTree>
    <p:extLst>
      <p:ext uri="{BB962C8B-B14F-4D97-AF65-F5344CB8AC3E}">
        <p14:creationId xmlns:p14="http://schemas.microsoft.com/office/powerpoint/2010/main" val="286363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A3D1-3D5B-9624-78AB-7510A891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C8B-7B97-A2D9-D139-D525705D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 make natural numbers (and many others) more concise:</a:t>
            </a:r>
          </a:p>
          <a:p>
            <a:pPr lvl="1"/>
            <a:r>
              <a:rPr lang="en-US" dirty="0"/>
              <a:t>Recall verbose solution: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  <a:endParaRPr lang="en-US" dirty="0"/>
          </a:p>
          <a:p>
            <a:pPr lvl="1"/>
            <a:r>
              <a:rPr lang="en-US" dirty="0"/>
              <a:t>Activity: What’s a more concise concise solution?</a:t>
            </a:r>
          </a:p>
          <a:p>
            <a:pPr lvl="1"/>
            <a:r>
              <a:rPr lang="en-US" dirty="0"/>
              <a:t>Solution: ‘0|([1-9][0-9]*)’ or others</a:t>
            </a:r>
          </a:p>
          <a:p>
            <a:r>
              <a:rPr lang="en-US" b="1" dirty="0"/>
              <a:t>On HW2: </a:t>
            </a:r>
            <a:r>
              <a:rPr lang="en-US" dirty="0"/>
              <a:t>You will implement REs which are a bit more complex than this, but you will implement them using a different representation called Parsing Expression Grammars</a:t>
            </a:r>
          </a:p>
        </p:txBody>
      </p:sp>
    </p:spTree>
    <p:extLst>
      <p:ext uri="{BB962C8B-B14F-4D97-AF65-F5344CB8AC3E}">
        <p14:creationId xmlns:p14="http://schemas.microsoft.com/office/powerpoint/2010/main" val="15515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0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the library used on </a:t>
            </a:r>
            <a:r>
              <a:rPr lang="en-US" b="1" dirty="0"/>
              <a:t>HW2</a:t>
            </a:r>
          </a:p>
          <a:p>
            <a:r>
              <a:rPr lang="en-US" dirty="0"/>
              <a:t>RE is implemented with the regex crate</a:t>
            </a:r>
          </a:p>
          <a:p>
            <a:r>
              <a:rPr lang="en-US" dirty="0">
                <a:latin typeface="Consolas" panose="020B0609020204030204" pitchFamily="49" charset="0"/>
              </a:rPr>
              <a:t>use regex::Regex;</a:t>
            </a:r>
          </a:p>
          <a:p>
            <a:r>
              <a:rPr lang="en-US" dirty="0"/>
              <a:t>Example: dates in YYYY-MM-DD format</a:t>
            </a:r>
          </a:p>
          <a:p>
            <a:r>
              <a:rPr lang="en-US" dirty="0">
                <a:latin typeface="Consolas" panose="020B0609020204030204" pitchFamily="49" charset="0"/>
              </a:rPr>
              <a:t>let re = Regex::new(</a:t>
            </a:r>
            <a:r>
              <a:rPr lang="en-US" dirty="0" err="1">
                <a:latin typeface="Consolas" panose="020B0609020204030204" pitchFamily="49" charset="0"/>
              </a:rPr>
              <a:t>r"^d</a:t>
            </a:r>
            <a:r>
              <a:rPr lang="en-US" dirty="0">
                <a:latin typeface="Consolas" panose="020B0609020204030204" pitchFamily="49" charset="0"/>
              </a:rPr>
              <a:t>{4}-d{2}-d{2}$").unwrap();</a:t>
            </a:r>
          </a:p>
        </p:txBody>
      </p:sp>
    </p:spTree>
    <p:extLst>
      <p:ext uri="{BB962C8B-B14F-4D97-AF65-F5344CB8AC3E}">
        <p14:creationId xmlns:p14="http://schemas.microsoft.com/office/powerpoint/2010/main" val="208200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re = Regex::new(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r"(d{4})-(d{2})-d({2})").unwrap();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let text = "2012-03-14, 2013-01-01 and 2014-07-05";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cap in </a:t>
            </a:r>
            <a:r>
              <a:rPr lang="en-US" dirty="0" err="1">
                <a:latin typeface="Consolas" panose="020B0609020204030204" pitchFamily="49" charset="0"/>
              </a:rPr>
              <a:t>re.captures_iter</a:t>
            </a:r>
            <a:r>
              <a:rPr lang="en-US" dirty="0">
                <a:latin typeface="Consolas" panose="020B0609020204030204" pitchFamily="49" charset="0"/>
              </a:rPr>
              <a:t>(text)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!("Month: {} Day: {} Year: {}",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&amp;cap[2], &amp;cap[3], &amp;cap[1]);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95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FAB-8FB5-2D3A-F5B9-EDA8CBEF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6D7-0DF9-CDBB-4DA7-B982AA0E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</a:t>
            </a:r>
            <a:r>
              <a:rPr lang="en-US" dirty="0" err="1"/>
              <a:t>lexing</a:t>
            </a:r>
            <a:r>
              <a:rPr lang="en-US" dirty="0"/>
              <a:t> using RE because this is by far the most common way it is handled – out in the world, you will want to know it</a:t>
            </a:r>
          </a:p>
          <a:p>
            <a:r>
              <a:rPr lang="en-US" dirty="0"/>
              <a:t>Soon we will learn Parsing Expression Grammars, a more recent way of defining grammars that includes all REs</a:t>
            </a:r>
          </a:p>
          <a:p>
            <a:r>
              <a:rPr lang="en-US" dirty="0"/>
              <a:t>In HW2 you will use Parsing Expression Grammars to implement your code, but your knowledge of RE will certainly help you understand it</a:t>
            </a:r>
          </a:p>
        </p:txBody>
      </p:sp>
    </p:spTree>
    <p:extLst>
      <p:ext uri="{BB962C8B-B14F-4D97-AF65-F5344CB8AC3E}">
        <p14:creationId xmlns:p14="http://schemas.microsoft.com/office/powerpoint/2010/main" val="412250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A63B-15A8-D07C-FDD6-B1F9F474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7574-8B31-4E32-E404-1E7FCA0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7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Informally:</a:t>
            </a:r>
            <a:r>
              <a:rPr lang="en-US" dirty="0"/>
              <a:t> RE can handle flat and iterated patterns</a:t>
            </a:r>
          </a:p>
          <a:p>
            <a:pPr lvl="1"/>
            <a:r>
              <a:rPr lang="en-US" dirty="0"/>
              <a:t>A date contains a fixed number of digits and hyphens in fixed order</a:t>
            </a:r>
          </a:p>
          <a:p>
            <a:pPr lvl="1"/>
            <a:r>
              <a:rPr lang="en-US" dirty="0"/>
              <a:t>Variable names contain letters, repeatedly</a:t>
            </a:r>
          </a:p>
          <a:p>
            <a:pPr lvl="1"/>
            <a:r>
              <a:rPr lang="en-US" dirty="0"/>
              <a:t>Numbers contain digits, repeatedly</a:t>
            </a:r>
          </a:p>
          <a:p>
            <a:r>
              <a:rPr lang="en-US" dirty="0"/>
              <a:t>But cannot handle any kind of recursive or tree-like structure</a:t>
            </a:r>
          </a:p>
          <a:p>
            <a:r>
              <a:rPr lang="en-US" b="1" dirty="0"/>
              <a:t>Fundamental limitation for PL:</a:t>
            </a:r>
            <a:r>
              <a:rPr lang="en-US" dirty="0"/>
              <a:t> Cannot match parentheses/braces</a:t>
            </a:r>
            <a:br>
              <a:rPr lang="en-US" dirty="0"/>
            </a:br>
            <a:r>
              <a:rPr lang="en-US" dirty="0"/>
              <a:t>(only say “this character is a parenthesis”)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555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RE behaves like a loop when the string is long enough*:</a:t>
            </a:r>
          </a:p>
          <a:p>
            <a:r>
              <a:rPr lang="en-US" dirty="0"/>
              <a:t>Let r be an RE. Then r has a pumping length n such that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L(r) </a:t>
            </a:r>
            <a:r>
              <a:rPr lang="en-US" dirty="0" err="1"/>
              <a:t>iff</a:t>
            </a:r>
            <a:r>
              <a:rPr lang="en-US" dirty="0"/>
              <a:t> s1s2s3 in L(r) for all natural numbers k</a:t>
            </a:r>
          </a:p>
          <a:p>
            <a:pPr lvl="1"/>
            <a:r>
              <a:rPr lang="en-US" dirty="0"/>
              <a:t>E.g. s1s3 in L(r) and s1s2s3 in L(r)</a:t>
            </a:r>
          </a:p>
          <a:p>
            <a:r>
              <a:rPr lang="en-US" b="1" dirty="0"/>
              <a:t>Understanding check:</a:t>
            </a:r>
            <a:r>
              <a:rPr lang="en-US" dirty="0"/>
              <a:t> If r = a(</a:t>
            </a:r>
            <a:r>
              <a:rPr lang="en-US" dirty="0" err="1"/>
              <a:t>bc</a:t>
            </a:r>
            <a:r>
              <a:rPr lang="en-US" dirty="0"/>
              <a:t>)*d and s = </a:t>
            </a:r>
            <a:r>
              <a:rPr lang="en-US" dirty="0" err="1"/>
              <a:t>abcbcd</a:t>
            </a:r>
            <a:r>
              <a:rPr lang="en-US" dirty="0"/>
              <a:t> then s1s2s3 = ???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dirty="0"/>
              <a:t>The same lemma is often described using state machines. Both versions are equivalent.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3069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F71-DBEE-C681-7BE3-19E00A41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DB5-B86E-5CCA-9D6D-0DD9B8C5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06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68BD66-ED16-5FEF-5003-C863B673A0C4}"/>
              </a:ext>
            </a:extLst>
          </p:cNvPr>
          <p:cNvSpPr txBox="1"/>
          <p:nvPr/>
        </p:nvSpPr>
        <p:spPr>
          <a:xfrm>
            <a:off x="4791734" y="4104645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C95EC-BCC9-B60F-9DA2-151CD34CBEFA}"/>
              </a:ext>
            </a:extLst>
          </p:cNvPr>
          <p:cNvSpPr txBox="1"/>
          <p:nvPr/>
        </p:nvSpPr>
        <p:spPr>
          <a:xfrm>
            <a:off x="3712263" y="3392249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A2F73-995F-3D28-278F-C54812B55AC4}"/>
              </a:ext>
            </a:extLst>
          </p:cNvPr>
          <p:cNvSpPr txBox="1"/>
          <p:nvPr/>
        </p:nvSpPr>
        <p:spPr>
          <a:xfrm>
            <a:off x="7981950" y="336644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VerbPhrase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A67EA-86E7-02F3-4193-76DCA700A8C8}"/>
              </a:ext>
            </a:extLst>
          </p:cNvPr>
          <p:cNvSpPr txBox="1"/>
          <p:nvPr/>
        </p:nvSpPr>
        <p:spPr>
          <a:xfrm>
            <a:off x="5458484" y="2763376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9802D0-E5FF-AF42-A52B-45FFDF13829B}"/>
              </a:ext>
            </a:extLst>
          </p:cNvPr>
          <p:cNvCxnSpPr/>
          <p:nvPr/>
        </p:nvCxnSpPr>
        <p:spPr>
          <a:xfrm flipV="1">
            <a:off x="4419600" y="4374116"/>
            <a:ext cx="333375" cy="319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9D5232-5C09-B90B-696D-22D16AAE40E1}"/>
              </a:ext>
            </a:extLst>
          </p:cNvPr>
          <p:cNvCxnSpPr>
            <a:cxnSpLocks/>
          </p:cNvCxnSpPr>
          <p:nvPr/>
        </p:nvCxnSpPr>
        <p:spPr>
          <a:xfrm flipH="1" flipV="1">
            <a:off x="5498759" y="4412601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82DF5C-6FD3-3FCA-3673-8D275036208B}"/>
              </a:ext>
            </a:extLst>
          </p:cNvPr>
          <p:cNvCxnSpPr>
            <a:cxnSpLocks/>
          </p:cNvCxnSpPr>
          <p:nvPr/>
        </p:nvCxnSpPr>
        <p:spPr>
          <a:xfrm flipH="1" flipV="1">
            <a:off x="4586287" y="3793815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28BAFA-2500-2F24-F127-BD0905AC7F5D}"/>
              </a:ext>
            </a:extLst>
          </p:cNvPr>
          <p:cNvCxnSpPr>
            <a:cxnSpLocks/>
          </p:cNvCxnSpPr>
          <p:nvPr/>
        </p:nvCxnSpPr>
        <p:spPr>
          <a:xfrm flipV="1">
            <a:off x="2963886" y="3761581"/>
            <a:ext cx="835208" cy="835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FC8C6D-597E-6372-6F55-E665857203D3}"/>
              </a:ext>
            </a:extLst>
          </p:cNvPr>
          <p:cNvCxnSpPr>
            <a:cxnSpLocks/>
          </p:cNvCxnSpPr>
          <p:nvPr/>
        </p:nvCxnSpPr>
        <p:spPr>
          <a:xfrm flipV="1">
            <a:off x="4443694" y="2959363"/>
            <a:ext cx="1014790" cy="4389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CD205-BA6E-A9C3-DCA6-2E9777B71441}"/>
              </a:ext>
            </a:extLst>
          </p:cNvPr>
          <p:cNvCxnSpPr>
            <a:cxnSpLocks/>
          </p:cNvCxnSpPr>
          <p:nvPr/>
        </p:nvCxnSpPr>
        <p:spPr>
          <a:xfrm>
            <a:off x="6508964" y="2989704"/>
            <a:ext cx="1406311" cy="480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CFE2F9-C590-1C89-C202-B3EA98471515}"/>
              </a:ext>
            </a:extLst>
          </p:cNvPr>
          <p:cNvCxnSpPr>
            <a:cxnSpLocks/>
          </p:cNvCxnSpPr>
          <p:nvPr/>
        </p:nvCxnSpPr>
        <p:spPr>
          <a:xfrm>
            <a:off x="8606054" y="3761581"/>
            <a:ext cx="1011820" cy="989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82786-8E10-9672-5B49-FE4A0C5D63E9}"/>
              </a:ext>
            </a:extLst>
          </p:cNvPr>
          <p:cNvCxnSpPr>
            <a:cxnSpLocks/>
          </p:cNvCxnSpPr>
          <p:nvPr/>
        </p:nvCxnSpPr>
        <p:spPr>
          <a:xfrm flipH="1">
            <a:off x="7631708" y="3819463"/>
            <a:ext cx="446275" cy="820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60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2009775" y="5235541"/>
            <a:ext cx="86885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    :=      Num       ;        Var      (       Var      *          Num    )</a:t>
            </a:r>
            <a:br>
              <a:rPr lang="en-US" sz="2800" dirty="0"/>
            </a:br>
            <a:r>
              <a:rPr lang="en-US" sz="2800" dirty="0"/>
              <a:t>x        :=         1          ;          f         (        x         *           2       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5389483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>
            <a:cxnSpLocks/>
          </p:cNvCxnSpPr>
          <p:nvPr/>
        </p:nvCxnSpPr>
        <p:spPr>
          <a:xfrm>
            <a:off x="2009775" y="6162675"/>
            <a:ext cx="3619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6162675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61626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72DFC-3B9D-D916-7357-8F840019EB26}"/>
              </a:ext>
            </a:extLst>
          </p:cNvPr>
          <p:cNvCxnSpPr>
            <a:cxnSpLocks/>
          </p:cNvCxnSpPr>
          <p:nvPr/>
        </p:nvCxnSpPr>
        <p:spPr>
          <a:xfrm flipV="1">
            <a:off x="2782911" y="6162675"/>
            <a:ext cx="522264" cy="95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4A9A6-DB78-5E0C-077E-04B7372AB337}"/>
              </a:ext>
            </a:extLst>
          </p:cNvPr>
          <p:cNvCxnSpPr>
            <a:cxnSpLocks/>
          </p:cNvCxnSpPr>
          <p:nvPr/>
        </p:nvCxnSpPr>
        <p:spPr>
          <a:xfrm>
            <a:off x="468312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3A96B7-297F-2ADB-3056-42F42371C0A1}"/>
              </a:ext>
            </a:extLst>
          </p:cNvPr>
          <p:cNvCxnSpPr>
            <a:cxnSpLocks/>
          </p:cNvCxnSpPr>
          <p:nvPr/>
        </p:nvCxnSpPr>
        <p:spPr>
          <a:xfrm>
            <a:off x="6451600" y="6169194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59768A-F356-E3FD-C690-10D425B5D80B}"/>
              </a:ext>
            </a:extLst>
          </p:cNvPr>
          <p:cNvCxnSpPr>
            <a:cxnSpLocks/>
          </p:cNvCxnSpPr>
          <p:nvPr/>
        </p:nvCxnSpPr>
        <p:spPr>
          <a:xfrm>
            <a:off x="8096250" y="61499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D6207F-66B1-023C-9B4A-999A1332B5B4}"/>
              </a:ext>
            </a:extLst>
          </p:cNvPr>
          <p:cNvCxnSpPr>
            <a:cxnSpLocks/>
          </p:cNvCxnSpPr>
          <p:nvPr/>
        </p:nvCxnSpPr>
        <p:spPr>
          <a:xfrm>
            <a:off x="922655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7029A8-918D-24C4-67D4-B4DB597B0A5B}"/>
              </a:ext>
            </a:extLst>
          </p:cNvPr>
          <p:cNvCxnSpPr>
            <a:cxnSpLocks/>
          </p:cNvCxnSpPr>
          <p:nvPr/>
        </p:nvCxnSpPr>
        <p:spPr>
          <a:xfrm>
            <a:off x="1013460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19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F6EAD-B455-2ECE-BA23-9A178A2ADA92}"/>
              </a:ext>
            </a:extLst>
          </p:cNvPr>
          <p:cNvGrpSpPr/>
          <p:nvPr/>
        </p:nvGrpSpPr>
        <p:grpSpPr>
          <a:xfrm>
            <a:off x="1097280" y="2783259"/>
            <a:ext cx="9601092" cy="3419089"/>
            <a:chOff x="1097280" y="2783259"/>
            <a:chExt cx="9601092" cy="34190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34F86-EA54-B139-B728-F704F4396D90}"/>
                </a:ext>
              </a:extLst>
            </p:cNvPr>
            <p:cNvSpPr txBox="1"/>
            <p:nvPr/>
          </p:nvSpPr>
          <p:spPr>
            <a:xfrm>
              <a:off x="2009775" y="5235541"/>
              <a:ext cx="86885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    :=      Num       ;        Var      (       Var      *          Num    )</a:t>
              </a:r>
              <a:br>
                <a:rPr lang="en-US" sz="2800" dirty="0"/>
              </a:br>
              <a:r>
                <a:rPr lang="en-US" sz="2800" dirty="0"/>
                <a:t>x        :=         1          ;          f         (        x         *           2          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4F48-29EE-A333-F8C8-ABA594D67A2F}"/>
                </a:ext>
              </a:extLst>
            </p:cNvPr>
            <p:cNvSpPr txBox="1"/>
            <p:nvPr/>
          </p:nvSpPr>
          <p:spPr>
            <a:xfrm>
              <a:off x="1097280" y="5389483"/>
              <a:ext cx="794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Token: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02040B-A587-3FAC-5303-A27591BB567C}"/>
                </a:ext>
              </a:extLst>
            </p:cNvPr>
            <p:cNvCxnSpPr>
              <a:cxnSpLocks/>
            </p:cNvCxnSpPr>
            <p:nvPr/>
          </p:nvCxnSpPr>
          <p:spPr>
            <a:xfrm>
              <a:off x="2009775" y="6162675"/>
              <a:ext cx="3619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0FF9C2-5449-5F74-3EDC-4E574FD8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80047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2B06DE-BFC9-D6C0-01CB-0A0D3C8C1BF7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0" y="6162675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B9A41C-2A8D-0740-A642-63F562B228C6}"/>
                </a:ext>
              </a:extLst>
            </p:cNvPr>
            <p:cNvCxnSpPr>
              <a:cxnSpLocks/>
            </p:cNvCxnSpPr>
            <p:nvPr/>
          </p:nvCxnSpPr>
          <p:spPr>
            <a:xfrm>
              <a:off x="7219950" y="61626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9802D0-E5FF-AF42-A52B-45FFDF138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262" y="5075840"/>
              <a:ext cx="0" cy="2650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28BAFA-2500-2F24-F127-BD0905AC7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355" y="4507458"/>
              <a:ext cx="559858" cy="7280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D72DFC-3B9D-D916-7357-8F840019E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911" y="6162675"/>
              <a:ext cx="522264" cy="95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24A9A6-DB78-5E0C-077E-04B7372AB33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3A96B7-297F-2ADB-3056-42F42371C0A1}"/>
                </a:ext>
              </a:extLst>
            </p:cNvPr>
            <p:cNvCxnSpPr>
              <a:cxnSpLocks/>
            </p:cNvCxnSpPr>
            <p:nvPr/>
          </p:nvCxnSpPr>
          <p:spPr>
            <a:xfrm>
              <a:off x="6451600" y="6169194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59768A-F356-E3FD-C690-10D425B5D80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0" y="61499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6207F-66B1-023C-9B4A-999A1332B5B4}"/>
                </a:ext>
              </a:extLst>
            </p:cNvPr>
            <p:cNvCxnSpPr>
              <a:cxnSpLocks/>
            </p:cNvCxnSpPr>
            <p:nvPr/>
          </p:nvCxnSpPr>
          <p:spPr>
            <a:xfrm>
              <a:off x="922655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7029A8-918D-24C4-67D4-B4DB597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1E4196-0606-1ADE-734D-28BC795C6E78}"/>
                </a:ext>
              </a:extLst>
            </p:cNvPr>
            <p:cNvSpPr txBox="1"/>
            <p:nvPr/>
          </p:nvSpPr>
          <p:spPr>
            <a:xfrm>
              <a:off x="3611809" y="470650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B69AF8-90D0-7B37-DD4C-F99F04C15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95897" y="4507458"/>
              <a:ext cx="228551" cy="1630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865FAB-300E-B0DE-A5E7-06F2E7A75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7" y="4588976"/>
              <a:ext cx="0" cy="8005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707ECA-796E-7378-F2EF-1978A498740C}"/>
                </a:ext>
              </a:extLst>
            </p:cNvPr>
            <p:cNvSpPr txBox="1"/>
            <p:nvPr/>
          </p:nvSpPr>
          <p:spPr>
            <a:xfrm>
              <a:off x="2991884" y="4138323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BE6B7D-54CD-D6FB-E511-3F2AD20E1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512" y="5075839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5BB145-4FDF-E62B-AA55-72437A68AD3B}"/>
                </a:ext>
              </a:extLst>
            </p:cNvPr>
            <p:cNvSpPr txBox="1"/>
            <p:nvPr/>
          </p:nvSpPr>
          <p:spPr>
            <a:xfrm>
              <a:off x="7230391" y="467946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E613F7-F76A-7852-49F4-F503930BA8F4}"/>
                </a:ext>
              </a:extLst>
            </p:cNvPr>
            <p:cNvSpPr txBox="1"/>
            <p:nvPr/>
          </p:nvSpPr>
          <p:spPr>
            <a:xfrm>
              <a:off x="9249127" y="467833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3417CC-8909-AFF9-DC8C-391196FDD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009" y="5075838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EBA5F-F5A4-4E84-C025-30EFCA9E2913}"/>
                </a:ext>
              </a:extLst>
            </p:cNvPr>
            <p:cNvCxnSpPr>
              <a:cxnSpLocks/>
            </p:cNvCxnSpPr>
            <p:nvPr/>
          </p:nvCxnSpPr>
          <p:spPr>
            <a:xfrm>
              <a:off x="8953244" y="4622116"/>
              <a:ext cx="272272" cy="219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77CE21C-A616-388A-7DEE-E665C9664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175" y="4537326"/>
              <a:ext cx="527075" cy="1695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0C2F5C-A6A1-900B-3BB3-16C4EB4BF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5812" y="4955405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620B8A-F11B-1D99-F71B-2C192DEB0AD3}"/>
                </a:ext>
              </a:extLst>
            </p:cNvPr>
            <p:cNvSpPr txBox="1"/>
            <p:nvPr/>
          </p:nvSpPr>
          <p:spPr>
            <a:xfrm>
              <a:off x="8225626" y="430355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EF8500-B705-B756-CCBA-49A897A73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366" y="3977057"/>
              <a:ext cx="893832" cy="125899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42BA96-C9AE-F0A3-D885-D8A8D1659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1939" y="4138323"/>
              <a:ext cx="235430" cy="10700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4E4C82-7996-D132-6C8C-7356AB6F98EE}"/>
                </a:ext>
              </a:extLst>
            </p:cNvPr>
            <p:cNvCxnSpPr>
              <a:cxnSpLocks/>
            </p:cNvCxnSpPr>
            <p:nvPr/>
          </p:nvCxnSpPr>
          <p:spPr>
            <a:xfrm>
              <a:off x="9863904" y="4217001"/>
              <a:ext cx="547131" cy="10462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BE0CD8-A10C-05F5-CFA5-FA54BB8829EF}"/>
                </a:ext>
              </a:extLst>
            </p:cNvPr>
            <p:cNvCxnSpPr>
              <a:cxnSpLocks/>
            </p:cNvCxnSpPr>
            <p:nvPr/>
          </p:nvCxnSpPr>
          <p:spPr>
            <a:xfrm>
              <a:off x="8045462" y="4110275"/>
              <a:ext cx="461178" cy="25333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D177B8-063D-C6B1-4D70-C6F47C828A9A}"/>
                </a:ext>
              </a:extLst>
            </p:cNvPr>
            <p:cNvCxnSpPr>
              <a:cxnSpLocks/>
            </p:cNvCxnSpPr>
            <p:nvPr/>
          </p:nvCxnSpPr>
          <p:spPr>
            <a:xfrm>
              <a:off x="8225626" y="3977057"/>
              <a:ext cx="1636717" cy="2704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CCC8DD-96FC-B686-3B2F-1732F81354AB}"/>
                </a:ext>
              </a:extLst>
            </p:cNvPr>
            <p:cNvSpPr txBox="1"/>
            <p:nvPr/>
          </p:nvSpPr>
          <p:spPr>
            <a:xfrm>
              <a:off x="7044847" y="380086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907B7C-373E-FCB1-CE42-EBD3AA53423D}"/>
                </a:ext>
              </a:extLst>
            </p:cNvPr>
            <p:cNvSpPr txBox="1"/>
            <p:nvPr/>
          </p:nvSpPr>
          <p:spPr>
            <a:xfrm>
              <a:off x="6970934" y="321982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0ED098-365C-ECF3-9196-BF7D5BC5A3F2}"/>
                </a:ext>
              </a:extLst>
            </p:cNvPr>
            <p:cNvSpPr txBox="1"/>
            <p:nvPr/>
          </p:nvSpPr>
          <p:spPr>
            <a:xfrm>
              <a:off x="5014969" y="278325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55D627-104C-CBC6-151D-5D223B122A21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>
              <a:off x="3419960" y="2967925"/>
              <a:ext cx="1595009" cy="12490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D60BBB-E304-C22E-B1A2-55BA15104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967" y="3589161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5B8F3E-7ACC-BF2F-0D19-05F197DE0BE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flipH="1" flipV="1">
              <a:off x="5641551" y="2967925"/>
              <a:ext cx="1276995" cy="492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BE23CE-6EC1-74D3-4A13-6F9F009EB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56" y="3214182"/>
              <a:ext cx="337104" cy="19694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912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Adj, Noun, or Verb</a:t>
            </a:r>
          </a:p>
          <a:p>
            <a:r>
              <a:rPr lang="en-US" dirty="0"/>
              <a:t>A Context-Free Grammar (CFG) must specify: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variable symbols </a:t>
            </a:r>
            <a:r>
              <a:rPr lang="en-US" dirty="0"/>
              <a:t>which are all the symbol names except tokens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terminal symbols</a:t>
            </a:r>
            <a:r>
              <a:rPr lang="en-US" dirty="0"/>
              <a:t> which are names of tokens</a:t>
            </a:r>
          </a:p>
          <a:p>
            <a:pPr lvl="1"/>
            <a:r>
              <a:rPr lang="en-US" b="1" dirty="0"/>
              <a:t>Rules  </a:t>
            </a:r>
            <a:r>
              <a:rPr lang="en-US" dirty="0"/>
              <a:t> V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→ S … S turning V into S … 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start symbol: </a:t>
            </a:r>
            <a:r>
              <a:rPr lang="en-US" dirty="0"/>
              <a:t>what are we trying to make? What’s at top of the tree?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D2CC-3607-CC60-D9DB-3F494B6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22" y="4535145"/>
            <a:ext cx="5504078" cy="18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4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Adj, Noun, or Verb</a:t>
            </a:r>
          </a:p>
          <a:p>
            <a:r>
              <a:rPr lang="en-US" dirty="0"/>
              <a:t>A Context-Free Grammar (CFG) for the example specifies</a:t>
            </a:r>
          </a:p>
          <a:p>
            <a:pPr lvl="1"/>
            <a:r>
              <a:rPr lang="en-US" b="1" dirty="0"/>
              <a:t>Variable symbols:  </a:t>
            </a:r>
            <a:r>
              <a:rPr lang="en-US" dirty="0"/>
              <a:t>{Sentence,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VerbPhrase</a:t>
            </a:r>
            <a:r>
              <a:rPr lang="en-US" dirty="0"/>
              <a:t>}</a:t>
            </a:r>
          </a:p>
          <a:p>
            <a:pPr lvl="1"/>
            <a:r>
              <a:rPr lang="en-US" b="1" dirty="0"/>
              <a:t>Terminal symbols: </a:t>
            </a:r>
            <a:r>
              <a:rPr lang="en-US" dirty="0"/>
              <a:t> {Adj, Noun, Adv}</a:t>
            </a:r>
          </a:p>
          <a:p>
            <a:pPr lvl="1"/>
            <a:r>
              <a:rPr lang="en-US" b="1" dirty="0"/>
              <a:t>Rules:  </a:t>
            </a:r>
            <a:r>
              <a:rPr lang="en-US" dirty="0"/>
              <a:t>Sentence → </a:t>
            </a:r>
            <a:r>
              <a:rPr lang="en-US" dirty="0" err="1"/>
              <a:t>NounPhrase</a:t>
            </a:r>
            <a:r>
              <a:rPr lang="en-US" dirty="0"/>
              <a:t>  </a:t>
            </a:r>
            <a:r>
              <a:rPr lang="en-US" dirty="0" err="1"/>
              <a:t>VerbPhrase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NounPhrase</a:t>
            </a:r>
            <a:r>
              <a:rPr lang="en-US" dirty="0"/>
              <a:t> → Adj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NounPhrase</a:t>
            </a:r>
            <a:r>
              <a:rPr lang="en-US" dirty="0"/>
              <a:t> → Adj Noun,</a:t>
            </a:r>
            <a:br>
              <a:rPr lang="en-US" dirty="0"/>
            </a:br>
            <a:r>
              <a:rPr lang="en-US" dirty="0" err="1"/>
              <a:t>VerbPhrase</a:t>
            </a:r>
            <a:r>
              <a:rPr lang="en-US" dirty="0"/>
              <a:t> → Verb Adv</a:t>
            </a:r>
          </a:p>
          <a:p>
            <a:pPr lvl="1"/>
            <a:r>
              <a:rPr lang="en-US" b="1" dirty="0"/>
              <a:t>Start Symbol: </a:t>
            </a:r>
            <a:r>
              <a:rPr lang="en-US" dirty="0"/>
              <a:t>Sentence</a:t>
            </a: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D2CC-3607-CC60-D9DB-3F494B6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22" y="4535145"/>
            <a:ext cx="5504078" cy="18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0799"/>
            <a:ext cx="10058400" cy="2143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CFG is a four-element tuple (V,Σ,P,S) such that:</a:t>
            </a:r>
          </a:p>
          <a:p>
            <a:pPr lvl="1"/>
            <a:r>
              <a:rPr lang="en-US" dirty="0"/>
              <a:t>V ∪ Σ ⊆ string (all symbols are strings)</a:t>
            </a:r>
          </a:p>
          <a:p>
            <a:pPr lvl="1"/>
            <a:r>
              <a:rPr lang="en-US" dirty="0"/>
              <a:t>V ∩ Σ = {} (variable and terminal symbols are different</a:t>
            </a:r>
          </a:p>
          <a:p>
            <a:pPr lvl="1"/>
            <a:r>
              <a:rPr lang="en-US" dirty="0"/>
              <a:t>S ∈ V (the start symbol is a variable symbol)</a:t>
            </a:r>
          </a:p>
          <a:p>
            <a:pPr lvl="1"/>
            <a:r>
              <a:rPr lang="en-US" dirty="0"/>
              <a:t>P ⊆ V × (V ∪ Σ)* (every production produces one variable symbol from a sequence of symbols, each variable or terminal)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3B0BA-01E2-6171-801E-2FBCA635D030}"/>
              </a:ext>
            </a:extLst>
          </p:cNvPr>
          <p:cNvSpPr txBox="1"/>
          <p:nvPr/>
        </p:nvSpPr>
        <p:spPr>
          <a:xfrm>
            <a:off x="6457950" y="229766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4ABCF-6B11-4843-D9FB-CB9CFCCFA74B}"/>
              </a:ext>
            </a:extLst>
          </p:cNvPr>
          <p:cNvSpPr txBox="1"/>
          <p:nvPr/>
        </p:nvSpPr>
        <p:spPr>
          <a:xfrm>
            <a:off x="4783867" y="1852135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A3FBD-C25F-59EB-3CE8-516CBFF817C7}"/>
              </a:ext>
            </a:extLst>
          </p:cNvPr>
          <p:cNvSpPr txBox="1"/>
          <p:nvPr/>
        </p:nvSpPr>
        <p:spPr>
          <a:xfrm>
            <a:off x="5793431" y="1852135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24E6D-5E8F-4213-5E3B-06C2A873E691}"/>
              </a:ext>
            </a:extLst>
          </p:cNvPr>
          <p:cNvSpPr txBox="1"/>
          <p:nvPr/>
        </p:nvSpPr>
        <p:spPr>
          <a:xfrm>
            <a:off x="4310019" y="22595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5FABD-508D-D243-705B-EC87A3F09D68}"/>
              </a:ext>
            </a:extLst>
          </p:cNvPr>
          <p:cNvCxnSpPr>
            <a:cxnSpLocks/>
          </p:cNvCxnSpPr>
          <p:nvPr/>
        </p:nvCxnSpPr>
        <p:spPr>
          <a:xfrm>
            <a:off x="5481144" y="2177018"/>
            <a:ext cx="113206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68A8C-8F83-5DB3-5706-61B60AAF64F1}"/>
              </a:ext>
            </a:extLst>
          </p:cNvPr>
          <p:cNvCxnSpPr>
            <a:cxnSpLocks/>
          </p:cNvCxnSpPr>
          <p:nvPr/>
        </p:nvCxnSpPr>
        <p:spPr>
          <a:xfrm flipH="1">
            <a:off x="5911763" y="2177018"/>
            <a:ext cx="228773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53226-8023-58A1-12AC-1EBF0BA1DCB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111733" y="2482333"/>
            <a:ext cx="346217" cy="13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1D7CD-695C-372B-1018-47B56133212E}"/>
              </a:ext>
            </a:extLst>
          </p:cNvPr>
          <p:cNvSpPr txBox="1"/>
          <p:nvPr/>
        </p:nvSpPr>
        <p:spPr>
          <a:xfrm>
            <a:off x="933450" y="4838700"/>
            <a:ext cx="1035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practice, terminal symbols are often defined using REs, but this is not part of CFG definition</a:t>
            </a:r>
          </a:p>
        </p:txBody>
      </p:sp>
    </p:spTree>
    <p:extLst>
      <p:ext uri="{BB962C8B-B14F-4D97-AF65-F5344CB8AC3E}">
        <p14:creationId xmlns:p14="http://schemas.microsoft.com/office/powerpoint/2010/main" val="2056395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Formal CFG: </a:t>
            </a:r>
            <a:r>
              <a:rPr lang="en-US" dirty="0" err="1"/>
              <a:t>Paren</a:t>
            </a:r>
            <a:r>
              <a:rPr lang="en-US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3084"/>
            <a:ext cx="10058400" cy="4196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“(“ and “)” be terminal symbols standing for left and right parentheses and S be the start symbol, then the following tuple (V,Σ,P,S) recognizes well-matched strings of parentheses</a:t>
            </a:r>
          </a:p>
          <a:p>
            <a:pPr lvl="1"/>
            <a:r>
              <a:rPr lang="en-US" dirty="0"/>
              <a:t>V = {“S”} </a:t>
            </a:r>
          </a:p>
          <a:p>
            <a:pPr lvl="1"/>
            <a:r>
              <a:rPr lang="en-US" dirty="0"/>
              <a:t>Σ = {“(“, “)”} </a:t>
            </a:r>
          </a:p>
          <a:p>
            <a:pPr lvl="1"/>
            <a:r>
              <a:rPr lang="en-US" dirty="0"/>
              <a:t>(officially, rule A → B is tuple (A,B))</a:t>
            </a:r>
            <a:br>
              <a:rPr lang="en-US" dirty="0"/>
            </a:br>
            <a:r>
              <a:rPr lang="en-US" dirty="0"/>
              <a:t>P = {(S, “”), (S, “SS”), (S, “()”))</a:t>
            </a:r>
          </a:p>
          <a:p>
            <a:pPr lvl="1"/>
            <a:r>
              <a:rPr lang="en-US" dirty="0"/>
              <a:t>S = “S”</a:t>
            </a:r>
          </a:p>
          <a:p>
            <a:r>
              <a:rPr lang="en-US" dirty="0"/>
              <a:t>Matches “”, “()()()”, “()(()())” but not “(()))”, “)()(“ or “(()”</a:t>
            </a:r>
          </a:p>
          <a:p>
            <a:r>
              <a:rPr lang="en-US" dirty="0"/>
              <a:t>This works, but the notation is too complicated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3E8939-88E9-03FF-5E6D-D5A367F428A7}"/>
              </a:ext>
            </a:extLst>
          </p:cNvPr>
          <p:cNvCxnSpPr>
            <a:cxnSpLocks/>
          </p:cNvCxnSpPr>
          <p:nvPr/>
        </p:nvCxnSpPr>
        <p:spPr>
          <a:xfrm>
            <a:off x="5232400" y="26606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35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{“S”}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(officially, rule A → B is tuple (A,B))</a:t>
            </a:r>
            <a:br>
              <a:rPr lang="en-US" sz="2800" dirty="0"/>
            </a:br>
            <a:r>
              <a:rPr lang="en-US" sz="2800" dirty="0"/>
              <a:t>P = {(S, “”), (S, “SS”), (S, “()”))</a:t>
            </a:r>
          </a:p>
          <a:p>
            <a:pPr lvl="1"/>
            <a:r>
              <a:rPr lang="en-US" sz="2800" dirty="0"/>
              <a:t>S = “S”</a:t>
            </a:r>
          </a:p>
        </p:txBody>
      </p:sp>
    </p:spTree>
    <p:extLst>
      <p:ext uri="{BB962C8B-B14F-4D97-AF65-F5344CB8AC3E}">
        <p14:creationId xmlns:p14="http://schemas.microsoft.com/office/powerpoint/2010/main" val="2126274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{“S”}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P = S → “”, S → “SS”, S → “()”</a:t>
            </a:r>
          </a:p>
          <a:p>
            <a:pPr lvl="1"/>
            <a:r>
              <a:rPr lang="en-US" sz="2800" dirty="0"/>
              <a:t>S = “S”</a:t>
            </a:r>
          </a:p>
        </p:txBody>
      </p:sp>
    </p:spTree>
    <p:extLst>
      <p:ext uri="{BB962C8B-B14F-4D97-AF65-F5344CB8AC3E}">
        <p14:creationId xmlns:p14="http://schemas.microsoft.com/office/powerpoint/2010/main" val="2790348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“”, S → “SS”, S → “()”</a:t>
            </a:r>
          </a:p>
        </p:txBody>
      </p:sp>
    </p:spTree>
    <p:extLst>
      <p:ext uri="{BB962C8B-B14F-4D97-AF65-F5344CB8AC3E}">
        <p14:creationId xmlns:p14="http://schemas.microsoft.com/office/powerpoint/2010/main" val="3075860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“SS” | “()”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 much simpler!!!</a:t>
            </a:r>
          </a:p>
        </p:txBody>
      </p:sp>
    </p:spTree>
    <p:extLst>
      <p:ext uri="{BB962C8B-B14F-4D97-AF65-F5344CB8AC3E}">
        <p14:creationId xmlns:p14="http://schemas.microsoft.com/office/powerpoint/2010/main" val="363440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“SS” | “()”</a:t>
            </a:r>
          </a:p>
          <a:p>
            <a:pPr lvl="1"/>
            <a:r>
              <a:rPr lang="en-US" sz="2800" b="1" dirty="0"/>
              <a:t>Alternative notation note:</a:t>
            </a:r>
            <a:r>
              <a:rPr lang="en-US" sz="2800" dirty="0"/>
              <a:t> sometimes you see ::= instead of →, especially for an “informal” grammar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8089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parse a string str (of tokens), we </a:t>
            </a:r>
            <a:r>
              <a:rPr lang="en-US" b="1" dirty="0"/>
              <a:t>derive </a:t>
            </a:r>
            <a:r>
              <a:rPr lang="en-US" dirty="0"/>
              <a:t>it from the CFG</a:t>
            </a:r>
          </a:p>
          <a:p>
            <a:pPr lvl="1"/>
            <a:r>
              <a:rPr lang="en-US" dirty="0"/>
              <a:t>Start with the start symbol S</a:t>
            </a:r>
          </a:p>
          <a:p>
            <a:pPr lvl="1"/>
            <a:r>
              <a:rPr lang="en-US" dirty="0"/>
              <a:t>Repeatedly, replace any symbol A with right-hand-side B of some rule A → B</a:t>
            </a:r>
          </a:p>
          <a:p>
            <a:pPr lvl="1"/>
            <a:r>
              <a:rPr lang="en-US" dirty="0"/>
              <a:t>When you have the string str, you’re finished parsing it</a:t>
            </a:r>
          </a:p>
          <a:p>
            <a:pPr lvl="1"/>
            <a:r>
              <a:rPr lang="en-US" dirty="0"/>
              <a:t>The derivation can be used to read off a tree showing the 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760600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this CFG for polynomials, where op is + or *:</a:t>
            </a:r>
          </a:p>
          <a:p>
            <a:r>
              <a:rPr lang="en-US" dirty="0"/>
              <a:t>S → num | var | (S) | S op S</a:t>
            </a:r>
          </a:p>
          <a:p>
            <a:r>
              <a:rPr lang="en-US" b="1" dirty="0"/>
              <a:t>Example:</a:t>
            </a:r>
            <a:r>
              <a:rPr lang="en-US" dirty="0"/>
              <a:t> Derive the polynomial “1 + 1 * x” (bold: replacement)</a:t>
            </a:r>
          </a:p>
          <a:p>
            <a:r>
              <a:rPr lang="en-US" b="1" dirty="0"/>
              <a:t>S</a:t>
            </a:r>
            <a:r>
              <a:rPr lang="en-US" dirty="0"/>
              <a:t>                    → </a:t>
            </a:r>
            <a:r>
              <a:rPr lang="en-US" b="1" dirty="0"/>
              <a:t>S op S</a:t>
            </a:r>
            <a:br>
              <a:rPr lang="en-US" b="1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          → </a:t>
            </a:r>
            <a:r>
              <a:rPr lang="en-US" b="1" dirty="0"/>
              <a:t>S op S</a:t>
            </a:r>
            <a:r>
              <a:rPr lang="en-US" dirty="0"/>
              <a:t> op S</a:t>
            </a:r>
            <a:br>
              <a:rPr lang="en-US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op S  → </a:t>
            </a:r>
            <a:r>
              <a:rPr lang="en-US" b="1" dirty="0"/>
              <a:t>N</a:t>
            </a:r>
            <a:r>
              <a:rPr lang="en-US" dirty="0"/>
              <a:t> op S op S</a:t>
            </a:r>
            <a:br>
              <a:rPr lang="en-US" dirty="0"/>
            </a:br>
            <a:r>
              <a:rPr lang="en-US" dirty="0"/>
              <a:t>N op </a:t>
            </a:r>
            <a:r>
              <a:rPr lang="en-US" b="1" dirty="0"/>
              <a:t>S</a:t>
            </a:r>
            <a:r>
              <a:rPr lang="en-US" dirty="0"/>
              <a:t> op S  → N op </a:t>
            </a:r>
            <a:r>
              <a:rPr lang="en-US" b="1" dirty="0"/>
              <a:t>N</a:t>
            </a:r>
            <a:r>
              <a:rPr lang="en-US" dirty="0"/>
              <a:t> op S</a:t>
            </a:r>
            <a:br>
              <a:rPr lang="en-US" dirty="0"/>
            </a:br>
            <a:r>
              <a:rPr lang="en-US" dirty="0"/>
              <a:t>N op N op </a:t>
            </a:r>
            <a:r>
              <a:rPr lang="en-US" b="1" dirty="0"/>
              <a:t>S</a:t>
            </a:r>
            <a:r>
              <a:rPr lang="en-US" dirty="0"/>
              <a:t> → N op N op </a:t>
            </a:r>
            <a:r>
              <a:rPr lang="en-US" b="1" dirty="0"/>
              <a:t>I</a:t>
            </a:r>
            <a:br>
              <a:rPr lang="en-US" b="1" dirty="0"/>
            </a:br>
            <a:r>
              <a:rPr lang="en-US" b="1" dirty="0"/>
              <a:t>N op N op I </a:t>
            </a:r>
            <a:r>
              <a:rPr lang="en-US" dirty="0"/>
              <a:t>matches “1 + 1 * x” by regular expression matching</a:t>
            </a:r>
          </a:p>
        </p:txBody>
      </p:sp>
    </p:spTree>
    <p:extLst>
      <p:ext uri="{BB962C8B-B14F-4D97-AF65-F5344CB8AC3E}">
        <p14:creationId xmlns:p14="http://schemas.microsoft.com/office/powerpoint/2010/main" val="247167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FD4-A0B3-B5EE-9AF8-64A4C62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42C1-E018-8EB6-4183-62F963B4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a CFG is defined by “what strings does it match?”, called its language L(CFG). The language is defined by: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L(CFG) = { str | str there exists a derivation S → str according to CFG }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{well-matched parentheses} = L(S → “” | “()” | “SS”)</a:t>
            </a:r>
          </a:p>
          <a:p>
            <a:pPr lvl="1"/>
            <a:r>
              <a:rPr lang="en-US" dirty="0"/>
              <a:t>{polynomials} = L(S → num | var | (S) | S op S)</a:t>
            </a:r>
          </a:p>
        </p:txBody>
      </p:sp>
    </p:spTree>
    <p:extLst>
      <p:ext uri="{BB962C8B-B14F-4D97-AF65-F5344CB8AC3E}">
        <p14:creationId xmlns:p14="http://schemas.microsoft.com/office/powerpoint/2010/main" val="19357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689CA-3024-C49F-7F12-FD89FEDAA242}"/>
              </a:ext>
            </a:extLst>
          </p:cNvPr>
          <p:cNvSpPr/>
          <p:nvPr/>
        </p:nvSpPr>
        <p:spPr>
          <a:xfrm>
            <a:off x="7291163" y="2114373"/>
            <a:ext cx="2274868" cy="2175297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2DE-F3B4-3E87-9706-4E4161AFC43A}"/>
              </a:ext>
            </a:extLst>
          </p:cNvPr>
          <p:cNvSpPr/>
          <p:nvPr/>
        </p:nvSpPr>
        <p:spPr>
          <a:xfrm>
            <a:off x="2520462" y="3429000"/>
            <a:ext cx="2068348" cy="1983901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D596F-C0BC-73BA-29AD-AB5AD9F3BECE}"/>
              </a:ext>
            </a:extLst>
          </p:cNvPr>
          <p:cNvSpPr txBox="1"/>
          <p:nvPr/>
        </p:nvSpPr>
        <p:spPr>
          <a:xfrm>
            <a:off x="2748603" y="5565436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6324F-D19C-FA0F-A17B-1EDA39FFD98D}"/>
              </a:ext>
            </a:extLst>
          </p:cNvPr>
          <p:cNvSpPr txBox="1"/>
          <p:nvPr/>
        </p:nvSpPr>
        <p:spPr>
          <a:xfrm>
            <a:off x="7009288" y="1744977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 4536 Only Does Interpreter</a:t>
            </a:r>
          </a:p>
        </p:txBody>
      </p:sp>
    </p:spTree>
    <p:extLst>
      <p:ext uri="{BB962C8B-B14F-4D97-AF65-F5344CB8AC3E}">
        <p14:creationId xmlns:p14="http://schemas.microsoft.com/office/powerpoint/2010/main" val="339161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→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25099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0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11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→ </a:t>
            </a:r>
            <a:r>
              <a:rPr lang="en-US" sz="2800" b="1" dirty="0"/>
              <a:t>N</a:t>
            </a:r>
            <a:r>
              <a:rPr lang="en-US" sz="2800" dirty="0"/>
              <a:t> op S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501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80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→ </a:t>
            </a:r>
            <a:r>
              <a:rPr lang="en-US" sz="2800" b="1" dirty="0"/>
              <a:t>N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 op </a:t>
            </a:r>
            <a:r>
              <a:rPr lang="en-US" sz="2800" b="1" dirty="0"/>
              <a:t>S</a:t>
            </a:r>
            <a:r>
              <a:rPr lang="en-US" sz="2800" dirty="0"/>
              <a:t> op S  → N op </a:t>
            </a:r>
            <a:r>
              <a:rPr lang="en-US" sz="2800" b="1" dirty="0"/>
              <a:t>N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501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501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93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→ </a:t>
            </a:r>
            <a:r>
              <a:rPr lang="en-US" sz="2800" b="1" dirty="0"/>
              <a:t>N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 op </a:t>
            </a:r>
            <a:r>
              <a:rPr lang="en-US" sz="2800" b="1" dirty="0"/>
              <a:t>S</a:t>
            </a:r>
            <a:r>
              <a:rPr lang="en-US" sz="2800" dirty="0"/>
              <a:t> op S  → N op </a:t>
            </a:r>
            <a:r>
              <a:rPr lang="en-US" sz="2800" b="1" dirty="0"/>
              <a:t>N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 op N op </a:t>
            </a:r>
            <a:r>
              <a:rPr lang="en-US" sz="2800" b="1" dirty="0"/>
              <a:t>S</a:t>
            </a:r>
            <a:r>
              <a:rPr lang="en-US" sz="2800" dirty="0"/>
              <a:t> → N op N op </a:t>
            </a:r>
            <a:r>
              <a:rPr lang="en-US" sz="2800" b="1" dirty="0"/>
              <a:t>I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501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501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32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→ </a:t>
            </a:r>
            <a:r>
              <a:rPr lang="en-US" sz="2800" b="1" dirty="0"/>
              <a:t>N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 op </a:t>
            </a:r>
            <a:r>
              <a:rPr lang="en-US" sz="2800" b="1" dirty="0"/>
              <a:t>S</a:t>
            </a:r>
            <a:r>
              <a:rPr lang="en-US" sz="2800" dirty="0"/>
              <a:t> op S  → N op </a:t>
            </a:r>
            <a:r>
              <a:rPr lang="en-US" sz="2800" b="1" dirty="0"/>
              <a:t>N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 op N op </a:t>
            </a:r>
            <a:r>
              <a:rPr lang="en-US" sz="2800" b="1" dirty="0"/>
              <a:t>S</a:t>
            </a:r>
            <a:r>
              <a:rPr lang="en-US" sz="2800" dirty="0"/>
              <a:t> → N op N op </a:t>
            </a:r>
            <a:r>
              <a:rPr lang="en-US" sz="2800" b="1" dirty="0"/>
              <a:t>I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501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501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10957503" y="4553795"/>
            <a:ext cx="79908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82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→ </a:t>
            </a:r>
            <a:r>
              <a:rPr lang="en-US" sz="2800" b="1" dirty="0"/>
              <a:t>N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 op </a:t>
            </a:r>
            <a:r>
              <a:rPr lang="en-US" sz="2800" b="1" dirty="0"/>
              <a:t>S</a:t>
            </a:r>
            <a:r>
              <a:rPr lang="en-US" sz="2800" dirty="0"/>
              <a:t> op S  → N op </a:t>
            </a:r>
            <a:r>
              <a:rPr lang="en-US" sz="2800" b="1" dirty="0"/>
              <a:t>N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 op N op </a:t>
            </a:r>
            <a:r>
              <a:rPr lang="en-US" sz="2800" b="1" dirty="0"/>
              <a:t>S</a:t>
            </a:r>
            <a:r>
              <a:rPr lang="en-US" sz="2800" dirty="0"/>
              <a:t> → N op N op </a:t>
            </a:r>
            <a:r>
              <a:rPr lang="en-US" sz="2800" b="1" dirty="0"/>
              <a:t>I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501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501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10957503" y="4553795"/>
            <a:ext cx="79908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2BFE6C-1E44-3363-0970-903FB2E50544}"/>
              </a:ext>
            </a:extLst>
          </p:cNvPr>
          <p:cNvSpPr/>
          <p:nvPr/>
        </p:nvSpPr>
        <p:spPr>
          <a:xfrm>
            <a:off x="924232" y="2794530"/>
            <a:ext cx="6154748" cy="109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00"/>
                </a:highlight>
              </a:rPr>
              <a:t>PROBLEM: This string has 2 different derivations, 2 trees, 2 diff. meanings! -&gt; Ambiguous grammar</a:t>
            </a:r>
          </a:p>
        </p:txBody>
      </p:sp>
    </p:spTree>
    <p:extLst>
      <p:ext uri="{BB962C8B-B14F-4D97-AF65-F5344CB8AC3E}">
        <p14:creationId xmlns:p14="http://schemas.microsoft.com/office/powerpoint/2010/main" val="1422880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ambiguity is when there are </a:t>
            </a:r>
            <a:r>
              <a:rPr lang="en-US" b="1" dirty="0"/>
              <a:t>two different operators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(like + and *) and you don’t know which one comes first</a:t>
            </a:r>
          </a:p>
          <a:p>
            <a:r>
              <a:rPr lang="en-US" b="1" dirty="0"/>
              <a:t>Example:</a:t>
            </a:r>
            <a:r>
              <a:rPr lang="en-US" dirty="0"/>
              <a:t>  “1 + 1 * x” could be either</a:t>
            </a:r>
          </a:p>
          <a:p>
            <a:pPr lvl="1"/>
            <a:r>
              <a:rPr lang="en-US" dirty="0"/>
              <a:t>(1 + 1) * x = 2*x + 0</a:t>
            </a:r>
          </a:p>
          <a:p>
            <a:pPr lvl="1"/>
            <a:r>
              <a:rPr lang="en-US" dirty="0"/>
              <a:t>1 + (1 * x) = 1*x + 1</a:t>
            </a:r>
            <a:br>
              <a:rPr lang="en-US" dirty="0"/>
            </a:br>
            <a:r>
              <a:rPr lang="en-US" dirty="0"/>
              <a:t>Different polynomials, different meanings (semantics)</a:t>
            </a:r>
          </a:p>
        </p:txBody>
      </p:sp>
    </p:spTree>
    <p:extLst>
      <p:ext uri="{BB962C8B-B14F-4D97-AF65-F5344CB8AC3E}">
        <p14:creationId xmlns:p14="http://schemas.microsoft.com/office/powerpoint/2010/main" val="266373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Idea:</a:t>
            </a:r>
            <a:r>
              <a:rPr lang="en-US" dirty="0"/>
              <a:t> Insert new variable symbol. Force * to be tighter than +</a:t>
            </a:r>
          </a:p>
          <a:p>
            <a:r>
              <a:rPr lang="en-US" dirty="0"/>
              <a:t>S   → S + S | E1</a:t>
            </a:r>
            <a:br>
              <a:rPr lang="en-US" dirty="0"/>
            </a:br>
            <a:r>
              <a:rPr lang="en-US" dirty="0"/>
              <a:t>E1 → E1 * E1 | num | var | (S)</a:t>
            </a:r>
          </a:p>
          <a:p>
            <a:r>
              <a:rPr lang="en-US" dirty="0"/>
              <a:t>This rules out (1 + 1)*x. Why? (1+1)*x needs * to appear first in </a:t>
            </a:r>
            <a:r>
              <a:rPr lang="en-US" dirty="0" err="1"/>
              <a:t>deriv</a:t>
            </a:r>
            <a:br>
              <a:rPr lang="en-US" dirty="0"/>
            </a:br>
            <a:r>
              <a:rPr lang="en-US" b="1" dirty="0"/>
              <a:t>S</a:t>
            </a:r>
            <a:r>
              <a:rPr lang="en-US" dirty="0"/>
              <a:t> →</a:t>
            </a:r>
            <a:r>
              <a:rPr lang="en-US" b="1" dirty="0"/>
              <a:t> E1</a:t>
            </a:r>
            <a:br>
              <a:rPr lang="en-US" b="1" dirty="0"/>
            </a:br>
            <a:r>
              <a:rPr lang="en-US" b="1" dirty="0" err="1"/>
              <a:t>E1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en-US" b="1" dirty="0"/>
              <a:t>E1 * E1</a:t>
            </a:r>
            <a:br>
              <a:rPr lang="en-US" b="1" dirty="0"/>
            </a:br>
            <a:r>
              <a:rPr lang="en-US" dirty="0" err="1"/>
              <a:t>E1</a:t>
            </a:r>
            <a:r>
              <a:rPr lang="en-US" dirty="0"/>
              <a:t> * </a:t>
            </a:r>
            <a:r>
              <a:rPr lang="en-US" b="1" dirty="0"/>
              <a:t>E1 </a:t>
            </a:r>
            <a:r>
              <a:rPr lang="en-US" dirty="0"/>
              <a:t>→ E1 * var</a:t>
            </a:r>
            <a:br>
              <a:rPr lang="en-US" dirty="0"/>
            </a:br>
            <a:r>
              <a:rPr lang="en-US" b="1" dirty="0"/>
              <a:t>E1 </a:t>
            </a:r>
            <a:r>
              <a:rPr lang="en-US" dirty="0"/>
              <a:t>* var → ??? (can’t change E1 into + without explicit </a:t>
            </a:r>
            <a:r>
              <a:rPr lang="en-US" dirty="0" err="1"/>
              <a:t>parens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Parens</a:t>
            </a:r>
            <a:r>
              <a:rPr lang="en-US" dirty="0"/>
              <a:t> reset symbol to S so all ops can be used</a:t>
            </a:r>
          </a:p>
        </p:txBody>
      </p:sp>
    </p:spTree>
    <p:extLst>
      <p:ext uri="{BB962C8B-B14F-4D97-AF65-F5344CB8AC3E}">
        <p14:creationId xmlns:p14="http://schemas.microsoft.com/office/powerpoint/2010/main" val="1840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programs are still written in text. If we want to do anything with a program, we need to understand its text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Natural language</a:t>
            </a:r>
            <a:r>
              <a:rPr lang="en-US" dirty="0"/>
              <a:t> is a fundamental part of being human, and syntax is an opportunity to reflect on the relationship between natural language and programming languages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Let’s briefly reflect on natural language to get some insights about PLs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04437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Associativity ambiguity is when the </a:t>
            </a:r>
            <a:r>
              <a:rPr lang="en-US" b="1" dirty="0"/>
              <a:t>same operator</a:t>
            </a:r>
            <a:r>
              <a:rPr lang="en-US" dirty="0"/>
              <a:t> appears twice and we don’t know the order, but it matters. Such as subtraction</a:t>
            </a:r>
            <a:br>
              <a:rPr lang="en-US" dirty="0"/>
            </a:br>
            <a:r>
              <a:rPr lang="en-US" dirty="0"/>
              <a:t>Consider polynomials with subtraction: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</a:p>
          <a:p>
            <a:r>
              <a:rPr lang="en-US" b="1" dirty="0"/>
              <a:t>Example:</a:t>
            </a:r>
            <a:r>
              <a:rPr lang="en-US" dirty="0"/>
              <a:t> 8-4-2 is ambiguous</a:t>
            </a:r>
          </a:p>
          <a:p>
            <a:pPr lvl="1"/>
            <a:r>
              <a:rPr lang="en-US" dirty="0"/>
              <a:t>Could be  (8-4)-2 = 4-2 = 2, or</a:t>
            </a:r>
          </a:p>
          <a:p>
            <a:pPr lvl="1"/>
            <a:r>
              <a:rPr lang="en-US" dirty="0"/>
              <a:t>Could be  8-(4-2) = 8-2 = 6.</a:t>
            </a:r>
          </a:p>
          <a:p>
            <a:r>
              <a:rPr lang="en-US" dirty="0"/>
              <a:t>Unfortunately, 2 is not 6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1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same trick </a:t>
            </a:r>
            <a:r>
              <a:rPr lang="en-US" b="1" dirty="0"/>
              <a:t>again</a:t>
            </a:r>
            <a:r>
              <a:rPr lang="en-US" dirty="0"/>
              <a:t>. Subtraction is left-associative, so you can only use it again on the left side. The right side </a:t>
            </a:r>
            <a:r>
              <a:rPr lang="en-US" b="1" dirty="0"/>
              <a:t>goes to new symbol</a:t>
            </a:r>
            <a:endParaRPr lang="en-US" dirty="0"/>
          </a:p>
          <a:p>
            <a:r>
              <a:rPr lang="en-US" dirty="0"/>
              <a:t>Instead of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  <a:br>
              <a:rPr lang="en-US" dirty="0"/>
            </a:br>
            <a:r>
              <a:rPr lang="en-US" dirty="0"/>
              <a:t>Have</a:t>
            </a:r>
            <a:br>
              <a:rPr lang="en-US" dirty="0"/>
            </a:br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r>
              <a:rPr lang="en-US" b="1" dirty="0"/>
              <a:t>Check understanding:</a:t>
            </a:r>
            <a:r>
              <a:rPr lang="en-US" dirty="0"/>
              <a:t> How does this prevent 8-(4-2)?</a:t>
            </a:r>
          </a:p>
        </p:txBody>
      </p:sp>
    </p:spTree>
    <p:extLst>
      <p:ext uri="{BB962C8B-B14F-4D97-AF65-F5344CB8AC3E}">
        <p14:creationId xmlns:p14="http://schemas.microsoft.com/office/powerpoint/2010/main" val="31020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405-84AB-9200-96A0-23D2F87D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Precedence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50C7-7106-81E3-E59A-EAB53EEF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+ associativity are the most common ambiguities. Both fixes reflect a shared idea called </a:t>
            </a:r>
            <a:r>
              <a:rPr lang="en-US" b="1" dirty="0"/>
              <a:t>precedence climbing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Operators are divided into precedence levels. High precedence = tighter </a:t>
            </a:r>
            <a:br>
              <a:rPr lang="en-US" dirty="0"/>
            </a:br>
            <a:r>
              <a:rPr lang="en-US" dirty="0"/>
              <a:t>e.g. a*b + c*d is (a*b) + (c*d) and * is </a:t>
            </a:r>
            <a:r>
              <a:rPr lang="en-US" b="1" dirty="0"/>
              <a:t>higher</a:t>
            </a:r>
            <a:r>
              <a:rPr lang="en-US" dirty="0"/>
              <a:t> precedence than +</a:t>
            </a:r>
          </a:p>
          <a:p>
            <a:pPr lvl="1"/>
            <a:r>
              <a:rPr lang="en-US" dirty="0"/>
              <a:t>The precedence level starts at the lowest level</a:t>
            </a:r>
            <a:endParaRPr lang="en-US" b="1" dirty="0"/>
          </a:p>
          <a:p>
            <a:pPr lvl="1"/>
            <a:r>
              <a:rPr lang="en-US" dirty="0"/>
              <a:t>Precedence increases at the right of a left-associative operators, vice-versa</a:t>
            </a:r>
          </a:p>
          <a:p>
            <a:pPr lvl="1"/>
            <a:r>
              <a:rPr lang="en-US" dirty="0"/>
              <a:t>Once precedence increases, you can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b="1" dirty="0"/>
              <a:t>again</a:t>
            </a:r>
            <a:r>
              <a:rPr lang="en-US" dirty="0"/>
              <a:t> parse a low-precedence operator unless you reset the level with </a:t>
            </a:r>
            <a:r>
              <a:rPr lang="en-US" dirty="0" err="1"/>
              <a:t>parens</a:t>
            </a:r>
            <a:r>
              <a:rPr lang="en-US" dirty="0"/>
              <a:t> ()</a:t>
            </a:r>
          </a:p>
          <a:p>
            <a:pPr marL="201168" lvl="1" indent="0">
              <a:buNone/>
            </a:pPr>
            <a:r>
              <a:rPr lang="en-US" dirty="0"/>
              <a:t>Precedence </a:t>
            </a:r>
            <a:r>
              <a:rPr lang="en-US" b="1" dirty="0"/>
              <a:t>starts low</a:t>
            </a:r>
            <a:r>
              <a:rPr lang="en-US" dirty="0"/>
              <a:t> and </a:t>
            </a:r>
            <a:r>
              <a:rPr lang="en-US" b="1" dirty="0"/>
              <a:t>climbs</a:t>
            </a:r>
            <a:r>
              <a:rPr lang="en-US" dirty="0"/>
              <a:t> because CFG is top-down</a:t>
            </a:r>
          </a:p>
          <a:p>
            <a:pPr marL="201168" lvl="1" indent="0">
              <a:buNone/>
            </a:pPr>
            <a:r>
              <a:rPr lang="en-US" b="1" dirty="0"/>
              <a:t>Check understanding</a:t>
            </a:r>
            <a:r>
              <a:rPr lang="en-US" dirty="0"/>
              <a:t>: What is the precedence of each operator on last slide?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4927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values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3050941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2005770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A “)” “=“ E</a:t>
            </a:r>
            <a:br>
              <a:rPr lang="en-US" sz="2800" dirty="0"/>
            </a:br>
            <a:r>
              <a:rPr lang="en-US" sz="2800" dirty="0"/>
              <a:t>A → argument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791227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A “)” “=“ E</a:t>
            </a:r>
            <a:br>
              <a:rPr lang="en-US" sz="2800" dirty="0"/>
            </a:br>
            <a:r>
              <a:rPr lang="en-US" sz="2800" dirty="0"/>
              <a:t>A → argument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9406"/>
              </p:ext>
            </p:extLst>
          </p:nvPr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98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Implement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458805" y="3681847"/>
            <a:ext cx="730878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 → D S | D   // list of definitions</a:t>
            </a:r>
            <a:br>
              <a:rPr lang="en-US" sz="2600" dirty="0"/>
            </a:br>
            <a:r>
              <a:rPr lang="en-US" sz="2600" dirty="0"/>
              <a:t>D → var “=“ E | var “(“ A “)” “=“ E</a:t>
            </a:r>
            <a:br>
              <a:rPr lang="en-US" sz="2600" dirty="0"/>
            </a:br>
            <a:r>
              <a:rPr lang="en-US" sz="2600" dirty="0"/>
              <a:t>A → argument list, left as exercise </a:t>
            </a:r>
            <a:br>
              <a:rPr lang="en-US" sz="2600" dirty="0"/>
            </a:br>
            <a:r>
              <a:rPr lang="en-US" sz="2600" dirty="0"/>
              <a:t>V → num</a:t>
            </a:r>
            <a:br>
              <a:rPr lang="en-US" sz="2600" dirty="0"/>
            </a:br>
            <a:r>
              <a:rPr lang="en-US" sz="2600" dirty="0"/>
              <a:t>E → “let” D “in” E | “if” E “{“ E “}” “else” “{“ E “}” </a:t>
            </a:r>
            <a:br>
              <a:rPr lang="en-US" sz="2600" dirty="0"/>
            </a:br>
            <a:r>
              <a:rPr lang="en-US" sz="2600" dirty="0"/>
              <a:t>     | “E1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/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56662-DCCC-3780-B29B-CEEA698D0E6B}"/>
              </a:ext>
            </a:extLst>
          </p:cNvPr>
          <p:cNvSpPr txBox="1"/>
          <p:nvPr/>
        </p:nvSpPr>
        <p:spPr>
          <a:xfrm>
            <a:off x="7594331" y="4387068"/>
            <a:ext cx="444526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E1 → E1 “+” E2 | E1 “-” E2 | E2</a:t>
            </a:r>
            <a:br>
              <a:rPr lang="en-US" sz="2600" dirty="0"/>
            </a:br>
            <a:r>
              <a:rPr lang="en-US" sz="2600" dirty="0" err="1"/>
              <a:t>E2</a:t>
            </a:r>
            <a:r>
              <a:rPr lang="en-US" sz="2600" dirty="0"/>
              <a:t> → E2 “*” E3 | E3</a:t>
            </a:r>
            <a:br>
              <a:rPr lang="en-US" sz="2600" dirty="0"/>
            </a:br>
            <a:r>
              <a:rPr lang="en-US" sz="2600" dirty="0" err="1"/>
              <a:t>E3</a:t>
            </a:r>
            <a:r>
              <a:rPr lang="en-US" sz="2600" dirty="0"/>
              <a:t> → var “(“ A “)” | var “()” </a:t>
            </a:r>
            <a:br>
              <a:rPr lang="en-US" sz="2600" dirty="0"/>
            </a:br>
            <a:r>
              <a:rPr lang="en-US" sz="2600" dirty="0"/>
              <a:t>        | V | var  | “(“ E “)” </a:t>
            </a:r>
          </a:p>
        </p:txBody>
      </p:sp>
    </p:spTree>
    <p:extLst>
      <p:ext uri="{BB962C8B-B14F-4D97-AF65-F5344CB8AC3E}">
        <p14:creationId xmlns:p14="http://schemas.microsoft.com/office/powerpoint/2010/main" val="10916164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842D-9216-09DF-D253-90881138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4184-81C4-9FD9-2E18-576ADEAB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Parsing = RE + CFG</a:t>
            </a:r>
          </a:p>
          <a:p>
            <a:pPr lvl="1"/>
            <a:r>
              <a:rPr lang="en-US" dirty="0"/>
              <a:t>RE “</a:t>
            </a:r>
            <a:r>
              <a:rPr lang="en-US" dirty="0" err="1"/>
              <a:t>lexing</a:t>
            </a:r>
            <a:r>
              <a:rPr lang="en-US" dirty="0"/>
              <a:t>” identifies basic building blocks like “x” or “=“ or “124.4”</a:t>
            </a:r>
          </a:p>
          <a:p>
            <a:pPr lvl="1"/>
            <a:r>
              <a:rPr lang="en-US" dirty="0"/>
              <a:t>CFG parsing organizing basic building blocks into full tree</a:t>
            </a:r>
          </a:p>
          <a:p>
            <a:pPr lvl="1"/>
            <a:r>
              <a:rPr lang="en-US" dirty="0"/>
              <a:t>Ambiguous CFG often bad, often fixable (precedence climbing)</a:t>
            </a:r>
          </a:p>
          <a:p>
            <a:r>
              <a:rPr lang="en-US" dirty="0"/>
              <a:t>Not obvious how to implement CFG parsing</a:t>
            </a:r>
            <a:br>
              <a:rPr lang="en-US" dirty="0"/>
            </a:br>
            <a:r>
              <a:rPr lang="en-US" dirty="0"/>
              <a:t>Next time: Parsing Expression Grammars make implementation clearer than CFGs</a:t>
            </a:r>
          </a:p>
        </p:txBody>
      </p:sp>
    </p:spTree>
    <p:extLst>
      <p:ext uri="{BB962C8B-B14F-4D97-AF65-F5344CB8AC3E}">
        <p14:creationId xmlns:p14="http://schemas.microsoft.com/office/powerpoint/2010/main" val="7086997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60D-EDF0-7613-B13E-0DD7440A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Context-Free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F20F-D138-F4E2-AB89-3D2D0514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36024" cy="4023360"/>
          </a:xfrm>
        </p:spPr>
        <p:txBody>
          <a:bodyPr/>
          <a:lstStyle/>
          <a:p>
            <a:r>
              <a:rPr lang="en-US" dirty="0"/>
              <a:t>Context Free is a program (and PL) for generating visual art using CFGs</a:t>
            </a:r>
          </a:p>
          <a:p>
            <a:pPr lvl="1"/>
            <a:r>
              <a:rPr lang="en-US" dirty="0"/>
              <a:t>We do not use it in this course</a:t>
            </a:r>
          </a:p>
          <a:p>
            <a:pPr lvl="1"/>
            <a:r>
              <a:rPr lang="en-US" dirty="0"/>
              <a:t>It can be used to explore the power and limitations of CFGs (what can’t it draw?)</a:t>
            </a:r>
          </a:p>
          <a:p>
            <a:pPr lvl="1"/>
            <a:r>
              <a:rPr lang="en-US" dirty="0"/>
              <a:t>If you’re curious about it, you could consider exploring it in your design homework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  <a:hlinkClick r:id="rId2"/>
              </a:rPr>
              <a:t>https://www.contextfreeart.org/</a:t>
            </a:r>
            <a:endParaRPr lang="en-US" b="0" i="1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F94B2-80C8-B47B-6756-DE70B76F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04" y="2387155"/>
            <a:ext cx="2122376" cy="29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string is </a:t>
            </a:r>
            <a:r>
              <a:rPr lang="en-US" b="1" dirty="0"/>
              <a:t>syntactically valid</a:t>
            </a:r>
            <a:r>
              <a:rPr lang="en-US" i="1" dirty="0"/>
              <a:t> </a:t>
            </a:r>
            <a:r>
              <a:rPr lang="en-US" dirty="0"/>
              <a:t>if it follows the grammar of the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syntactically valid string </a:t>
            </a:r>
            <a:r>
              <a:rPr lang="en-US" b="1" dirty="0"/>
              <a:t>has a semantics</a:t>
            </a:r>
            <a:r>
              <a:rPr lang="en-US" dirty="0"/>
              <a:t> if it can be assigned a </a:t>
            </a:r>
            <a:r>
              <a:rPr lang="en-US" b="1" dirty="0"/>
              <a:t>meaning</a:t>
            </a:r>
            <a:r>
              <a:rPr lang="en-US" dirty="0"/>
              <a:t>. It has an </a:t>
            </a:r>
            <a:r>
              <a:rPr lang="en-US" b="1" dirty="0"/>
              <a:t>ambiguous semantics</a:t>
            </a:r>
            <a:r>
              <a:rPr lang="en-US" dirty="0"/>
              <a:t> if &gt;1.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are syntactically valid? Have semantics? Ambiguous?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“Buffalo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“Fruit fries like a banana”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“Colorless green ideas sleep furiously”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“He made her duck”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“Give orange me give eat orange me eat orange give me eat orange give me you”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95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010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</a:p>
          <a:p>
            <a:r>
              <a:rPr lang="en-US" b="1" dirty="0"/>
              <a:t>Note:</a:t>
            </a:r>
            <a:r>
              <a:rPr lang="en-US" dirty="0"/>
              <a:t> I’m sure some of your answers are not included in CS 4536. You are encouraged to explore such features in the open-ended design exercise part of your homework assignments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591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5157</Words>
  <Application>Microsoft Office PowerPoint</Application>
  <PresentationFormat>Widescreen</PresentationFormat>
  <Paragraphs>500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Noto Serif</vt:lpstr>
      <vt:lpstr>Retrospect</vt:lpstr>
      <vt:lpstr>03 - Parsing</vt:lpstr>
      <vt:lpstr>Outline</vt:lpstr>
      <vt:lpstr>Introduction</vt:lpstr>
      <vt:lpstr>Basic Stages of a PL Implementation*</vt:lpstr>
      <vt:lpstr>Basic Stages of a PL Implementation*</vt:lpstr>
      <vt:lpstr>Why Care About Syntax</vt:lpstr>
      <vt:lpstr>Natural Language Examples</vt:lpstr>
      <vt:lpstr>Picking an Example Language</vt:lpstr>
      <vt:lpstr>Picking an Example Language</vt:lpstr>
      <vt:lpstr>CS 4536 Example Language: Toi*</vt:lpstr>
      <vt:lpstr>CS 4536 Example Language: Toi*</vt:lpstr>
      <vt:lpstr>Regular Expressions</vt:lpstr>
      <vt:lpstr>Chomsky hierarchy</vt:lpstr>
      <vt:lpstr>Why Have Regular Expressions?  What Do They Parse Anyway?</vt:lpstr>
      <vt:lpstr>Lexing Diagram</vt:lpstr>
      <vt:lpstr>Lexing Diagram</vt:lpstr>
      <vt:lpstr>Regular Expressions are Little Language</vt:lpstr>
      <vt:lpstr>Semantics: The Language of an RE</vt:lpstr>
      <vt:lpstr>Example: Natural Numbers</vt:lpstr>
      <vt:lpstr>Example: Natural Numbers</vt:lpstr>
      <vt:lpstr>Extended RE: Character Sets</vt:lpstr>
      <vt:lpstr>Extended RE: Wildcard and r+</vt:lpstr>
      <vt:lpstr>Extended RE: Wildcard and r+</vt:lpstr>
      <vt:lpstr>Extended Matching</vt:lpstr>
      <vt:lpstr>Example Revisited</vt:lpstr>
      <vt:lpstr>Section: RE Implementation</vt:lpstr>
      <vt:lpstr>Section: RE Implementation</vt:lpstr>
      <vt:lpstr>Section: RE Implementation</vt:lpstr>
      <vt:lpstr>More to Come</vt:lpstr>
      <vt:lpstr>Limitations of RE</vt:lpstr>
      <vt:lpstr>Limitations of RE</vt:lpstr>
      <vt:lpstr>Section: Context-Free Grammars (CFG)</vt:lpstr>
      <vt:lpstr>Chomsky hierarchy</vt:lpstr>
      <vt:lpstr>Goal of Context-Free Grammars (CFG)</vt:lpstr>
      <vt:lpstr>Goal of Context-Free Grammars (CFG)</vt:lpstr>
      <vt:lpstr>Goal of Context-Free Grammars (CFG)</vt:lpstr>
      <vt:lpstr>Goal of Context-Free Grammars (CFG)</vt:lpstr>
      <vt:lpstr>Rough Idea</vt:lpstr>
      <vt:lpstr>Rough Idea</vt:lpstr>
      <vt:lpstr>Formal Definition</vt:lpstr>
      <vt:lpstr>Example Formal CFG: Paren Matching</vt:lpstr>
      <vt:lpstr>Simplifying Notation</vt:lpstr>
      <vt:lpstr>Simplifying Notation</vt:lpstr>
      <vt:lpstr>Simplifying Notation</vt:lpstr>
      <vt:lpstr>Simplifying Notation</vt:lpstr>
      <vt:lpstr>Simplifying Notation</vt:lpstr>
      <vt:lpstr>Derivations</vt:lpstr>
      <vt:lpstr>Derivation Example</vt:lpstr>
      <vt:lpstr>Language of CFG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Precedence Ambiguity</vt:lpstr>
      <vt:lpstr>Fixing Precedence Ambiguity</vt:lpstr>
      <vt:lpstr>Associativity Ambiguity</vt:lpstr>
      <vt:lpstr>Fixing Associativity Ambiguity</vt:lpstr>
      <vt:lpstr>Idea: Precedence Climbing</vt:lpstr>
      <vt:lpstr>Toward a Grammar of Toi</vt:lpstr>
      <vt:lpstr>Toward a Grammar of Toi</vt:lpstr>
      <vt:lpstr>Toward a Grammar of Toi</vt:lpstr>
      <vt:lpstr>Toward a Grammar of Toi</vt:lpstr>
      <vt:lpstr>Toward a Grammar of Toi</vt:lpstr>
      <vt:lpstr>Summary</vt:lpstr>
      <vt:lpstr>Bonus: Context-Free 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84</cp:revision>
  <dcterms:created xsi:type="dcterms:W3CDTF">2023-08-13T16:19:48Z</dcterms:created>
  <dcterms:modified xsi:type="dcterms:W3CDTF">2023-08-15T20:46:00Z</dcterms:modified>
</cp:coreProperties>
</file>