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6" r:id="rId8"/>
    <p:sldId id="267" r:id="rId9"/>
    <p:sldId id="268" r:id="rId10"/>
    <p:sldId id="270" r:id="rId11"/>
    <p:sldId id="259" r:id="rId12"/>
    <p:sldId id="276" r:id="rId13"/>
    <p:sldId id="277" r:id="rId14"/>
    <p:sldId id="278" r:id="rId15"/>
    <p:sldId id="279" r:id="rId16"/>
    <p:sldId id="281" r:id="rId17"/>
    <p:sldId id="282" r:id="rId18"/>
    <p:sldId id="260" r:id="rId19"/>
    <p:sldId id="286" r:id="rId20"/>
    <p:sldId id="287" r:id="rId21"/>
    <p:sldId id="289" r:id="rId22"/>
    <p:sldId id="299" r:id="rId23"/>
    <p:sldId id="300" r:id="rId24"/>
    <p:sldId id="301" r:id="rId25"/>
    <p:sldId id="293" r:id="rId26"/>
    <p:sldId id="304" r:id="rId27"/>
    <p:sldId id="274" r:id="rId28"/>
    <p:sldId id="269" r:id="rId29"/>
    <p:sldId id="265" r:id="rId30"/>
    <p:sldId id="271" r:id="rId31"/>
    <p:sldId id="272" r:id="rId32"/>
    <p:sldId id="273" r:id="rId33"/>
    <p:sldId id="288" r:id="rId34"/>
    <p:sldId id="298" r:id="rId35"/>
    <p:sldId id="275" r:id="rId36"/>
    <p:sldId id="280" r:id="rId37"/>
    <p:sldId id="284" r:id="rId38"/>
    <p:sldId id="285" r:id="rId39"/>
    <p:sldId id="297" r:id="rId40"/>
    <p:sldId id="30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63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6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92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16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4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2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5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816B6F3-D676-47EC-87B6-388C82CBC7F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5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6B6F3-D676-47EC-87B6-388C82CBC7F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5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image" Target="../media/image8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9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56D0-4833-1A39-A433-875A5531F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Language Case Studies Can Be Deep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A8B95-FF16-E28E-5BBD-089B9B888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6348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Rose Bohrer (she/her)</a:t>
            </a:r>
            <a:br>
              <a:rPr lang="en-US" dirty="0"/>
            </a:br>
            <a:r>
              <a:rPr lang="en-US" dirty="0"/>
              <a:t>Asst. Prof. CS, Worcester Polytechnic Institute</a:t>
            </a:r>
          </a:p>
          <a:p>
            <a:pPr algn="ctr"/>
            <a:r>
              <a:rPr lang="en-US" strike="sngStrike" dirty="0"/>
              <a:t>Trends in Functional Programming in Education (</a:t>
            </a:r>
            <a:r>
              <a:rPr lang="en-US" strike="sngStrike" dirty="0" err="1"/>
              <a:t>TFPiE</a:t>
            </a:r>
            <a:r>
              <a:rPr lang="en-US" strike="sngStrike" dirty="0"/>
              <a:t>) 2024</a:t>
            </a:r>
            <a:br>
              <a:rPr lang="en-US" strike="sngStrike" dirty="0"/>
            </a:br>
            <a:r>
              <a:rPr lang="en-US" strike="sngStrike" dirty="0"/>
              <a:t>South Orange, NJ, USA</a:t>
            </a:r>
            <a:br>
              <a:rPr lang="en-US" strike="sngStrike" dirty="0"/>
            </a:br>
            <a:r>
              <a:rPr lang="en-US" strike="sngStrike" dirty="0"/>
              <a:t>Jan 9</a:t>
            </a:r>
            <a:r>
              <a:rPr lang="en-US" strike="sngStrike" baseline="30000" dirty="0"/>
              <a:t>th</a:t>
            </a:r>
            <a:r>
              <a:rPr lang="en-US" strike="sngStrike" dirty="0"/>
              <a:t> 2024</a:t>
            </a:r>
          </a:p>
          <a:p>
            <a:pPr algn="ctr"/>
            <a:r>
              <a:rPr lang="en-US" sz="2400" b="1" dirty="0"/>
              <a:t>VALENTINES DAY EDITION, FEB 14 2024</a:t>
            </a:r>
          </a:p>
        </p:txBody>
      </p:sp>
      <p:pic>
        <p:nvPicPr>
          <p:cNvPr id="5" name="Graphic 4" descr="Badge Heart with solid fill">
            <a:extLst>
              <a:ext uri="{FF2B5EF4-FFF2-40B4-BE49-F238E27FC236}">
                <a16:creationId xmlns:a16="http://schemas.microsoft.com/office/drawing/2014/main" id="{DA998930-3D8F-E79C-E7D5-F25F14256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5760" y="51511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3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82C1-3FC1-01EA-7FBC-38F6B874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on language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A8C70-C7C7-0847-3D4D-80572B69E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syntax choice is informed by the co-existence of multiple programmer subpopulations with various levels of vision</a:t>
            </a:r>
          </a:p>
          <a:p>
            <a:r>
              <a:rPr lang="en-US" b="1" dirty="0"/>
              <a:t>Design goal:</a:t>
            </a:r>
            <a:r>
              <a:rPr lang="en-US" dirty="0"/>
              <a:t> A single syntax which supports multiple interaction modes, one of which is convenient for each sub-population</a:t>
            </a:r>
          </a:p>
          <a:p>
            <a:r>
              <a:rPr lang="en-US" b="1" dirty="0"/>
              <a:t>High-vision children:</a:t>
            </a:r>
            <a:r>
              <a:rPr lang="en-US" dirty="0"/>
              <a:t> Color-coding on beads promotes visual interaction</a:t>
            </a:r>
          </a:p>
          <a:p>
            <a:r>
              <a:rPr lang="en-US" b="1" dirty="0" err="1"/>
              <a:t>Low+no-vision</a:t>
            </a:r>
            <a:r>
              <a:rPr lang="en-US" b="1" dirty="0"/>
              <a:t> children: </a:t>
            </a:r>
            <a:r>
              <a:rPr lang="en-US" dirty="0"/>
              <a:t>Distinctive shapes promote tactile interaction</a:t>
            </a:r>
          </a:p>
          <a:p>
            <a:r>
              <a:rPr lang="en-US" dirty="0"/>
              <a:t>The notion of disability as a spectrum is </a:t>
            </a:r>
            <a:r>
              <a:rPr lang="en-US" b="1" u="sng" dirty="0"/>
              <a:t>fundamental</a:t>
            </a:r>
            <a:r>
              <a:rPr lang="en-US" i="1" dirty="0"/>
              <a:t> </a:t>
            </a:r>
            <a:r>
              <a:rPr lang="en-US" dirty="0"/>
              <a:t>to motivating this hybrid style of interaction with language syntax (tactile + visual)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1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B866-84A3-1CA8-9DBC-A7B738C9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C+=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1EB34-CF37-6688-4FC2-052F904A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warning: misogyny </a:t>
            </a:r>
            <a:r>
              <a:rPr lang="en-US"/>
              <a:t>and transphobia</a:t>
            </a:r>
          </a:p>
        </p:txBody>
      </p:sp>
    </p:spTree>
    <p:extLst>
      <p:ext uri="{BB962C8B-B14F-4D97-AF65-F5344CB8AC3E}">
        <p14:creationId xmlns:p14="http://schemas.microsoft.com/office/powerpoint/2010/main" val="71293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7773-466D-5ED2-91CA-A094B93E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032-0BB5-C29E-ED4B-CB9FF08C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Directly demonstrate the usefulness of a methodology from the humanities (close reading) to a PL designer</a:t>
            </a:r>
          </a:p>
          <a:p>
            <a:r>
              <a:rPr lang="en-US" b="1" dirty="0"/>
              <a:t>Bonus goal: </a:t>
            </a:r>
            <a:r>
              <a:rPr lang="en-US" dirty="0"/>
              <a:t>Preserve significant events from PL history!</a:t>
            </a:r>
          </a:p>
        </p:txBody>
      </p:sp>
    </p:spTree>
    <p:extLst>
      <p:ext uri="{BB962C8B-B14F-4D97-AF65-F5344CB8AC3E}">
        <p14:creationId xmlns:p14="http://schemas.microsoft.com/office/powerpoint/2010/main" val="40645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86CE-9E64-DB98-0EA9-77033B2B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CA739-0179-20E9-A0D8-38930F0B3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C+= (“C Plus Equality”) is not a programming language in a meaningful sense</a:t>
            </a:r>
          </a:p>
          <a:p>
            <a:pPr lvl="1"/>
            <a:r>
              <a:rPr lang="en-US" b="1" dirty="0"/>
              <a:t>No </a:t>
            </a:r>
            <a:r>
              <a:rPr lang="en-US" dirty="0"/>
              <a:t>serious implementation, theory, application, or user base</a:t>
            </a:r>
          </a:p>
          <a:p>
            <a:pPr lvl="1"/>
            <a:r>
              <a:rPr lang="en-US" b="1" dirty="0"/>
              <a:t>Has: </a:t>
            </a:r>
            <a:r>
              <a:rPr lang="en-US" dirty="0"/>
              <a:t>A design document. Thus C+= is most meaningful when viewed as </a:t>
            </a:r>
            <a:r>
              <a:rPr lang="en-US" b="1" dirty="0"/>
              <a:t>media </a:t>
            </a:r>
            <a:r>
              <a:rPr lang="en-US" dirty="0"/>
              <a:t>and we will analyze it as such</a:t>
            </a:r>
          </a:p>
          <a:p>
            <a:r>
              <a:rPr lang="en-US" dirty="0"/>
              <a:t>C+= exists primarily in the form of a Git repository hosted on GitHub*, containing a design document, example programs, and minimal prototype implementation** of a self-proclaimed “feminist” programming language</a:t>
            </a:r>
            <a:br>
              <a:rPr lang="en-US" dirty="0"/>
            </a:br>
            <a:r>
              <a:rPr lang="en-US" b="1" dirty="0"/>
              <a:t>Unpacking historical context is essential to interpreting this design document</a:t>
            </a:r>
            <a:endParaRPr lang="en-US" dirty="0"/>
          </a:p>
          <a:p>
            <a:pPr lvl="1"/>
            <a:r>
              <a:rPr lang="en-US" dirty="0"/>
              <a:t>* Repository disabled for its terms-of-service violations</a:t>
            </a:r>
          </a:p>
          <a:p>
            <a:pPr lvl="1"/>
            <a:r>
              <a:rPr lang="en-US" dirty="0"/>
              <a:t>** Implementation consists of a trivial set of C preprocessors macros</a:t>
            </a:r>
          </a:p>
        </p:txBody>
      </p:sp>
    </p:spTree>
    <p:extLst>
      <p:ext uri="{BB962C8B-B14F-4D97-AF65-F5344CB8AC3E}">
        <p14:creationId xmlns:p14="http://schemas.microsoft.com/office/powerpoint/2010/main" val="316018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F233-18E8-FB52-B561-39564F88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5F8B-04FD-129C-1732-6F0ECF8A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2013, humanist scholar Ari Schlesinger started a conversation on the HASTAC blog about what it might mean for a code or even a PL to be feminist</a:t>
            </a:r>
          </a:p>
          <a:p>
            <a:pPr lvl="1"/>
            <a:r>
              <a:rPr lang="en-US" dirty="0"/>
              <a:t>Codework, i.e., code as poetry (e.g. Mez Breeze, </a:t>
            </a:r>
            <a:r>
              <a:rPr lang="en-US" dirty="0" err="1"/>
              <a:t>micha</a:t>
            </a:r>
            <a:r>
              <a:rPr lang="en-US" dirty="0"/>
              <a:t> </a:t>
            </a:r>
            <a:r>
              <a:rPr lang="en-US" dirty="0" err="1"/>
              <a:t>cardenas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Browser extensions for manipulating gendered language (Jailbreak the Patriarchy)</a:t>
            </a:r>
          </a:p>
          <a:p>
            <a:r>
              <a:rPr lang="en-US" dirty="0"/>
              <a:t>As the article circulated through online tech news, reactionary viewers responded with a satirical design document, typically attributed to anonymous 4chan trolls</a:t>
            </a:r>
          </a:p>
          <a:p>
            <a:pPr marL="0" indent="0">
              <a:buNone/>
            </a:pPr>
            <a:r>
              <a:rPr lang="en-US" b="1" dirty="0"/>
              <a:t>Approach:</a:t>
            </a:r>
            <a:r>
              <a:rPr lang="en-US" dirty="0"/>
              <a:t> Our close reading of the design document must be informed by an understanding of 4chan troll culture and the memes and tropes employed by this community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Contemporary impact: </a:t>
            </a:r>
            <a:r>
              <a:rPr lang="en-US" dirty="0"/>
              <a:t>As of this writing, if my students search for feminism and PL design, Schlesinger’s legitimate article is drowned out of search results by C+=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1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71BE-4D38-B8BD-833B-8E23A42E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1: close reading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A6804-6799-5FC7-35CE-FB4DD1813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close-reading a document that uses coded language to address PLs, we demonstrate to computer science students the irreplaceability of humanistic methods for a task relevant to their work as PL designers</a:t>
            </a:r>
          </a:p>
          <a:p>
            <a:r>
              <a:rPr lang="en-US" b="1" dirty="0"/>
              <a:t>Close reading </a:t>
            </a:r>
            <a:r>
              <a:rPr lang="en-US" dirty="0"/>
              <a:t>here means interpreting a text by zooming in to the details such as individual words and phrases, then zooming out to interrogate their textual arrangement (e.g. order) and finally comprehend their rhetorical functions, </a:t>
            </a:r>
          </a:p>
          <a:p>
            <a:r>
              <a:rPr lang="en-US" b="1" dirty="0"/>
              <a:t>Hermeneutic inquiry</a:t>
            </a:r>
            <a:r>
              <a:rPr lang="en-US" dirty="0"/>
              <a:t> is a stance: we view close reading as means of “divination”. Though the author has an intended “true meaning,” the act of reading is simultaneously a creative, generative one, and any effort to erase the subjectivity of the reader is futile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2320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F4D6-EA6F-9BF2-FF8B-197D4EC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reading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313CDE-C7D7-DA22-6833-FCD26E1CA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3759200"/>
            <a:ext cx="8468590" cy="21560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C09E5-E349-6AC7-D87D-1695915AF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15732"/>
            <a:ext cx="4033106" cy="95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98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2AA1-0E71-CCFB-8C86-6DDD72B2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Insight: misogyny and transphobia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9E755-3AB6-5A54-7DE2-7C65794D6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Misogynistic and transphobic</a:t>
            </a:r>
            <a:r>
              <a:rPr lang="en-US" dirty="0"/>
              <a:t> elements collocated, suggesting relation</a:t>
            </a:r>
          </a:p>
          <a:p>
            <a:r>
              <a:rPr lang="en-US" b="1" dirty="0"/>
              <a:t>Misogynistic elements:</a:t>
            </a:r>
            <a:r>
              <a:rPr lang="en-US" dirty="0"/>
              <a:t> Use of keywords that reinforce the “hysterical feminist” trope</a:t>
            </a:r>
          </a:p>
          <a:p>
            <a:r>
              <a:rPr lang="en-US" b="1" dirty="0"/>
              <a:t>Transphobic elements:</a:t>
            </a:r>
            <a:r>
              <a:rPr lang="en-US" dirty="0"/>
              <a:t> </a:t>
            </a:r>
            <a:r>
              <a:rPr lang="en-US" dirty="0" err="1"/>
              <a:t>Illegitimizing</a:t>
            </a:r>
            <a:r>
              <a:rPr lang="en-US" dirty="0"/>
              <a:t> neopronouns and the notion of gender mutability by attributing these traits to inanimate programs</a:t>
            </a:r>
          </a:p>
          <a:p>
            <a:r>
              <a:rPr lang="en-US" dirty="0"/>
              <a:t>By observing these elements collocated, we gain insight into how interpersonal bias may operate in PL discourse circles: bias against women-as-a-whole and trans-people-as-a-whole and intrinsically linked</a:t>
            </a:r>
          </a:p>
          <a:p>
            <a:r>
              <a:rPr lang="en-US" b="1" dirty="0"/>
              <a:t>Design implications: </a:t>
            </a:r>
            <a:r>
              <a:rPr lang="en-US" dirty="0"/>
              <a:t>Codes of conduct must protect us all or they protect none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8156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C24B-A52A-D92E-6562-DD5B9C4C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4: Twine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CCC0-C2D2-4044-5937-027B872BD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38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3396-5FB8-55E7-F4E1-59A186C3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“Found”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4E01-6048-51C6-CB05-2ED823890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HCPL curriculum is </a:t>
            </a:r>
            <a:r>
              <a:rPr lang="en-US" b="1" i="1" dirty="0"/>
              <a:t>interdisciplinary</a:t>
            </a:r>
            <a:r>
              <a:rPr lang="en-US" dirty="0"/>
              <a:t>, but CS theory is still one of those disciplines!</a:t>
            </a:r>
          </a:p>
          <a:p>
            <a:r>
              <a:rPr lang="en-US" dirty="0"/>
              <a:t>Retaining strong CS foundations helps legitimize interdisciplinary methods</a:t>
            </a:r>
          </a:p>
          <a:p>
            <a:r>
              <a:rPr lang="en-US" dirty="0"/>
              <a:t>Goal for case study: Prove that “found theory” exists, i.e., that novel theoretical results can be identified within pre-existing languages</a:t>
            </a:r>
          </a:p>
        </p:txBody>
      </p:sp>
    </p:spTree>
    <p:extLst>
      <p:ext uri="{BB962C8B-B14F-4D97-AF65-F5344CB8AC3E}">
        <p14:creationId xmlns:p14="http://schemas.microsoft.com/office/powerpoint/2010/main" val="198836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EDC1-6DE9-E250-31D2-B8D6EFAA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35DC-3D7C-3D46-B4EA-BC76547C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2867-D438-A809-5249-D1C1B70D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1CD8-EFCA-D2FC-D3E7-288E31B86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20" y="2147812"/>
            <a:ext cx="7296181" cy="3450613"/>
          </a:xfrm>
        </p:spPr>
        <p:txBody>
          <a:bodyPr>
            <a:normAutofit/>
          </a:bodyPr>
          <a:lstStyle/>
          <a:p>
            <a:r>
              <a:rPr lang="en-US" dirty="0"/>
              <a:t>Twine is a graphical tool for creating interactive fiction (“text adventures”), emphasizing ease-of-use over expressive power</a:t>
            </a:r>
          </a:p>
          <a:p>
            <a:r>
              <a:rPr lang="en-US" dirty="0"/>
              <a:t>Is Twine a programming language? </a:t>
            </a:r>
            <a:br>
              <a:rPr lang="en-US" dirty="0"/>
            </a:br>
            <a:r>
              <a:rPr lang="en-US" dirty="0"/>
              <a:t>It falls within our scope regardless</a:t>
            </a:r>
          </a:p>
          <a:p>
            <a:r>
              <a:rPr lang="en-US" dirty="0"/>
              <a:t>Twine allows the use of multiple PLs such as JavaScript whose formalisms are complex, so we use a novel idealized calculus for simplicity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36660-2DC4-3FC3-6881-EBFF3D19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190" y="3551342"/>
            <a:ext cx="4014610" cy="241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59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17A1-AD4F-6113-FF37-446370D8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0B481-9500-A126-E0C3-DAB701F4E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 first approximation, a Twine game is a directed, labeled graph</a:t>
            </a:r>
          </a:p>
          <a:p>
            <a:pPr marL="0" indent="0">
              <a:buNone/>
            </a:pPr>
            <a:r>
              <a:rPr lang="en-US" dirty="0"/>
              <a:t>G = (V, E) where V is the vertex set and E is the edge set</a:t>
            </a:r>
          </a:p>
          <a:p>
            <a:pPr marL="0" indent="0">
              <a:buNone/>
            </a:pPr>
            <a:r>
              <a:rPr lang="en-US" dirty="0"/>
              <a:t>V = {(n, p)} i.e., passages with titles n and text p</a:t>
            </a:r>
          </a:p>
          <a:p>
            <a:pPr marL="0" indent="0">
              <a:buNone/>
            </a:pPr>
            <a:r>
              <a:rPr lang="en-US" dirty="0"/>
              <a:t>E = {(</a:t>
            </a:r>
            <a:r>
              <a:rPr lang="en-US" dirty="0" err="1"/>
              <a:t>u,v,l</a:t>
            </a:r>
            <a:r>
              <a:rPr lang="en-US" dirty="0"/>
              <a:t>)}, i.e., links from source passage u to destination passage v with text l</a:t>
            </a:r>
          </a:p>
          <a:p>
            <a:pPr marL="0" indent="0">
              <a:buNone/>
            </a:pPr>
            <a:r>
              <a:rPr lang="en-US" dirty="0"/>
              <a:t>Let Sigma = {l}, Q = {n}, and delta(</a:t>
            </a:r>
            <a:r>
              <a:rPr lang="en-US" dirty="0" err="1"/>
              <a:t>u,l</a:t>
            </a:r>
            <a:r>
              <a:rPr lang="en-US" dirty="0"/>
              <a:t>) = the unique v such that (</a:t>
            </a:r>
            <a:r>
              <a:rPr lang="en-US" dirty="0" err="1"/>
              <a:t>u,v,l</a:t>
            </a:r>
            <a:r>
              <a:rPr lang="en-US" dirty="0"/>
              <a:t>) is in E</a:t>
            </a:r>
          </a:p>
          <a:p>
            <a:pPr marL="0" indent="0">
              <a:buNone/>
            </a:pPr>
            <a:r>
              <a:rPr lang="en-US" b="1" dirty="0"/>
              <a:t>Insight: </a:t>
            </a:r>
            <a:r>
              <a:rPr lang="en-US" dirty="0"/>
              <a:t>Then (Sigma, Q, delta, s, F) is a DFA for every passage s, set of passages F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4107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E4A9-193F-7A41-A2E0-49BCDF50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 for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6818-3939-366E-BFBD-2D5B21B71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5491"/>
            <a:ext cx="10058400" cy="4023360"/>
          </a:xfrm>
        </p:spPr>
        <p:txBody>
          <a:bodyPr/>
          <a:lstStyle/>
          <a:p>
            <a:r>
              <a:rPr lang="en-US" b="1" dirty="0"/>
              <a:t>Formally: </a:t>
            </a:r>
            <a:r>
              <a:rPr lang="en-US" dirty="0"/>
              <a:t>The pumping lemma shows that every DFA behaves like a loop when the string is long enough*:</a:t>
            </a:r>
          </a:p>
          <a:p>
            <a:r>
              <a:rPr lang="en-US" dirty="0"/>
              <a:t>Let </a:t>
            </a:r>
            <a:r>
              <a:rPr lang="en-US" dirty="0" err="1"/>
              <a:t>dfa</a:t>
            </a:r>
            <a:r>
              <a:rPr lang="en-US" dirty="0"/>
              <a:t> = (Q, </a:t>
            </a:r>
            <a:r>
              <a:rPr lang="el-GR" dirty="0"/>
              <a:t>Σ</a:t>
            </a:r>
            <a:r>
              <a:rPr lang="en-US" dirty="0"/>
              <a:t>, </a:t>
            </a:r>
            <a:r>
              <a:rPr lang="el-GR" dirty="0"/>
              <a:t>δ</a:t>
            </a:r>
            <a:r>
              <a:rPr lang="en-US" dirty="0"/>
              <a:t>, q0, F) be a DFA. Then the pumping length is n=|Q|, the number of states. For all strings s of length at least n:</a:t>
            </a:r>
          </a:p>
          <a:p>
            <a:pPr lvl="1"/>
            <a:r>
              <a:rPr lang="en-US" dirty="0"/>
              <a:t>n can be split into some s1s2s3 where</a:t>
            </a:r>
          </a:p>
          <a:p>
            <a:pPr lvl="1"/>
            <a:r>
              <a:rPr lang="en-US" dirty="0"/>
              <a:t>s1(s2^k)s3 in L(</a:t>
            </a:r>
            <a:r>
              <a:rPr lang="en-US" dirty="0" err="1"/>
              <a:t>dfa</a:t>
            </a:r>
            <a:r>
              <a:rPr lang="en-US" dirty="0"/>
              <a:t>) </a:t>
            </a:r>
            <a:r>
              <a:rPr lang="en-US" dirty="0" err="1"/>
              <a:t>iff</a:t>
            </a:r>
            <a:r>
              <a:rPr lang="en-US" dirty="0"/>
              <a:t> s1s2s3 in L(</a:t>
            </a:r>
            <a:r>
              <a:rPr lang="en-US" dirty="0" err="1"/>
              <a:t>dfa</a:t>
            </a:r>
            <a:r>
              <a:rPr lang="en-US" dirty="0"/>
              <a:t>) for all natural numbers k</a:t>
            </a:r>
          </a:p>
          <a:p>
            <a:pPr lvl="1"/>
            <a:r>
              <a:rPr lang="en-US" dirty="0"/>
              <a:t>E.g. s1s3 in L(</a:t>
            </a:r>
            <a:r>
              <a:rPr lang="en-US" dirty="0" err="1"/>
              <a:t>dfa</a:t>
            </a:r>
            <a:r>
              <a:rPr lang="en-US" dirty="0"/>
              <a:t>) and s1s2s3 in L(</a:t>
            </a:r>
            <a:r>
              <a:rPr lang="en-US" dirty="0" err="1"/>
              <a:t>dfa</a:t>
            </a:r>
            <a:r>
              <a:rPr lang="en-US" dirty="0"/>
              <a:t>)</a:t>
            </a:r>
          </a:p>
          <a:p>
            <a:r>
              <a:rPr lang="en-US" b="1" dirty="0"/>
              <a:t>What does this mean for Twine???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6A87A-8914-79BE-0032-1EFF03D9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99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1EDF-DFA4-DD9B-F324-A1252B1F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Twine Theorems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A34A-A38C-E575-5199-4A075B5FB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Theorem </a:t>
            </a:r>
            <a:r>
              <a:rPr lang="en-US" dirty="0"/>
              <a:t>[Regularity] Let </a:t>
            </a:r>
            <a:r>
              <a:rPr lang="en-US" i="1" dirty="0"/>
              <a:t>m</a:t>
            </a:r>
            <a:r>
              <a:rPr lang="en-US" dirty="0"/>
              <a:t> be a Twine game. The set of winning plays of </a:t>
            </a:r>
            <a:r>
              <a:rPr lang="en-US" i="1" dirty="0"/>
              <a:t>m</a:t>
            </a:r>
            <a:r>
              <a:rPr lang="en-US" dirty="0"/>
              <a:t> is a regular language.</a:t>
            </a:r>
            <a:endParaRPr lang="en-US" i="1" dirty="0"/>
          </a:p>
          <a:p>
            <a:r>
              <a:rPr lang="en-US" b="1" dirty="0"/>
              <a:t>Theorem </a:t>
            </a:r>
            <a:r>
              <a:rPr lang="en-US" dirty="0"/>
              <a:t>[Bounding Shortest Winning Play] Let </a:t>
            </a:r>
            <a:r>
              <a:rPr lang="en-US" i="1" dirty="0"/>
              <a:t>m </a:t>
            </a:r>
            <a:r>
              <a:rPr lang="en-US" dirty="0"/>
              <a:t>be a (winnable) Twine game containing </a:t>
            </a:r>
            <a:r>
              <a:rPr lang="en-US" i="1" dirty="0"/>
              <a:t>k</a:t>
            </a:r>
            <a:r>
              <a:rPr lang="en-US" dirty="0"/>
              <a:t> prompts. Then the game can be won in at most k steps of play.</a:t>
            </a:r>
          </a:p>
          <a:p>
            <a:r>
              <a:rPr lang="en-US" b="1" dirty="0"/>
              <a:t>Theorem </a:t>
            </a:r>
            <a:r>
              <a:rPr lang="en-US" dirty="0"/>
              <a:t>[Unbounding Longest Winning Play] Let </a:t>
            </a:r>
            <a:r>
              <a:rPr lang="en-US" i="1" dirty="0"/>
              <a:t>m</a:t>
            </a:r>
            <a:r>
              <a:rPr lang="en-US" dirty="0"/>
              <a:t> be a (winnable) Twine game containing </a:t>
            </a:r>
            <a:r>
              <a:rPr lang="en-US" i="1" dirty="0"/>
              <a:t>k</a:t>
            </a:r>
            <a:r>
              <a:rPr lang="en-US" dirty="0"/>
              <a:t> prompts. If any winning play contains a cycle (e.g. if it is length </a:t>
            </a:r>
            <a:r>
              <a:rPr lang="en-US" i="1" dirty="0"/>
              <a:t>k</a:t>
            </a:r>
            <a:r>
              <a:rPr lang="en-US" dirty="0"/>
              <a:t>), then there exist arbitrarily long winning plays.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A3407-727F-DB2E-2A69-5569FDDE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33BA-A556-449B-95D3-45F433C2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F299-CDB3-B6D1-CD20-FBBE3935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05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CB51-856C-F9F0-16D0-4B35DCED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4AD1-54A4-B826-FD6B-BFDBAAE17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Case studies serve an irreplaceable pedagogical role when used for foundations of design</a:t>
            </a:r>
          </a:p>
          <a:p>
            <a:r>
              <a:rPr lang="en-US" dirty="0"/>
              <a:t>This work is in large part an invitation to give design a critical role in PL curriculum</a:t>
            </a:r>
          </a:p>
          <a:p>
            <a:r>
              <a:rPr lang="en-US" dirty="0"/>
              <a:t>This </a:t>
            </a:r>
            <a:r>
              <a:rPr lang="en-US" b="1" dirty="0"/>
              <a:t>interdisciplinary</a:t>
            </a:r>
            <a:r>
              <a:rPr lang="en-US" dirty="0"/>
              <a:t> pedagogy is ambitious and thus needs several forms of support</a:t>
            </a:r>
          </a:p>
          <a:p>
            <a:pPr lvl="1"/>
            <a:r>
              <a:rPr lang="en-US" dirty="0"/>
              <a:t>Using fictional characters (archetypes) to contextualize competing disciplinary views</a:t>
            </a:r>
            <a:endParaRPr lang="en-US" b="1" dirty="0"/>
          </a:p>
          <a:p>
            <a:pPr lvl="1"/>
            <a:r>
              <a:rPr lang="en-US" dirty="0"/>
              <a:t>Grading schemes blending </a:t>
            </a:r>
            <a:r>
              <a:rPr lang="en-US" dirty="0" err="1"/>
              <a:t>autograded</a:t>
            </a:r>
            <a:r>
              <a:rPr lang="en-US" dirty="0"/>
              <a:t> coding and participation-graded user study design</a:t>
            </a:r>
          </a:p>
          <a:p>
            <a:r>
              <a:rPr lang="en-US" b="1" dirty="0"/>
              <a:t>Future work:</a:t>
            </a:r>
            <a:endParaRPr lang="en-US" dirty="0"/>
          </a:p>
          <a:p>
            <a:pPr lvl="1"/>
            <a:r>
              <a:rPr lang="en-US" dirty="0"/>
              <a:t>Finding a publisher</a:t>
            </a:r>
          </a:p>
          <a:p>
            <a:pPr lvl="1"/>
            <a:r>
              <a:rPr lang="en-US" dirty="0"/>
              <a:t>Supporting </a:t>
            </a:r>
            <a:r>
              <a:rPr lang="en-US" b="1" dirty="0"/>
              <a:t>you</a:t>
            </a:r>
            <a:r>
              <a:rPr lang="en-US" dirty="0"/>
              <a:t> in using this material</a:t>
            </a:r>
          </a:p>
        </p:txBody>
      </p:sp>
    </p:spTree>
    <p:extLst>
      <p:ext uri="{BB962C8B-B14F-4D97-AF65-F5344CB8AC3E}">
        <p14:creationId xmlns:p14="http://schemas.microsoft.com/office/powerpoint/2010/main" val="1611240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AF03-DBBA-9D78-6E0D-D6089986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83A26-97D8-170D-1750-F1FD1D9D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36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4451-5118-5C52-59FB-2E9E7639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535-991F-CB89-D37D-1AFBFB43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39381" cy="4037749"/>
          </a:xfrm>
        </p:spPr>
        <p:txBody>
          <a:bodyPr>
            <a:normAutofit/>
          </a:bodyPr>
          <a:lstStyle/>
          <a:p>
            <a:r>
              <a:rPr lang="en-US" dirty="0"/>
              <a:t>To complete the exploration of visibility, we do a hands-on exploration of the idea that the same syntax might be perceived differently by two different groups, and that requiring a separate accessible syntax would violate autonomy of visibility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Motivations matter:</a:t>
            </a:r>
          </a:p>
          <a:p>
            <a:pPr lvl="1"/>
            <a:r>
              <a:rPr lang="en-US" dirty="0"/>
              <a:t>Motivations based on empathy-building tend to backfire, heavily criticized</a:t>
            </a:r>
          </a:p>
          <a:p>
            <a:pPr lvl="1"/>
            <a:r>
              <a:rPr lang="en-US" dirty="0"/>
              <a:t>Emphasize factual knowledge and design implications (e.g. should recruit disabled test users!)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BEEF4-C333-CDA4-FE7E-804674A6F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577" y="3211796"/>
            <a:ext cx="3678623" cy="18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62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6C16-6B54-3C7C-8213-E073D76C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on user 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5CC2-5A29-FFC1-AE4F-4E576233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and execution of PL usability studies are major connecting themes in HCPL</a:t>
            </a:r>
          </a:p>
          <a:p>
            <a:r>
              <a:rPr lang="en-US" dirty="0"/>
              <a:t>A PL design will only be as good as its usability study</a:t>
            </a:r>
          </a:p>
          <a:p>
            <a:r>
              <a:rPr lang="en-US" dirty="0"/>
              <a:t>Disability studies theory sets the foundation for a good usability study</a:t>
            </a:r>
          </a:p>
          <a:p>
            <a:pPr lvl="1"/>
            <a:r>
              <a:rPr lang="en-US" dirty="0"/>
              <a:t>Through theory, identify </a:t>
            </a:r>
            <a:r>
              <a:rPr lang="en-US" b="1" dirty="0"/>
              <a:t>social integration</a:t>
            </a:r>
            <a:r>
              <a:rPr lang="en-US" dirty="0"/>
              <a:t> and </a:t>
            </a:r>
            <a:r>
              <a:rPr lang="en-US" b="1" dirty="0"/>
              <a:t>collaboration across the spectrum</a:t>
            </a:r>
            <a:r>
              <a:rPr lang="en-US" dirty="0"/>
              <a:t> as key aspects of usability </a:t>
            </a:r>
            <a:r>
              <a:rPr lang="en-US" b="1" dirty="0"/>
              <a:t>within this specific use context</a:t>
            </a:r>
            <a:endParaRPr lang="en-US" dirty="0"/>
          </a:p>
          <a:p>
            <a:pPr lvl="1"/>
            <a:r>
              <a:rPr lang="en-US" dirty="0"/>
              <a:t>Quantitative methods are likely to struggle with measuring nuance of children’s social behavior</a:t>
            </a:r>
          </a:p>
          <a:p>
            <a:pPr lvl="1"/>
            <a:r>
              <a:rPr lang="en-US" dirty="0"/>
              <a:t>Qualitative analysis of behavior in collaborative study was selected as method</a:t>
            </a:r>
          </a:p>
          <a:p>
            <a:r>
              <a:rPr lang="en-US" b="1" dirty="0"/>
              <a:t>Takeaway:</a:t>
            </a:r>
            <a:r>
              <a:rPr lang="en-US" dirty="0"/>
              <a:t> If you want to build a good PL, read relevant social theories!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1011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CBB5-8B60-D5E8-2AC9-2952ABCF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Torino for?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538B-5E7E-945F-5BDF-CEEAA5E6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“Early” programming language for children ages 7-11</a:t>
            </a:r>
          </a:p>
          <a:p>
            <a:r>
              <a:rPr lang="en-US" dirty="0"/>
              <a:t>Research prototype out of Microsoft Research, not commercially released</a:t>
            </a:r>
          </a:p>
          <a:p>
            <a:r>
              <a:rPr lang="en-US" dirty="0"/>
              <a:t>Special focus: Visually-disabled children</a:t>
            </a:r>
          </a:p>
          <a:p>
            <a:r>
              <a:rPr lang="en-US" dirty="0"/>
              <a:t>The details matter:</a:t>
            </a:r>
          </a:p>
          <a:p>
            <a:pPr lvl="1"/>
            <a:r>
              <a:rPr lang="en-US" dirty="0"/>
              <a:t>All students in this learning environment are visually-disabled, but the extent of disability varies greatly between them</a:t>
            </a:r>
          </a:p>
          <a:p>
            <a:pPr lvl="1"/>
            <a:r>
              <a:rPr lang="en-US" dirty="0"/>
              <a:t>Social well-being is a focus for this population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5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03B5-349D-6915-9E2C-510CAAEA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F967-9A38-C530-E813-1ED000E5B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“Programming Language Case Studies Can be Deep”</a:t>
            </a:r>
          </a:p>
          <a:p>
            <a:r>
              <a:rPr lang="en-US" sz="2800" dirty="0"/>
              <a:t>Meaning: Key ideas in PL’s, especially PL design, can be taught through case studies</a:t>
            </a:r>
          </a:p>
          <a:p>
            <a:r>
              <a:rPr lang="en-US" sz="2800" dirty="0"/>
              <a:t>Some of those key ideas could not be effectively taught using other common approaches</a:t>
            </a:r>
          </a:p>
          <a:p>
            <a:r>
              <a:rPr lang="en-US" sz="2800" b="1" dirty="0"/>
              <a:t>Underlying question: </a:t>
            </a:r>
            <a:r>
              <a:rPr lang="en-US" sz="2800" dirty="0"/>
              <a:t>Which topics even </a:t>
            </a:r>
            <a:r>
              <a:rPr lang="en-US" sz="2800" b="1" dirty="0"/>
              <a:t>are</a:t>
            </a:r>
            <a:r>
              <a:rPr lang="en-US" sz="2800" dirty="0"/>
              <a:t> key topics?</a:t>
            </a:r>
            <a:br>
              <a:rPr lang="en-US" sz="2800" dirty="0"/>
            </a:br>
            <a:r>
              <a:rPr lang="en-US" sz="2800" dirty="0"/>
              <a:t>This changes if we emphasize design, not just theory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92409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7674-EF72-C060-60E5-F3EF3C59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Assimilation and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930A-BBBC-F8F4-EA12-B8F10DEA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5732"/>
            <a:ext cx="10566399" cy="39177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Through the goal of collaborative programming, I engage students with major concepts in contemporary disability discourse: Separatism, assimilationism, and </a:t>
            </a:r>
            <a:r>
              <a:rPr lang="en-US" dirty="0" err="1"/>
              <a:t>integrationism</a:t>
            </a:r>
            <a:endParaRPr lang="en-US" dirty="0"/>
          </a:p>
          <a:p>
            <a:r>
              <a:rPr lang="en-US" b="1" dirty="0"/>
              <a:t>Separatism: </a:t>
            </a:r>
            <a:r>
              <a:rPr lang="en-US" dirty="0"/>
              <a:t>Advocates for disabled people to maintain separate (sub)-communities and proudly maintain distinctive way of doing things. Often with goal of radical liberation</a:t>
            </a:r>
          </a:p>
          <a:p>
            <a:r>
              <a:rPr lang="en-US" b="1" dirty="0"/>
              <a:t>Assimilationism: </a:t>
            </a:r>
            <a:r>
              <a:rPr lang="en-US" dirty="0"/>
              <a:t>Advocates for blending in with the majority. Goals often include safety, access to equal opportunity, and ease of life</a:t>
            </a:r>
          </a:p>
          <a:p>
            <a:r>
              <a:rPr lang="en-US" dirty="0"/>
              <a:t>The two above ideas are diametrically opposed, yet assimilation can be distinguished from </a:t>
            </a:r>
            <a:r>
              <a:rPr lang="en-US" dirty="0" err="1"/>
              <a:t>integrationism</a:t>
            </a:r>
            <a:r>
              <a:rPr lang="en-US" dirty="0"/>
              <a:t>, which allows elements of separatism to coexist:</a:t>
            </a:r>
          </a:p>
          <a:p>
            <a:r>
              <a:rPr lang="en-US" b="1" dirty="0" err="1"/>
              <a:t>Integrationism</a:t>
            </a:r>
            <a:r>
              <a:rPr lang="en-US" b="1" dirty="0"/>
              <a:t>: </a:t>
            </a:r>
            <a:r>
              <a:rPr lang="en-US" dirty="0"/>
              <a:t>Advocates for a single community. Does not require everyone within the community to behave in a similar way. This is what Torino does.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3300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462D-6B1A-3B63-40B8-BAE889B9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competing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EA3F-6A14-8549-86EA-21906D3E3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closest predecessor of Torino are the </a:t>
            </a:r>
            <a:r>
              <a:rPr lang="en-US" b="1" dirty="0"/>
              <a:t>block-based</a:t>
            </a:r>
            <a:r>
              <a:rPr lang="en-US" dirty="0"/>
              <a:t> languages (e.g. Scratch)</a:t>
            </a:r>
          </a:p>
          <a:p>
            <a:r>
              <a:rPr lang="en-US" dirty="0"/>
              <a:t>Block-based programming is often advocated as being </a:t>
            </a:r>
            <a:r>
              <a:rPr lang="en-US" b="1" dirty="0"/>
              <a:t>accessible </a:t>
            </a:r>
            <a:r>
              <a:rPr lang="en-US" dirty="0"/>
              <a:t>in the sense that it is easily picked up by newcomers</a:t>
            </a:r>
          </a:p>
          <a:p>
            <a:r>
              <a:rPr lang="en-US" b="1" dirty="0"/>
              <a:t>Yet </a:t>
            </a:r>
            <a:r>
              <a:rPr lang="en-US" dirty="0"/>
              <a:t>the word “accessibility” has multiple meanings, and block-based languages are not especially accessible in terms of (visual) disability</a:t>
            </a:r>
          </a:p>
          <a:p>
            <a:r>
              <a:rPr lang="en-US" dirty="0"/>
              <a:t>They are </a:t>
            </a:r>
            <a:r>
              <a:rPr lang="en-US" b="1" u="sng" dirty="0"/>
              <a:t>not</a:t>
            </a:r>
            <a:r>
              <a:rPr lang="en-US" dirty="0"/>
              <a:t> completely unusable (as research on hybrid syntax disproves)</a:t>
            </a:r>
          </a:p>
          <a:p>
            <a:r>
              <a:rPr lang="en-US" dirty="0"/>
              <a:t>Yet the provide </a:t>
            </a:r>
            <a:r>
              <a:rPr lang="en-US" b="1" u="sng" dirty="0" err="1"/>
              <a:t>disequal</a:t>
            </a:r>
            <a:r>
              <a:rPr lang="en-US" dirty="0"/>
              <a:t> experiences, often requiring disabled people to effectively disclose their disability status</a:t>
            </a:r>
          </a:p>
          <a:p>
            <a:r>
              <a:rPr lang="en-US" dirty="0"/>
              <a:t>When this occurs, the core principle of autonomy over one’s visibility is violated</a:t>
            </a:r>
          </a:p>
        </p:txBody>
      </p:sp>
    </p:spTree>
    <p:extLst>
      <p:ext uri="{BB962C8B-B14F-4D97-AF65-F5344CB8AC3E}">
        <p14:creationId xmlns:p14="http://schemas.microsoft.com/office/powerpoint/2010/main" val="1308964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453B-2E93-0897-E42E-F6024434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kids?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7B3F-699D-20E4-E6D6-0AA3E186D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notion of </a:t>
            </a:r>
            <a:r>
              <a:rPr lang="en-US" u="sng" dirty="0"/>
              <a:t>usability</a:t>
            </a:r>
            <a:r>
              <a:rPr lang="en-US" dirty="0"/>
              <a:t> depends on the tasks and goals of a specific user group</a:t>
            </a:r>
          </a:p>
          <a:p>
            <a:r>
              <a:rPr lang="en-US" dirty="0"/>
              <a:t>Let’s explore the goals and non-goals for children who code</a:t>
            </a:r>
          </a:p>
          <a:p>
            <a:r>
              <a:rPr lang="en-US" b="1" dirty="0"/>
              <a:t>Anti-goal:</a:t>
            </a:r>
            <a:r>
              <a:rPr lang="en-US" dirty="0"/>
              <a:t> Producing useful production code </a:t>
            </a:r>
          </a:p>
          <a:p>
            <a:r>
              <a:rPr lang="en-US" b="1" dirty="0"/>
              <a:t>Potential Goals:</a:t>
            </a:r>
          </a:p>
          <a:p>
            <a:pPr lvl="1"/>
            <a:r>
              <a:rPr lang="en-US" dirty="0"/>
              <a:t>Teach computational thinking</a:t>
            </a:r>
          </a:p>
          <a:p>
            <a:pPr lvl="1"/>
            <a:r>
              <a:rPr lang="en-US" dirty="0"/>
              <a:t>Promote sense of belonging in support of diversifying talent pipeline</a:t>
            </a:r>
          </a:p>
          <a:p>
            <a:r>
              <a:rPr lang="en-US" dirty="0"/>
              <a:t>Context: Disabled people often have fewer economic opportunities, and programming careers are potentially a rare accessible well-paying career</a:t>
            </a:r>
          </a:p>
        </p:txBody>
      </p:sp>
    </p:spTree>
    <p:extLst>
      <p:ext uri="{BB962C8B-B14F-4D97-AF65-F5344CB8AC3E}">
        <p14:creationId xmlns:p14="http://schemas.microsoft.com/office/powerpoint/2010/main" val="281477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CE67-1903-CA11-79B7-3D5EC914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Depth: Static Analysis vs.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AEDE-F81E-CD68-1636-38C34800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Twine case study enriches and complicates students understanding of the central role of static type systems in PL theory</a:t>
            </a:r>
          </a:p>
          <a:p>
            <a:r>
              <a:rPr lang="en-US" dirty="0"/>
              <a:t>In the Type Systems lecture: “Good PL = Strong Safety Theorem = Strong Guarantees“</a:t>
            </a:r>
          </a:p>
          <a:p>
            <a:r>
              <a:rPr lang="en-US" dirty="0"/>
              <a:t>Twine exemplifies the idea that type safety is not a meaningful guarantee in every PL, and that other forms of static analysis (here, a graph-based analysis) are more fruitful in certain PLs</a:t>
            </a:r>
          </a:p>
        </p:txBody>
      </p:sp>
    </p:spTree>
    <p:extLst>
      <p:ext uri="{BB962C8B-B14F-4D97-AF65-F5344CB8AC3E}">
        <p14:creationId xmlns:p14="http://schemas.microsoft.com/office/powerpoint/2010/main" val="318335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1F0A-B542-5DA9-751C-21C552B3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Stepping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0A457-A5AA-E66A-16D9-21AD27876B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2580198" cy="2129918"/>
              </a:xfrm>
            </p:spPr>
            <p:txBody>
              <a:bodyPr/>
              <a:lstStyle/>
              <a:p>
                <a:r>
                  <a:rPr lang="en-US" dirty="0"/>
                  <a:t>Rule </a:t>
                </a:r>
                <a:r>
                  <a:rPr lang="en-US" dirty="0" err="1"/>
                  <a:t>StepOne</a:t>
                </a:r>
                <a:endParaRPr lang="en-US" dirty="0"/>
              </a:p>
              <a:p>
                <a:r>
                  <a:rPr lang="en-US" dirty="0"/>
                  <a:t>G = (V, E) </a:t>
                </a:r>
                <a:br>
                  <a:rPr lang="en-US" dirty="0"/>
                </a:br>
                <a:r>
                  <a:rPr lang="en-US" dirty="0"/>
                  <a:t>(s, s’,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</a:rPr>
                  <a:t>ℓ</a:t>
                </a:r>
                <a:r>
                  <a:rPr lang="en-US" dirty="0"/>
                  <a:t>) ∈ E</a:t>
                </a:r>
              </a:p>
              <a:p>
                <a:pPr marL="0" indent="0">
                  <a:buNone/>
                </a:pPr>
                <a:r>
                  <a:rPr lang="en-US" dirty="0"/>
                  <a:t>(G, 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(G, s’)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0A457-A5AA-E66A-16D9-21AD27876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2580198" cy="2129918"/>
              </a:xfrm>
              <a:blipFill>
                <a:blip r:embed="rId2"/>
                <a:stretch>
                  <a:fillRect l="-8274" t="-4871" b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F0386A-1F6F-4BD4-6A49-04AC0E9E90AA}"/>
              </a:ext>
            </a:extLst>
          </p:cNvPr>
          <p:cNvCxnSpPr>
            <a:cxnSpLocks/>
          </p:cNvCxnSpPr>
          <p:nvPr/>
        </p:nvCxnSpPr>
        <p:spPr>
          <a:xfrm>
            <a:off x="1107881" y="3300823"/>
            <a:ext cx="2321781" cy="188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1B74A0-4FFA-6B3A-E6DA-BD4607A047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69750" y="1845734"/>
                <a:ext cx="2580198" cy="212991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Rule </a:t>
                </a:r>
                <a:r>
                  <a:rPr lang="en-US" dirty="0" err="1"/>
                  <a:t>DoneEmp</a:t>
                </a:r>
                <a:endParaRPr lang="en-US" dirty="0"/>
              </a:p>
              <a:p>
                <a:r>
                  <a:rPr lang="en-US" dirty="0"/>
                  <a:t>*</a:t>
                </a:r>
              </a:p>
              <a:p>
                <a:pPr marL="0" indent="0">
                  <a:buNone/>
                </a:pPr>
                <a:r>
                  <a:rPr lang="en-US" dirty="0"/>
                  <a:t>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𝒅𝒐𝒏𝒆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ℓ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s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(where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rgbClr val="000000"/>
                        </a:solidFill>
                      </a:rPr>
                      <m:t>ℓ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0000"/>
                        </a:solidFill>
                      </a:rPr>
                      <m:t>s</m:t>
                    </m:r>
                  </m:oMath>
                </a14:m>
                <a:r>
                  <a:rPr lang="en-US" dirty="0"/>
                  <a:t> is the empty sequence)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1B74A0-4FFA-6B3A-E6DA-BD4607A04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750" y="1845734"/>
                <a:ext cx="2580198" cy="2129918"/>
              </a:xfrm>
              <a:prstGeom prst="rect">
                <a:avLst/>
              </a:prstGeom>
              <a:blipFill>
                <a:blip r:embed="rId5"/>
                <a:stretch>
                  <a:fillRect l="-7801" t="-7163" b="-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EC341E7-FBCC-AFBC-E00B-3BC375BE59E8}"/>
              </a:ext>
            </a:extLst>
          </p:cNvPr>
          <p:cNvGrpSpPr/>
          <p:nvPr/>
        </p:nvGrpSpPr>
        <p:grpSpPr>
          <a:xfrm>
            <a:off x="4478440" y="4030672"/>
            <a:ext cx="2580198" cy="2129918"/>
            <a:chOff x="4271176" y="1677616"/>
            <a:chExt cx="2580198" cy="2129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16157332-188B-C147-2E96-014B48F83F8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271176" y="1677616"/>
                  <a:ext cx="2580198" cy="2129918"/>
                </a:xfrm>
                <a:prstGeom prst="rect">
                  <a:avLst/>
                </a:prstGeom>
              </p:spPr>
              <p:txBody>
                <a:bodyPr vert="horz" lIns="0" tIns="45720" rIns="0" bIns="45720" rtlCol="0">
                  <a:normAutofit fontScale="92500" lnSpcReduction="10000"/>
                </a:bodyPr>
                <a:lstStyle>
                  <a:lvl1pPr marL="91440" indent="-91440" algn="l" defTabSz="914400" rtl="0" eaLnBrk="1" latinLnBrk="0" hangingPunct="1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2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0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Rule </a:t>
                  </a:r>
                  <a:r>
                    <a:rPr lang="en-US" dirty="0" err="1"/>
                    <a:t>StepsNext</a:t>
                  </a:r>
                  <a:endParaRPr lang="en-US" dirty="0"/>
                </a:p>
                <a:p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r>
                    <a:rPr lang="en-US" dirty="0" err="1"/>
                    <a:t>m’</a:t>
                  </a:r>
                  <a:endParaRPr lang="en-US" dirty="0"/>
                </a:p>
                <a:p>
                  <a:pPr marL="0" indent="0">
                    <a:buNone/>
                  </a:pPr>
                  <a:r>
                    <a:rPr lang="en-US" dirty="0"/>
                    <a:t>m’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dirty="0"/>
                    <a:t> m’’</a:t>
                  </a:r>
                </a:p>
                <a:p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m’’</a:t>
                  </a: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16157332-188B-C147-2E96-014B48F83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76" y="1677616"/>
                  <a:ext cx="2580198" cy="2129918"/>
                </a:xfrm>
                <a:prstGeom prst="rect">
                  <a:avLst/>
                </a:prstGeom>
                <a:blipFill>
                  <a:blip r:embed="rId6"/>
                  <a:stretch>
                    <a:fillRect l="-7801" t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810493-5B6C-03F1-683E-1FEB98CB082C}"/>
                </a:ext>
              </a:extLst>
            </p:cNvPr>
            <p:cNvCxnSpPr>
              <a:cxnSpLocks/>
            </p:cNvCxnSpPr>
            <p:nvPr/>
          </p:nvCxnSpPr>
          <p:spPr>
            <a:xfrm>
              <a:off x="4271176" y="3234326"/>
              <a:ext cx="20004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38C272-0A8E-9954-5270-5FACB6F74BD6}"/>
              </a:ext>
            </a:extLst>
          </p:cNvPr>
          <p:cNvGrpSpPr/>
          <p:nvPr/>
        </p:nvGrpSpPr>
        <p:grpSpPr>
          <a:xfrm>
            <a:off x="4414697" y="1819057"/>
            <a:ext cx="2643941" cy="2129918"/>
            <a:chOff x="4414697" y="1819057"/>
            <a:chExt cx="2643941" cy="2129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F16A1C72-2602-4EDD-AE37-E6C3286AE3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478440" y="1819057"/>
                  <a:ext cx="2580198" cy="2129918"/>
                </a:xfrm>
                <a:prstGeom prst="rect">
                  <a:avLst/>
                </a:prstGeom>
              </p:spPr>
              <p:txBody>
                <a:bodyPr vert="horz" lIns="0" tIns="45720" rIns="0" bIns="45720" rtlCol="0"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2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0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Rule </a:t>
                  </a:r>
                  <a:r>
                    <a:rPr lang="en-US" dirty="0" err="1"/>
                    <a:t>StepsDone</a:t>
                  </a:r>
                  <a:br>
                    <a:rPr lang="en-US" dirty="0"/>
                  </a:br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𝒅𝒐𝒏𝒆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</m:sSub>
                    </m:oMath>
                  </a14:m>
                  <a:endParaRPr lang="en-US" b="1" i="1" dirty="0"/>
                </a:p>
                <a:p>
                  <a:pPr marL="0" indent="0">
                    <a:buNone/>
                  </a:pPr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m</a:t>
                  </a: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F16A1C72-2602-4EDD-AE37-E6C3286AE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440" y="1819057"/>
                  <a:ext cx="2580198" cy="2129918"/>
                </a:xfrm>
                <a:prstGeom prst="rect">
                  <a:avLst/>
                </a:prstGeom>
                <a:blipFill>
                  <a:blip r:embed="rId7"/>
                  <a:stretch>
                    <a:fillRect l="-8511" t="-4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02F0B4A-9BA6-0684-B18E-42E9DFF50E2D}"/>
                </a:ext>
              </a:extLst>
            </p:cNvPr>
            <p:cNvCxnSpPr>
              <a:cxnSpLocks/>
            </p:cNvCxnSpPr>
            <p:nvPr/>
          </p:nvCxnSpPr>
          <p:spPr>
            <a:xfrm>
              <a:off x="4414697" y="2749904"/>
              <a:ext cx="20004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1F7F0D-9F04-F791-301B-C699D5737900}"/>
              </a:ext>
            </a:extLst>
          </p:cNvPr>
          <p:cNvCxnSpPr>
            <a:cxnSpLocks/>
          </p:cNvCxnSpPr>
          <p:nvPr/>
        </p:nvCxnSpPr>
        <p:spPr>
          <a:xfrm>
            <a:off x="7687587" y="2690192"/>
            <a:ext cx="200041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7452-4A33-B321-9647-F2F3DCFB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68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8E04-8613-24C7-9753-62665AE9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Disabled Researchers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9EF89-A64E-3857-82C4-E59937CED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598181" cy="39278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Common disability rights slogan: “Nothing about us without us”</a:t>
            </a:r>
          </a:p>
          <a:p>
            <a:pPr lvl="1"/>
            <a:r>
              <a:rPr lang="en-US" dirty="0"/>
              <a:t>This does not mean that abled people are unqualified to teach this lesson, but rather that decisions which affect disabled people ought to be made by disabled people</a:t>
            </a:r>
          </a:p>
          <a:p>
            <a:r>
              <a:rPr lang="en-US" dirty="0"/>
              <a:t>The HCPL lesson closes by highlighting the impacts of disabled PL researchers</a:t>
            </a:r>
          </a:p>
          <a:p>
            <a:r>
              <a:rPr lang="en-US" dirty="0"/>
              <a:t>Leif Andersen’s work on hybrid visual-textual syntax dovetails with many of the same themes explored in the Torino case study</a:t>
            </a:r>
          </a:p>
          <a:p>
            <a:r>
              <a:rPr lang="en-US" dirty="0"/>
              <a:t>I highlight researchers who have adopted audio input mechanisms to cope with temporary musculoskeletal disability*</a:t>
            </a:r>
          </a:p>
          <a:p>
            <a:r>
              <a:rPr lang="en-US" dirty="0"/>
              <a:t>I highlight disabled researchers who do not work on disability-related topics, because we need not be pigeon-holed*</a:t>
            </a:r>
            <a:br>
              <a:rPr lang="en-US" dirty="0"/>
            </a:br>
            <a:r>
              <a:rPr lang="en-US" dirty="0"/>
              <a:t>* These researchers are not mentioned by name here out of respect </a:t>
            </a:r>
            <a:r>
              <a:rPr lang="en-US"/>
              <a:t>for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3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81EE-0279-4E00-41DC-EE8ECCBA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2: scope of pl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57FB-556B-C095-88CB-BB04CA61D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case study encourages us to question and expand our notion of PL as a field</a:t>
            </a:r>
            <a:br>
              <a:rPr lang="en-US" dirty="0"/>
            </a:br>
            <a:r>
              <a:rPr lang="en-US" dirty="0"/>
              <a:t>“What do we study when we study PLs?”</a:t>
            </a:r>
          </a:p>
          <a:p>
            <a:r>
              <a:rPr lang="en-US" b="1" dirty="0"/>
              <a:t>Implication 1: </a:t>
            </a:r>
            <a:r>
              <a:rPr lang="en-US" dirty="0"/>
              <a:t>When we decide </a:t>
            </a:r>
            <a:r>
              <a:rPr lang="en-US" b="1" i="1" dirty="0"/>
              <a:t>what</a:t>
            </a:r>
            <a:r>
              <a:rPr lang="en-US" dirty="0"/>
              <a:t> our curriculum is for, this can have subtle implications on </a:t>
            </a:r>
            <a:r>
              <a:rPr lang="en-US" b="1" i="1" dirty="0"/>
              <a:t>whom</a:t>
            </a:r>
            <a:r>
              <a:rPr lang="en-US" dirty="0"/>
              <a:t> it is for, i.e., which students feel included or not</a:t>
            </a:r>
          </a:p>
          <a:p>
            <a:r>
              <a:rPr lang="en-US" b="1" dirty="0"/>
              <a:t>Implication 2:</a:t>
            </a:r>
            <a:r>
              <a:rPr lang="en-US" dirty="0"/>
              <a:t> When we view PL design as including the design of a PL’s user community and their discourse, we confront the idea that community discourse </a:t>
            </a:r>
            <a:r>
              <a:rPr lang="en-US" b="1" i="1" dirty="0"/>
              <a:t>can be designed:</a:t>
            </a:r>
            <a:endParaRPr lang="en-US" dirty="0"/>
          </a:p>
          <a:p>
            <a:pPr lvl="1"/>
            <a:r>
              <a:rPr lang="en-US" dirty="0"/>
              <a:t>From a Foucauldian perspective, written policy </a:t>
            </a:r>
            <a:r>
              <a:rPr lang="en-US" b="1" i="1" dirty="0"/>
              <a:t>creates</a:t>
            </a:r>
            <a:r>
              <a:rPr lang="en-US" dirty="0"/>
              <a:t> institutional restrictions on permitted discourse, which underly the social construction of a community</a:t>
            </a:r>
          </a:p>
          <a:p>
            <a:pPr lvl="1"/>
            <a:r>
              <a:rPr lang="en-US" dirty="0"/>
              <a:t>In plain English: Community codes of conducts and governance procedures matter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8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BCA-8328-6021-86F7-16054B71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on language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F521-CDF9-803C-598C-2235EE80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PL educators, we ought to entertain the idea that PL community discourses are a </a:t>
            </a:r>
            <a:r>
              <a:rPr lang="en-US" b="1" i="1" dirty="0"/>
              <a:t>design choice</a:t>
            </a:r>
            <a:r>
              <a:rPr lang="en-US" dirty="0"/>
              <a:t> not just in the creation of a new PL but in </a:t>
            </a:r>
            <a:r>
              <a:rPr lang="en-US" b="1" i="1" dirty="0"/>
              <a:t>curriculum design</a:t>
            </a:r>
            <a:endParaRPr lang="en-US" dirty="0"/>
          </a:p>
          <a:p>
            <a:r>
              <a:rPr lang="en-US" dirty="0"/>
              <a:t>When your students search for help online, who are they talking to, and how are they being spoken to? What self-images might these interactions promote?</a:t>
            </a:r>
          </a:p>
          <a:p>
            <a:pPr lvl="1"/>
            <a:r>
              <a:rPr lang="en-US" dirty="0"/>
              <a:t>If a given PL community exhibits toxic interaction, educators should be wary of potential impacts on </a:t>
            </a:r>
            <a:r>
              <a:rPr lang="en-US" b="1" i="1" dirty="0"/>
              <a:t>all </a:t>
            </a:r>
            <a:r>
              <a:rPr lang="en-US" dirty="0"/>
              <a:t>students, but especially students from marginalized groups</a:t>
            </a:r>
          </a:p>
          <a:p>
            <a:r>
              <a:rPr lang="en-US" dirty="0"/>
              <a:t>We also have the choice of rewarding language communities that have dedicated special attention to the experience of newcomers (Rust and Racket are both contenders)</a:t>
            </a:r>
          </a:p>
        </p:txBody>
      </p:sp>
    </p:spTree>
    <p:extLst>
      <p:ext uri="{BB962C8B-B14F-4D97-AF65-F5344CB8AC3E}">
        <p14:creationId xmlns:p14="http://schemas.microsoft.com/office/powerpoint/2010/main" val="863502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ED53-F398-E179-B681-8218EB7C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case study: </a:t>
            </a:r>
            <a:r>
              <a:rPr lang="en-US" dirty="0" err="1"/>
              <a:t>GenderMag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B3E6-0F62-7B16-2B68-A5A1B15B1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C+= case study </a:t>
            </a:r>
            <a:r>
              <a:rPr lang="en-US" b="1" i="1" dirty="0"/>
              <a:t>does not</a:t>
            </a:r>
            <a:r>
              <a:rPr lang="en-US" dirty="0"/>
              <a:t> seek immediate design implications</a:t>
            </a:r>
          </a:p>
          <a:p>
            <a:r>
              <a:rPr lang="en-US" dirty="0"/>
              <a:t>Yet PL design is a unifying theme of the course. We should </a:t>
            </a:r>
            <a:r>
              <a:rPr lang="en-US" b="1" i="1" dirty="0"/>
              <a:t>try.</a:t>
            </a:r>
            <a:r>
              <a:rPr lang="en-US" dirty="0"/>
              <a:t> But how?</a:t>
            </a:r>
          </a:p>
          <a:p>
            <a:r>
              <a:rPr lang="en-US" dirty="0"/>
              <a:t>Lacking a Gender-PL-Design methodology, appeal to </a:t>
            </a:r>
            <a:r>
              <a:rPr lang="en-US" dirty="0" err="1"/>
              <a:t>GenderMag</a:t>
            </a:r>
            <a:r>
              <a:rPr lang="en-US" dirty="0"/>
              <a:t>, from gender HCI</a:t>
            </a:r>
          </a:p>
          <a:p>
            <a:pPr lvl="1"/>
            <a:r>
              <a:rPr lang="en-US" dirty="0"/>
              <a:t>Identify aspects of problem-solving style whose statistical averages vary by gender according to large-scale empirical studies</a:t>
            </a:r>
          </a:p>
          <a:p>
            <a:pPr lvl="1"/>
            <a:r>
              <a:rPr lang="en-US" dirty="0"/>
              <a:t>Develop user personas which reflect diverse values of those problem-solving styles</a:t>
            </a:r>
          </a:p>
          <a:p>
            <a:pPr lvl="1"/>
            <a:r>
              <a:rPr lang="en-US" dirty="0"/>
              <a:t>Walk through (simulated) steps of user interaction using those personas</a:t>
            </a:r>
          </a:p>
          <a:p>
            <a:pPr lvl="1"/>
            <a:r>
              <a:rPr lang="en-US" dirty="0"/>
              <a:t>Use these interactions to drive iterative design process</a:t>
            </a:r>
          </a:p>
          <a:p>
            <a:r>
              <a:rPr lang="en-US" b="1" dirty="0"/>
              <a:t>Figure: The facets and potential ideas for gender-inclusive PL design</a:t>
            </a:r>
          </a:p>
        </p:txBody>
      </p:sp>
    </p:spTree>
    <p:extLst>
      <p:ext uri="{BB962C8B-B14F-4D97-AF65-F5344CB8AC3E}">
        <p14:creationId xmlns:p14="http://schemas.microsoft.com/office/powerpoint/2010/main" val="962127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2B4D-93B5-B08D-70C2-BFA916CD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A763-D35A-2D8F-C1BF-DC68F922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Publication: </a:t>
            </a:r>
            <a:r>
              <a:rPr lang="en-US" dirty="0"/>
              <a:t>HCPL is currently self-published, publisher search is in-progress</a:t>
            </a:r>
          </a:p>
          <a:p>
            <a:r>
              <a:rPr lang="en-US" b="1" dirty="0"/>
              <a:t>Content:</a:t>
            </a:r>
            <a:r>
              <a:rPr lang="en-US" dirty="0"/>
              <a:t> HCPL contains 20 chapters already, but at least one more is planned, e.g., on multi-cultural considerations in PL design</a:t>
            </a:r>
          </a:p>
          <a:p>
            <a:r>
              <a:rPr lang="en-US" b="1" dirty="0"/>
              <a:t>Creative instructional materials:</a:t>
            </a:r>
            <a:r>
              <a:rPr lang="en-US" dirty="0"/>
              <a:t> Such as instructive comics with each chapter</a:t>
            </a:r>
          </a:p>
          <a:p>
            <a:r>
              <a:rPr lang="en-US" b="1" dirty="0"/>
              <a:t>Broader Classroom Use: </a:t>
            </a:r>
            <a:r>
              <a:rPr lang="en-US" dirty="0"/>
              <a:t>If you are interested in using my materials in your classrooms, I am happy to provide support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279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B9A7-ABFA-969F-D83E-253B20FE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BDA0-714B-B1DF-5F37-A74D9443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is a part of the </a:t>
            </a:r>
            <a:r>
              <a:rPr lang="en-US" b="1" i="1" dirty="0"/>
              <a:t>Human-Centered Programming Languages (HCPL)</a:t>
            </a:r>
            <a:r>
              <a:rPr lang="en-US" dirty="0"/>
              <a:t> project</a:t>
            </a:r>
          </a:p>
          <a:p>
            <a:r>
              <a:rPr lang="en-US" b="1" dirty="0"/>
              <a:t>Textbook:</a:t>
            </a:r>
            <a:r>
              <a:rPr lang="en-US" dirty="0"/>
              <a:t> Available open-access at </a:t>
            </a:r>
            <a:r>
              <a:rPr lang="en-US" dirty="0" err="1"/>
              <a:t>bookish.press</a:t>
            </a:r>
            <a:r>
              <a:rPr lang="en-US" dirty="0"/>
              <a:t>/</a:t>
            </a:r>
            <a:r>
              <a:rPr lang="en-US" dirty="0" err="1"/>
              <a:t>hcpl</a:t>
            </a:r>
            <a:endParaRPr lang="en-US" dirty="0"/>
          </a:p>
          <a:p>
            <a:r>
              <a:rPr lang="en-US" b="1" dirty="0"/>
              <a:t>Materials: </a:t>
            </a:r>
            <a:r>
              <a:rPr lang="en-US" dirty="0"/>
              <a:t>GitHub repository has slides, assignments (Rust + written), </a:t>
            </a:r>
            <a:r>
              <a:rPr lang="en-US" dirty="0" err="1"/>
              <a:t>autograders</a:t>
            </a:r>
            <a:endParaRPr lang="en-US" dirty="0"/>
          </a:p>
          <a:p>
            <a:r>
              <a:rPr lang="en-US" b="1" dirty="0"/>
              <a:t>Classroom-tested 3x:  </a:t>
            </a:r>
            <a:r>
              <a:rPr lang="en-US" dirty="0"/>
              <a:t>Grad + Undergrad, ~100 students total</a:t>
            </a:r>
          </a:p>
        </p:txBody>
      </p:sp>
    </p:spTree>
    <p:extLst>
      <p:ext uri="{BB962C8B-B14F-4D97-AF65-F5344CB8AC3E}">
        <p14:creationId xmlns:p14="http://schemas.microsoft.com/office/powerpoint/2010/main" val="3373280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E521-4686-319B-7490-30379BD6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to Many People!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46F4-ADB2-D383-89FC-05535F81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944" indent="0">
              <a:buNone/>
            </a:pPr>
            <a:r>
              <a:rPr lang="en-US" dirty="0"/>
              <a:t>Writing a book is a significant time and emotional investment. I’m deeply grateful to the </a:t>
            </a:r>
            <a:r>
              <a:rPr lang="en-US" b="1" dirty="0"/>
              <a:t>many </a:t>
            </a:r>
            <a:r>
              <a:rPr lang="en-US" dirty="0"/>
              <a:t>people who kept me motivated and supported throughout the writing process</a:t>
            </a:r>
          </a:p>
          <a:p>
            <a:r>
              <a:rPr lang="en-US" dirty="0"/>
              <a:t>Gillian Smith and Chris Martens for reminding me the book needs to exist</a:t>
            </a:r>
          </a:p>
          <a:p>
            <a:r>
              <a:rPr lang="en-US" dirty="0"/>
              <a:t>Matthew Ahrens for feedback on paper draft</a:t>
            </a:r>
          </a:p>
          <a:p>
            <a:r>
              <a:rPr lang="en-US" dirty="0"/>
              <a:t>Molly Feldman for encouraging this paper submission</a:t>
            </a:r>
          </a:p>
          <a:p>
            <a:r>
              <a:rPr lang="en-US" dirty="0"/>
              <a:t>Leif Andersen for lived experience on PL research and disability</a:t>
            </a:r>
          </a:p>
          <a:p>
            <a:r>
              <a:rPr lang="en-US" dirty="0" err="1"/>
              <a:t>Felienne</a:t>
            </a:r>
            <a:r>
              <a:rPr lang="en-US" dirty="0"/>
              <a:t> J.J. Hermans for encouragement, feedback, and cross-cultural PL expertise</a:t>
            </a:r>
          </a:p>
          <a:p>
            <a:r>
              <a:rPr lang="en-US" dirty="0"/>
              <a:t>Ichiro </a:t>
            </a:r>
            <a:r>
              <a:rPr lang="en-US" dirty="0" err="1"/>
              <a:t>Hasuo</a:t>
            </a:r>
            <a:r>
              <a:rPr lang="en-US" dirty="0"/>
              <a:t> for encouraging me to keep my PL brain and human-centered brain on at the same time</a:t>
            </a:r>
          </a:p>
          <a:p>
            <a:r>
              <a:rPr lang="en-US" dirty="0"/>
              <a:t>And many students, friends, and colleagues who told me something in the work resonated with them</a:t>
            </a:r>
          </a:p>
        </p:txBody>
      </p:sp>
    </p:spTree>
    <p:extLst>
      <p:ext uri="{BB962C8B-B14F-4D97-AF65-F5344CB8AC3E}">
        <p14:creationId xmlns:p14="http://schemas.microsoft.com/office/powerpoint/2010/main" val="184700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84A2-A735-6022-C4E8-EA79FF1E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/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33EE-9AFB-1089-5F5B-E2FB74134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332198" cy="4037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thesis fundamentally must be argued from examples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For each case study, identify a </a:t>
            </a:r>
            <a:r>
              <a:rPr lang="en-US" b="1" dirty="0"/>
              <a:t>depth</a:t>
            </a:r>
            <a:r>
              <a:rPr lang="en-US" dirty="0"/>
              <a:t> topic and show how the case study teaches that topic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FB09DB-2E62-00FF-D70B-0AA8879E48CE}"/>
              </a:ext>
            </a:extLst>
          </p:cNvPr>
          <p:cNvGrpSpPr/>
          <p:nvPr/>
        </p:nvGrpSpPr>
        <p:grpSpPr>
          <a:xfrm>
            <a:off x="3746696" y="2530072"/>
            <a:ext cx="5417624" cy="1088582"/>
            <a:chOff x="3746696" y="2530072"/>
            <a:chExt cx="4013721" cy="8064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64D411-E8EC-E136-77E8-43D83929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3502" y="2530072"/>
              <a:ext cx="3206915" cy="8064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9E27655-ABD5-5766-1A2A-8AB721E57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6696" y="2530072"/>
              <a:ext cx="838243" cy="762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998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7244-B3FA-9514-6FC3-86651AC9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Torino</a:t>
            </a:r>
            <a:br>
              <a:rPr lang="en-US" dirty="0"/>
            </a:br>
            <a:r>
              <a:rPr lang="en-US" dirty="0"/>
              <a:t>A PL for visually disabled 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4513-A115-6B4A-79BE-A819A55B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9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C97C-63D7-BEF8-AACD-18F12931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torino</a:t>
            </a:r>
            <a:r>
              <a:rPr lang="en-US" dirty="0"/>
              <a:t> work? Tactile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885C-F4D8-30F1-7780-4DFFAEACE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39" y="2015732"/>
            <a:ext cx="11104881" cy="4222508"/>
          </a:xfrm>
        </p:spPr>
        <p:txBody>
          <a:bodyPr>
            <a:normAutofit/>
          </a:bodyPr>
          <a:lstStyle/>
          <a:p>
            <a:r>
              <a:rPr lang="en-US" b="1" dirty="0"/>
              <a:t>Challenge: </a:t>
            </a:r>
            <a:r>
              <a:rPr lang="en-US" dirty="0"/>
              <a:t>Existing PL syntaxes are not good for groups of visually-disabled children</a:t>
            </a:r>
          </a:p>
          <a:p>
            <a:pPr lvl="1"/>
            <a:r>
              <a:rPr lang="en-US" b="1" dirty="0"/>
              <a:t>Text-based: </a:t>
            </a:r>
            <a:r>
              <a:rPr lang="en-US" dirty="0"/>
              <a:t>Challenging for all </a:t>
            </a:r>
            <a:r>
              <a:rPr lang="en-US"/>
              <a:t>young children </a:t>
            </a:r>
            <a:r>
              <a:rPr lang="en-US" dirty="0"/>
              <a:t>(limited literacy)</a:t>
            </a:r>
          </a:p>
          <a:p>
            <a:pPr lvl="1"/>
            <a:r>
              <a:rPr lang="en-US" b="1" dirty="0"/>
              <a:t>Block-based: </a:t>
            </a:r>
            <a:r>
              <a:rPr lang="en-US" dirty="0"/>
              <a:t>Good for most children, but not visually accessible</a:t>
            </a:r>
          </a:p>
          <a:p>
            <a:pPr lvl="1"/>
            <a:r>
              <a:rPr lang="en-US" b="1" dirty="0"/>
              <a:t>Sound-based:</a:t>
            </a:r>
            <a:r>
              <a:rPr lang="en-US" dirty="0"/>
              <a:t> May make partially-sighted children feel “held back”. Over-reliant on memory</a:t>
            </a:r>
            <a:endParaRPr lang="en-US" b="1" dirty="0"/>
          </a:p>
          <a:p>
            <a:r>
              <a:rPr lang="en-US" b="1" dirty="0"/>
              <a:t>Bead-based tactile syntax: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Distinct shapes </a:t>
            </a:r>
            <a:r>
              <a:rPr lang="en-US" dirty="0"/>
              <a:t>allow telling constructs apart by touch</a:t>
            </a:r>
          </a:p>
          <a:p>
            <a:pPr lvl="1"/>
            <a:r>
              <a:rPr lang="en-US" dirty="0"/>
              <a:t>Physical wires can be used to trace the flow of a program</a:t>
            </a:r>
          </a:p>
          <a:p>
            <a:pPr lvl="1"/>
            <a:r>
              <a:rPr lang="en-US" dirty="0"/>
              <a:t>Colors of beads accommodate those who have some vision</a:t>
            </a:r>
          </a:p>
          <a:p>
            <a:pPr lvl="1"/>
            <a:r>
              <a:rPr lang="en-US" dirty="0"/>
              <a:t>Output is sound, to avoid reliance on vision</a:t>
            </a:r>
          </a:p>
        </p:txBody>
      </p:sp>
    </p:spTree>
    <p:extLst>
      <p:ext uri="{BB962C8B-B14F-4D97-AF65-F5344CB8AC3E}">
        <p14:creationId xmlns:p14="http://schemas.microsoft.com/office/powerpoint/2010/main" val="120330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0D3E-A433-31A9-0B63-BA382BC5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1: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799C-49B3-D864-7A8B-C96274B4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PL courses have struggle to provide students a clear intellectual foundation for questions of syntax design: “Syntax doesn’t matter”? </a:t>
            </a:r>
          </a:p>
          <a:p>
            <a:r>
              <a:rPr lang="en-US" dirty="0"/>
              <a:t>Torino suggests a foundational two-prong approach: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critical theory</a:t>
            </a:r>
            <a:r>
              <a:rPr lang="en-US" dirty="0"/>
              <a:t> from the humanities to identify </a:t>
            </a:r>
            <a:r>
              <a:rPr lang="en-US" b="1" dirty="0"/>
              <a:t>design values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b="1" dirty="0"/>
              <a:t>qualitative methods</a:t>
            </a:r>
            <a:r>
              <a:rPr lang="en-US" dirty="0"/>
              <a:t> from human-computer interaction to assess, iterate</a:t>
            </a:r>
          </a:p>
          <a:p>
            <a:r>
              <a:rPr lang="en-US" b="1" dirty="0"/>
              <a:t>Importance:</a:t>
            </a:r>
            <a:r>
              <a:rPr lang="en-US" dirty="0"/>
              <a:t> Syntax is one of the </a:t>
            </a:r>
            <a:r>
              <a:rPr lang="en-US" b="1" i="1" u="sng" dirty="0"/>
              <a:t>most common </a:t>
            </a:r>
            <a:r>
              <a:rPr lang="en-US" dirty="0"/>
              <a:t>stated interests among students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5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962B-E7C1-3877-787D-4D1987BB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2: Disability Continuum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92B49-F06B-616A-DD9F-C6CE96DA7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this case study, we do not draw directly on any methodology from the humanities, rather we draw on a key concept from (critical) disability studies, for goal-setting</a:t>
            </a:r>
          </a:p>
          <a:p>
            <a:r>
              <a:rPr lang="en-US" dirty="0"/>
              <a:t>The </a:t>
            </a:r>
            <a:r>
              <a:rPr lang="en-US" b="1" dirty="0"/>
              <a:t>disability continuum</a:t>
            </a:r>
            <a:r>
              <a:rPr lang="en-US" dirty="0"/>
              <a:t> is a key concept in the nature of disability itself</a:t>
            </a:r>
          </a:p>
          <a:p>
            <a:pPr lvl="1"/>
            <a:r>
              <a:rPr lang="en-US" dirty="0"/>
              <a:t>Continuum means that disability status is not a binary “abled” vs. “disabled”</a:t>
            </a:r>
          </a:p>
          <a:p>
            <a:pPr lvl="1"/>
            <a:r>
              <a:rPr lang="en-US" dirty="0"/>
              <a:t>Continuum means that disability is multi-dimensional (e.g., developmental, visual, motor, …)</a:t>
            </a:r>
          </a:p>
          <a:p>
            <a:pPr lvl="1"/>
            <a:r>
              <a:rPr lang="en-US" dirty="0"/>
              <a:t>Continuum means that disability is </a:t>
            </a:r>
            <a:r>
              <a:rPr lang="en-US" b="1" dirty="0"/>
              <a:t>dynamic</a:t>
            </a:r>
            <a:r>
              <a:rPr lang="en-US" dirty="0"/>
              <a:t>: not only can a person’s status change throughout the years, but presentation can change throughout the day and between environments</a:t>
            </a:r>
          </a:p>
          <a:p>
            <a:r>
              <a:rPr lang="en-US" dirty="0"/>
              <a:t>Because this concept has </a:t>
            </a:r>
            <a:r>
              <a:rPr lang="en-US" b="1" dirty="0"/>
              <a:t>direct design implications</a:t>
            </a:r>
            <a:r>
              <a:rPr lang="en-US" dirty="0"/>
              <a:t>, it is an effective tool for getting CS-minded students to engage with disability studies.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436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460</TotalTime>
  <Words>3052</Words>
  <Application>Microsoft Office PowerPoint</Application>
  <PresentationFormat>Widescreen</PresentationFormat>
  <Paragraphs>222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Cambria Math</vt:lpstr>
      <vt:lpstr>Gill Sans MT</vt:lpstr>
      <vt:lpstr>Gallery</vt:lpstr>
      <vt:lpstr>Programming Language Case Studies Can Be Deep</vt:lpstr>
      <vt:lpstr>Section 1: introduction</vt:lpstr>
      <vt:lpstr>Thesis</vt:lpstr>
      <vt:lpstr>Context</vt:lpstr>
      <vt:lpstr>Outline / Structure</vt:lpstr>
      <vt:lpstr>Section 2: Torino A PL for visually disabled children</vt:lpstr>
      <vt:lpstr>How does torino work? Tactile syntax</vt:lpstr>
      <vt:lpstr>Depth 1: Syntax</vt:lpstr>
      <vt:lpstr>Depth 2: Disability Continuum</vt:lpstr>
      <vt:lpstr>Influence on language design</vt:lpstr>
      <vt:lpstr>Section 3: C+=</vt:lpstr>
      <vt:lpstr>Goals</vt:lpstr>
      <vt:lpstr>description</vt:lpstr>
      <vt:lpstr>context</vt:lpstr>
      <vt:lpstr>Depth 1: close reading </vt:lpstr>
      <vt:lpstr>The reading</vt:lpstr>
      <vt:lpstr>Insight: misogyny and transphobia</vt:lpstr>
      <vt:lpstr>Section 4: Twine</vt:lpstr>
      <vt:lpstr>Goals: “Found” theory</vt:lpstr>
      <vt:lpstr>Description</vt:lpstr>
      <vt:lpstr>Graph Model</vt:lpstr>
      <vt:lpstr>Pumping Lemma for DFA</vt:lpstr>
      <vt:lpstr>Twine Theorems</vt:lpstr>
      <vt:lpstr>Section 5: Conclusion</vt:lpstr>
      <vt:lpstr>Conclusion</vt:lpstr>
      <vt:lpstr>EXTRAS</vt:lpstr>
      <vt:lpstr>Rest of lesson</vt:lpstr>
      <vt:lpstr>Influence on user study design</vt:lpstr>
      <vt:lpstr>Who is Torino for? </vt:lpstr>
      <vt:lpstr>Assimilation and integration</vt:lpstr>
      <vt:lpstr>Limits of competing approaches</vt:lpstr>
      <vt:lpstr>Why kids?</vt:lpstr>
      <vt:lpstr>Depth: Static Analysis vs. types</vt:lpstr>
      <vt:lpstr>All Stepping Rules</vt:lpstr>
      <vt:lpstr>Role of Disabled Researchers</vt:lpstr>
      <vt:lpstr>Depth 2: scope of pl design</vt:lpstr>
      <vt:lpstr>Implications on language choice</vt:lpstr>
      <vt:lpstr>Beyond case study: GenderMag</vt:lpstr>
      <vt:lpstr>Future work</vt:lpstr>
      <vt:lpstr>Thank You to Many People!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Bohrer, Rose</dc:creator>
  <cp:lastModifiedBy>Bohrer, Rose</cp:lastModifiedBy>
  <cp:revision>47</cp:revision>
  <dcterms:created xsi:type="dcterms:W3CDTF">2024-01-01T01:25:17Z</dcterms:created>
  <dcterms:modified xsi:type="dcterms:W3CDTF">2024-02-14T20:55:44Z</dcterms:modified>
</cp:coreProperties>
</file>