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65" r:id="rId5"/>
    <p:sldId id="264" r:id="rId6"/>
    <p:sldId id="260" r:id="rId7"/>
    <p:sldId id="259" r:id="rId8"/>
    <p:sldId id="266" r:id="rId9"/>
    <p:sldId id="281" r:id="rId10"/>
    <p:sldId id="267" r:id="rId11"/>
    <p:sldId id="268" r:id="rId12"/>
    <p:sldId id="269" r:id="rId13"/>
    <p:sldId id="270" r:id="rId14"/>
    <p:sldId id="271" r:id="rId15"/>
    <p:sldId id="272" r:id="rId16"/>
    <p:sldId id="273" r:id="rId17"/>
    <p:sldId id="262" r:id="rId18"/>
    <p:sldId id="274" r:id="rId19"/>
    <p:sldId id="278" r:id="rId20"/>
    <p:sldId id="280" r:id="rId21"/>
    <p:sldId id="275" r:id="rId22"/>
    <p:sldId id="276" r:id="rId23"/>
    <p:sldId id="277" r:id="rId24"/>
    <p:sldId id="263" r:id="rId25"/>
    <p:sldId id="279" r:id="rId26"/>
    <p:sldId id="282" r:id="rId27"/>
    <p:sldId id="283" r:id="rId28"/>
    <p:sldId id="284"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BA5-AFD2-44A2-8B3A-57BC74BE50AF}"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3F502-F017-4F5F-B186-D3455E3EC579}" type="slidenum">
              <a:rPr lang="en-US" smtClean="0"/>
              <a:t>‹#›</a:t>
            </a:fld>
            <a:endParaRPr lang="en-US"/>
          </a:p>
        </p:txBody>
      </p:sp>
    </p:spTree>
    <p:extLst>
      <p:ext uri="{BB962C8B-B14F-4D97-AF65-F5344CB8AC3E}">
        <p14:creationId xmlns:p14="http://schemas.microsoft.com/office/powerpoint/2010/main" val="1243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48AC45-3728-461D-94FC-42E241460A52}"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7692D-3029-46BE-8BC3-ED4964BAE204}"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80E1B-5FA2-41C8-80DE-A943097EB1D6}"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48132D-E24B-428A-A6F0-75A0E70806F3}"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DB03-78C3-40B0-BD1F-F270BBBC3C0D}"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98A452-A581-4B74-AFB1-210155B93068}"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1DB093-8835-4F0C-B809-6516397302BE}" type="datetime1">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34B5E-B3AD-4293-A528-06169DA6107C}"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4ACE4-56CD-4131-A0FF-0470B0256083}" type="datetime1">
              <a:rPr lang="en-US" smtClean="0"/>
              <a:t>10/3/2023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977D8-380C-45B0-B086-366ECAD753E2}" type="datetime1">
              <a:rPr lang="en-US" smtClean="0"/>
              <a:t>10/3/2023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265DE-C2A2-48AD-A55D-FD1F5E978305}"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280B1A-E4C0-48BB-8A16-C563256AA880}" type="datetime1">
              <a:rPr lang="en-US" smtClean="0"/>
              <a:t>10/3/2023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85055C5D-727D-A5B4-77B1-3476B1557A93}"/>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
        <p:nvSpPr>
          <p:cNvPr id="4" name="Slide Number Placeholder 3">
            <a:extLst>
              <a:ext uri="{FF2B5EF4-FFF2-40B4-BE49-F238E27FC236}">
                <a16:creationId xmlns:a16="http://schemas.microsoft.com/office/drawing/2014/main" id="{06A1D45B-CA04-8399-BB31-31A374907AA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5993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085665" y="2037021"/>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055142" y="4428143"/>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6724508" y="3510956"/>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085665" y="4859030"/>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340125" y="3627923"/>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3" name="Slide Number Placeholder 2">
            <a:extLst>
              <a:ext uri="{FF2B5EF4-FFF2-40B4-BE49-F238E27FC236}">
                <a16:creationId xmlns:a16="http://schemas.microsoft.com/office/drawing/2014/main" id="{DCEDEA51-9276-91A2-0D00-B4A0DBAC1130}"/>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088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Principle: 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is large (relative to other </a:t>
            </a:r>
            <a:r>
              <a:rPr lang="en-US" b="1" dirty="0"/>
              <a:t>PLs</a:t>
            </a:r>
            <a:r>
              <a:rPr lang="en-US" dirty="0"/>
              <a:t>)</a:t>
            </a:r>
          </a:p>
          <a:p>
            <a:r>
              <a:rPr lang="en-US" dirty="0"/>
              <a:t>The FLOW-MATIC code is more verbose than the C</a:t>
            </a:r>
          </a:p>
          <a:p>
            <a:r>
              <a:rPr lang="en-US" b="1" dirty="0"/>
              <a:t>Discuss: </a:t>
            </a:r>
            <a:r>
              <a:rPr lang="en-US" dirty="0"/>
              <a:t>Which language, if any, is more complex?</a:t>
            </a:r>
            <a:endParaRPr lang="en-US" b="1" dirty="0"/>
          </a:p>
        </p:txBody>
      </p:sp>
      <p:sp>
        <p:nvSpPr>
          <p:cNvPr id="4" name="Slide Number Placeholder 3">
            <a:extLst>
              <a:ext uri="{FF2B5EF4-FFF2-40B4-BE49-F238E27FC236}">
                <a16:creationId xmlns:a16="http://schemas.microsoft.com/office/drawing/2014/main" id="{E15AA49D-CCB0-851A-55B3-81C24A3AB6DF}"/>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058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4A4FAD03-F38E-D3F0-9B99-77FD36E26CA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9920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D9B87C4-7FD8-B9AB-1F96-E0B01038D3D2}"/>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57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b="1" dirty="0"/>
              <a:t>It’s harder</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6" name="Slide Number Placeholder 5">
            <a:extLst>
              <a:ext uri="{FF2B5EF4-FFF2-40B4-BE49-F238E27FC236}">
                <a16:creationId xmlns:a16="http://schemas.microsoft.com/office/drawing/2014/main" id="{83E94513-6E14-6514-7EED-C02001256E64}"/>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03550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with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
        <p:nvSpPr>
          <p:cNvPr id="4" name="Slide Number Placeholder 3">
            <a:extLst>
              <a:ext uri="{FF2B5EF4-FFF2-40B4-BE49-F238E27FC236}">
                <a16:creationId xmlns:a16="http://schemas.microsoft.com/office/drawing/2014/main" id="{0A027470-8A1C-F531-9443-9382CB55DC0C}"/>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normAutofit lnSpcReduction="10000"/>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a:p>
            <a:r>
              <a:rPr lang="en-US" b="1" dirty="0"/>
              <a:t>But!: </a:t>
            </a:r>
            <a:r>
              <a:rPr lang="en-US" dirty="0"/>
              <a:t>PL </a:t>
            </a:r>
            <a:r>
              <a:rPr lang="en-US" u="sng" dirty="0"/>
              <a:t>design</a:t>
            </a:r>
            <a:r>
              <a:rPr lang="en-US" dirty="0"/>
              <a:t> thinking lets us assess LLMs more deeply</a:t>
            </a:r>
            <a:endParaRPr lang="en-US" b="1" dirty="0"/>
          </a:p>
        </p:txBody>
      </p:sp>
      <p:sp>
        <p:nvSpPr>
          <p:cNvPr id="4" name="Slide Number Placeholder 3">
            <a:extLst>
              <a:ext uri="{FF2B5EF4-FFF2-40B4-BE49-F238E27FC236}">
                <a16:creationId xmlns:a16="http://schemas.microsoft.com/office/drawing/2014/main" id="{FA407CD1-DC48-F0B5-EDCC-A2040AD9AB58}"/>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more productivity</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since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
        <p:nvSpPr>
          <p:cNvPr id="4" name="Slide Number Placeholder 3">
            <a:extLst>
              <a:ext uri="{FF2B5EF4-FFF2-40B4-BE49-F238E27FC236}">
                <a16:creationId xmlns:a16="http://schemas.microsoft.com/office/drawing/2014/main" id="{8471D45F-5B40-0209-C4D5-0FA613858EC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insufficiency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do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883B3B1D-A0DD-897D-3C77-83A7BFF8946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b="1" dirty="0"/>
              <a:t>Lecture part:</a:t>
            </a:r>
            <a:r>
              <a:rPr lang="en-US" dirty="0"/>
              <a:t> Natural Language and Programming Languages</a:t>
            </a:r>
          </a:p>
          <a:p>
            <a:pPr lvl="2"/>
            <a:r>
              <a:rPr lang="en-US" dirty="0"/>
              <a:t>Motivation</a:t>
            </a:r>
          </a:p>
          <a:p>
            <a:pPr lvl="2"/>
            <a:r>
              <a:rPr lang="en-US" u="sng" dirty="0"/>
              <a:t>History:</a:t>
            </a:r>
            <a:r>
              <a:rPr lang="en-US" dirty="0"/>
              <a:t> FLOW-MATIC and COBOL</a:t>
            </a:r>
          </a:p>
          <a:p>
            <a:pPr lvl="2"/>
            <a:r>
              <a:rPr lang="en-US" dirty="0"/>
              <a:t>Modern Comparison: Large language models</a:t>
            </a:r>
          </a:p>
          <a:p>
            <a:pPr lvl="2"/>
            <a:r>
              <a:rPr lang="en-US" dirty="0"/>
              <a:t>Summary</a:t>
            </a:r>
          </a:p>
          <a:p>
            <a:pPr lvl="1"/>
            <a:r>
              <a:rPr lang="en-US" b="1" dirty="0"/>
              <a:t>User study part:</a:t>
            </a:r>
            <a:r>
              <a:rPr lang="en-US" dirty="0"/>
              <a:t> The second half of today is used to do your user studies</a:t>
            </a:r>
          </a:p>
          <a:p>
            <a:pPr lvl="1"/>
            <a:endParaRPr lang="en-US" b="1" dirty="0"/>
          </a:p>
          <a:p>
            <a:pPr lvl="1"/>
            <a:r>
              <a:rPr lang="en-US" b="1" dirty="0"/>
              <a:t>(Exam content reminders):</a:t>
            </a:r>
            <a:endParaRPr lang="en-US" dirty="0"/>
          </a:p>
          <a:p>
            <a:pPr lvl="2"/>
            <a:r>
              <a:rPr lang="en-US" dirty="0"/>
              <a:t>Today’s lecture content can be on the exam</a:t>
            </a:r>
          </a:p>
          <a:p>
            <a:pPr lvl="2"/>
            <a:r>
              <a:rPr lang="en-US" dirty="0"/>
              <a:t>Friday’s new content will not be on exam (reinforces ideas that are on exam)</a:t>
            </a:r>
          </a:p>
          <a:p>
            <a:pPr marL="201168" lvl="1" indent="0">
              <a:buNone/>
            </a:pPr>
            <a:endParaRPr lang="en-US" dirty="0"/>
          </a:p>
        </p:txBody>
      </p:sp>
      <p:sp>
        <p:nvSpPr>
          <p:cNvPr id="4" name="Slide Number Placeholder 3">
            <a:extLst>
              <a:ext uri="{FF2B5EF4-FFF2-40B4-BE49-F238E27FC236}">
                <a16:creationId xmlns:a16="http://schemas.microsoft.com/office/drawing/2014/main" id="{679F8C31-9469-F873-98B5-11B719C672F8}"/>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
        <p:nvSpPr>
          <p:cNvPr id="4" name="Slide Number Placeholder 3">
            <a:extLst>
              <a:ext uri="{FF2B5EF4-FFF2-40B4-BE49-F238E27FC236}">
                <a16:creationId xmlns:a16="http://schemas.microsoft.com/office/drawing/2014/main" id="{1EDC03AF-1706-3E5A-5136-3B3445002C5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72398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interest within PL.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B08C2A5-07CC-AE97-750C-370DBF160ECA}"/>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3228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
        <p:nvSpPr>
          <p:cNvPr id="4" name="Slide Number Placeholder 3">
            <a:extLst>
              <a:ext uri="{FF2B5EF4-FFF2-40B4-BE49-F238E27FC236}">
                <a16:creationId xmlns:a16="http://schemas.microsoft.com/office/drawing/2014/main" id="{447303DF-3ADC-76DA-B3B1-7BEF7B025B3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8782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
        <p:nvSpPr>
          <p:cNvPr id="4" name="Slide Number Placeholder 3">
            <a:extLst>
              <a:ext uri="{FF2B5EF4-FFF2-40B4-BE49-F238E27FC236}">
                <a16:creationId xmlns:a16="http://schemas.microsoft.com/office/drawing/2014/main" id="{E8B3E8FC-64DE-B50E-E84D-2EC94ABB328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3937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
        <p:nvSpPr>
          <p:cNvPr id="4" name="Slide Number Placeholder 3">
            <a:extLst>
              <a:ext uri="{FF2B5EF4-FFF2-40B4-BE49-F238E27FC236}">
                <a16:creationId xmlns:a16="http://schemas.microsoft.com/office/drawing/2014/main" id="{CAC01198-1947-53B4-4CF3-D104E092B2A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7319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
        <p:nvSpPr>
          <p:cNvPr id="4" name="Slide Number Placeholder 3">
            <a:extLst>
              <a:ext uri="{FF2B5EF4-FFF2-40B4-BE49-F238E27FC236}">
                <a16:creationId xmlns:a16="http://schemas.microsoft.com/office/drawing/2014/main" id="{EB29FBA7-389A-3E13-AC01-72232E428288}"/>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258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4534-8533-5C28-E463-0DD5216CB326}"/>
              </a:ext>
            </a:extLst>
          </p:cNvPr>
          <p:cNvSpPr>
            <a:spLocks noGrp="1"/>
          </p:cNvSpPr>
          <p:nvPr>
            <p:ph type="title"/>
          </p:nvPr>
        </p:nvSpPr>
        <p:spPr/>
        <p:txBody>
          <a:bodyPr/>
          <a:lstStyle/>
          <a:p>
            <a:r>
              <a:rPr lang="en-US" dirty="0"/>
              <a:t>Section: User Studies (Instructions)</a:t>
            </a:r>
          </a:p>
        </p:txBody>
      </p:sp>
      <p:sp>
        <p:nvSpPr>
          <p:cNvPr id="3" name="Content Placeholder 2">
            <a:extLst>
              <a:ext uri="{FF2B5EF4-FFF2-40B4-BE49-F238E27FC236}">
                <a16:creationId xmlns:a16="http://schemas.microsoft.com/office/drawing/2014/main" id="{98B611FA-FB67-495B-8893-2E91037F08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B4777B-52B1-31B1-1CFE-E785FC2DF738}"/>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68866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BEE4-5691-E546-B572-042A74D442BA}"/>
              </a:ext>
            </a:extLst>
          </p:cNvPr>
          <p:cNvSpPr>
            <a:spLocks noGrp="1"/>
          </p:cNvSpPr>
          <p:nvPr>
            <p:ph type="title"/>
          </p:nvPr>
        </p:nvSpPr>
        <p:spPr/>
        <p:txBody>
          <a:bodyPr/>
          <a:lstStyle/>
          <a:p>
            <a:r>
              <a:rPr lang="en-US" dirty="0"/>
              <a:t>Apology for Grading Delay	</a:t>
            </a:r>
          </a:p>
        </p:txBody>
      </p:sp>
      <p:sp>
        <p:nvSpPr>
          <p:cNvPr id="3" name="Content Placeholder 2">
            <a:extLst>
              <a:ext uri="{FF2B5EF4-FFF2-40B4-BE49-F238E27FC236}">
                <a16:creationId xmlns:a16="http://schemas.microsoft.com/office/drawing/2014/main" id="{0CA3F1C4-1D57-2DCE-23BF-924A235EB966}"/>
              </a:ext>
            </a:extLst>
          </p:cNvPr>
          <p:cNvSpPr>
            <a:spLocks noGrp="1"/>
          </p:cNvSpPr>
          <p:nvPr>
            <p:ph idx="1"/>
          </p:nvPr>
        </p:nvSpPr>
        <p:spPr/>
        <p:txBody>
          <a:bodyPr/>
          <a:lstStyle/>
          <a:p>
            <a:r>
              <a:rPr lang="en-US" dirty="0"/>
              <a:t>It was our intention to finish HW4 feedback before study</a:t>
            </a:r>
          </a:p>
          <a:p>
            <a:r>
              <a:rPr lang="en-US" dirty="0"/>
              <a:t>Our TA got sick, which prevented this from happening</a:t>
            </a:r>
          </a:p>
          <a:p>
            <a:r>
              <a:rPr lang="en-US" dirty="0"/>
              <a:t>Be nice to each other, as you may have not received feedback</a:t>
            </a:r>
          </a:p>
        </p:txBody>
      </p:sp>
      <p:sp>
        <p:nvSpPr>
          <p:cNvPr id="4" name="Slide Number Placeholder 3">
            <a:extLst>
              <a:ext uri="{FF2B5EF4-FFF2-40B4-BE49-F238E27FC236}">
                <a16:creationId xmlns:a16="http://schemas.microsoft.com/office/drawing/2014/main" id="{9BF0CFCF-7B17-8009-87AF-A7AEA3A2F01C}"/>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159168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10 minutes. </a:t>
            </a:r>
            <a:br>
              <a:rPr lang="en-US" dirty="0"/>
            </a:br>
            <a:r>
              <a:rPr lang="en-US" dirty="0"/>
              <a:t>Each 10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89626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922" y="4408371"/>
            <a:ext cx="2590990" cy="18655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1544163" y="4998535"/>
            <a:ext cx="3535460" cy="1275348"/>
          </a:xfrm>
          <a:prstGeom prst="rect">
            <a:avLst/>
          </a:prstGeom>
        </p:spPr>
      </p:pic>
      <p:sp>
        <p:nvSpPr>
          <p:cNvPr id="5" name="Slide Number Placeholder 4">
            <a:extLst>
              <a:ext uri="{FF2B5EF4-FFF2-40B4-BE49-F238E27FC236}">
                <a16:creationId xmlns:a16="http://schemas.microsoft.com/office/drawing/2014/main" id="{C7E868A9-F0A2-CFDE-E38C-C3BC8D46BADF}"/>
              </a:ext>
            </a:extLst>
          </p:cNvPr>
          <p:cNvSpPr>
            <a:spLocks noGrp="1"/>
          </p:cNvSpPr>
          <p:nvPr>
            <p:ph type="sldNum" sz="quarter" idx="12"/>
          </p:nvPr>
        </p:nvSpPr>
        <p:spPr/>
        <p:txBody>
          <a:bodyPr/>
          <a:lstStyle/>
          <a:p>
            <a:fld id="{9BF27F29-4B64-4A24-936A-FF41C34C242B}" type="slidenum">
              <a:rPr lang="en-US" smtClean="0"/>
              <a:t>3</a:t>
            </a:fld>
            <a:endParaRPr lang="en-US"/>
          </a:p>
        </p:txBody>
      </p:sp>
      <p:sp>
        <p:nvSpPr>
          <p:cNvPr id="6" name="TextBox 5">
            <a:extLst>
              <a:ext uri="{FF2B5EF4-FFF2-40B4-BE49-F238E27FC236}">
                <a16:creationId xmlns:a16="http://schemas.microsoft.com/office/drawing/2014/main" id="{E089EC09-8B7E-82C3-848D-DB8B2B5C6807}"/>
              </a:ext>
            </a:extLst>
          </p:cNvPr>
          <p:cNvSpPr txBox="1"/>
          <p:nvPr/>
        </p:nvSpPr>
        <p:spPr>
          <a:xfrm>
            <a:off x="6246796" y="4039039"/>
            <a:ext cx="1982017" cy="369332"/>
          </a:xfrm>
          <a:prstGeom prst="rect">
            <a:avLst/>
          </a:prstGeom>
          <a:noFill/>
        </p:spPr>
        <p:txBody>
          <a:bodyPr wrap="none" rtlCol="0">
            <a:spAutoFit/>
          </a:bodyPr>
          <a:lstStyle/>
          <a:p>
            <a:r>
              <a:rPr lang="en-US" dirty="0"/>
              <a:t>Chomsky Hierarchy</a:t>
            </a:r>
          </a:p>
        </p:txBody>
      </p:sp>
    </p:spTree>
    <p:extLst>
      <p:ext uri="{BB962C8B-B14F-4D97-AF65-F5344CB8AC3E}">
        <p14:creationId xmlns:p14="http://schemas.microsoft.com/office/powerpoint/2010/main" val="126467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31</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32</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33</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34</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
        <p:nvSpPr>
          <p:cNvPr id="4" name="Slide Number Placeholder 3">
            <a:extLst>
              <a:ext uri="{FF2B5EF4-FFF2-40B4-BE49-F238E27FC236}">
                <a16:creationId xmlns:a16="http://schemas.microsoft.com/office/drawing/2014/main" id="{281DBD41-47CD-74E8-0181-F79DC4D07C98}"/>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 Culture and History</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b="1" dirty="0"/>
              <a:t>Humanist:</a:t>
            </a:r>
            <a:r>
              <a:rPr lang="en-US" dirty="0"/>
              <a:t> Culture has long been carried by NL. PLs carry culture too.</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r>
              <a:rPr lang="en-US" b="1" u="sng" dirty="0"/>
              <a:t>Today</a:t>
            </a:r>
            <a:r>
              <a:rPr lang="en-US" b="1" dirty="0"/>
              <a:t>:</a:t>
            </a:r>
            <a:r>
              <a:rPr lang="en-US" dirty="0"/>
              <a:t> Learn from </a:t>
            </a:r>
            <a:r>
              <a:rPr lang="en-US" u="sng" dirty="0"/>
              <a:t>history</a:t>
            </a:r>
            <a:r>
              <a:rPr lang="en-US" b="1" dirty="0"/>
              <a:t> </a:t>
            </a:r>
            <a:r>
              <a:rPr lang="en-US" dirty="0"/>
              <a:t>of PL + Natural Language</a:t>
            </a:r>
            <a:endParaRPr lang="en-US" u="sng"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6C7493E-B712-7A8B-7365-09A18754E703}"/>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06B4336-FA6C-AFA3-C3BE-D47AE695475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4" name="Slide Number Placeholder 3">
            <a:extLst>
              <a:ext uri="{FF2B5EF4-FFF2-40B4-BE49-F238E27FC236}">
                <a16:creationId xmlns:a16="http://schemas.microsoft.com/office/drawing/2014/main" id="{73A4A0BD-BC1F-452D-69A5-31ABF881CD4F}"/>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9</a:t>
            </a:fld>
            <a:endParaRPr lang="en-US"/>
          </a:p>
        </p:txBody>
      </p:sp>
      <p:cxnSp>
        <p:nvCxnSpPr>
          <p:cNvPr id="7" name="Straight Connector 6">
            <a:extLst>
              <a:ext uri="{FF2B5EF4-FFF2-40B4-BE49-F238E27FC236}">
                <a16:creationId xmlns:a16="http://schemas.microsoft.com/office/drawing/2014/main" id="{BCD9914B-03A7-6D82-79A2-231770172B8C}"/>
              </a:ext>
            </a:extLst>
          </p:cNvPr>
          <p:cNvCxnSpPr/>
          <p:nvPr/>
        </p:nvCxnSpPr>
        <p:spPr>
          <a:xfrm>
            <a:off x="357523" y="5486399"/>
            <a:ext cx="114769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880E5-9722-AA4B-6627-DB6A47558984}"/>
              </a:ext>
            </a:extLst>
          </p:cNvPr>
          <p:cNvCxnSpPr>
            <a:cxnSpLocks/>
          </p:cNvCxnSpPr>
          <p:nvPr/>
        </p:nvCxnSpPr>
        <p:spPr>
          <a:xfrm>
            <a:off x="357523" y="5869094"/>
            <a:ext cx="15482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574C179-BC66-BCDC-FD83-E6EA8205FA4F}"/>
              </a:ext>
            </a:extLst>
          </p:cNvPr>
          <p:cNvCxnSpPr/>
          <p:nvPr/>
        </p:nvCxnSpPr>
        <p:spPr>
          <a:xfrm rot="16200000" flipH="1">
            <a:off x="6997566" y="5630777"/>
            <a:ext cx="673769" cy="385011"/>
          </a:xfrm>
          <a:prstGeom prst="bentConnector3">
            <a:avLst>
              <a:gd name="adj1" fmla="val 557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9C92C8-52B0-B63E-F74B-F3F085D2E4AF}"/>
              </a:ext>
            </a:extLst>
          </p:cNvPr>
          <p:cNvSpPr txBox="1"/>
          <p:nvPr/>
        </p:nvSpPr>
        <p:spPr>
          <a:xfrm>
            <a:off x="7509555" y="5769538"/>
            <a:ext cx="4439036" cy="523220"/>
          </a:xfrm>
          <a:prstGeom prst="rect">
            <a:avLst/>
          </a:prstGeom>
          <a:noFill/>
        </p:spPr>
        <p:txBody>
          <a:bodyPr wrap="none" rtlCol="0">
            <a:spAutoFit/>
          </a:bodyPr>
          <a:lstStyle/>
          <a:p>
            <a:r>
              <a:rPr lang="en-US" sz="2800" dirty="0">
                <a:solidFill>
                  <a:srgbClr val="FF0000"/>
                </a:solidFill>
              </a:rPr>
              <a:t>Design Principle: Self-efficacy</a:t>
            </a:r>
          </a:p>
        </p:txBody>
      </p:sp>
    </p:spTree>
    <p:extLst>
      <p:ext uri="{BB962C8B-B14F-4D97-AF65-F5344CB8AC3E}">
        <p14:creationId xmlns:p14="http://schemas.microsoft.com/office/powerpoint/2010/main" val="21906953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816</TotalTime>
  <Words>2733</Words>
  <Application>Microsoft Office PowerPoint</Application>
  <PresentationFormat>Widescreen</PresentationFormat>
  <Paragraphs>297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Calibri Light</vt:lpstr>
      <vt:lpstr>Consolas</vt:lpstr>
      <vt:lpstr>Noto Serif</vt:lpstr>
      <vt:lpstr>Retrospect</vt:lpstr>
      <vt:lpstr>11 – Natural Language</vt:lpstr>
      <vt:lpstr>Outline</vt:lpstr>
      <vt:lpstr>Motivation</vt:lpstr>
      <vt:lpstr>Motivation</vt:lpstr>
      <vt:lpstr>Motivation: Culture and History</vt:lpstr>
      <vt:lpstr>COBOL – Early Failure Story?</vt:lpstr>
      <vt:lpstr>FLOW-MATIC</vt:lpstr>
      <vt:lpstr>FLOW-MATIC</vt:lpstr>
      <vt:lpstr>FLOW-MATIC</vt:lpstr>
      <vt:lpstr>FLOW-MATIC</vt:lpstr>
      <vt:lpstr>FLOW-MATIC &lt;-&gt; C Comparison</vt:lpstr>
      <vt:lpstr>Principle: 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lpstr>Section: User Studies (Instructions)</vt:lpstr>
      <vt:lpstr>Apology for Grading Delay </vt:lpstr>
      <vt:lpstr>User Study Setup</vt:lpstr>
      <vt:lpstr>Animation: 1st Study</vt:lpstr>
      <vt:lpstr>Animation: 2nd Study</vt:lpstr>
      <vt:lpstr>Animation: 3rd Study</vt:lpstr>
      <vt:lpstr>Animation: 4th  Study</vt:lpstr>
      <vt:lpstr>Animation: 5th  Study</vt:lpstr>
      <vt:lpstr>Animation: 6th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75</cp:revision>
  <dcterms:created xsi:type="dcterms:W3CDTF">2023-08-13T16:19:48Z</dcterms:created>
  <dcterms:modified xsi:type="dcterms:W3CDTF">2023-10-03T14:23:27Z</dcterms:modified>
</cp:coreProperties>
</file>