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74" r:id="rId5"/>
    <p:sldId id="308" r:id="rId6"/>
    <p:sldId id="309" r:id="rId7"/>
    <p:sldId id="258" r:id="rId8"/>
    <p:sldId id="264" r:id="rId9"/>
    <p:sldId id="265" r:id="rId10"/>
    <p:sldId id="266" r:id="rId11"/>
    <p:sldId id="262" r:id="rId12"/>
    <p:sldId id="269" r:id="rId13"/>
    <p:sldId id="270" r:id="rId14"/>
    <p:sldId id="267" r:id="rId15"/>
    <p:sldId id="272" r:id="rId16"/>
    <p:sldId id="263" r:id="rId17"/>
    <p:sldId id="277" r:id="rId18"/>
    <p:sldId id="275" r:id="rId19"/>
    <p:sldId id="276" r:id="rId20"/>
    <p:sldId id="278" r:id="rId21"/>
    <p:sldId id="273" r:id="rId22"/>
    <p:sldId id="279" r:id="rId23"/>
    <p:sldId id="280" r:id="rId24"/>
    <p:sldId id="281" r:id="rId25"/>
    <p:sldId id="283" r:id="rId26"/>
    <p:sldId id="284" r:id="rId27"/>
    <p:sldId id="285" r:id="rId28"/>
    <p:sldId id="286" r:id="rId29"/>
    <p:sldId id="287" r:id="rId30"/>
    <p:sldId id="282" r:id="rId31"/>
    <p:sldId id="288" r:id="rId32"/>
    <p:sldId id="289" r:id="rId33"/>
    <p:sldId id="259" r:id="rId34"/>
    <p:sldId id="290" r:id="rId35"/>
    <p:sldId id="296" r:id="rId36"/>
    <p:sldId id="291" r:id="rId37"/>
    <p:sldId id="292" r:id="rId38"/>
    <p:sldId id="293" r:id="rId39"/>
    <p:sldId id="294" r:id="rId40"/>
    <p:sldId id="297" r:id="rId41"/>
    <p:sldId id="298" r:id="rId42"/>
    <p:sldId id="299" r:id="rId43"/>
    <p:sldId id="295"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01" d="100"/>
          <a:sy n="10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 PL both have surprisingly deep roots in philosophy – an open-ended exploration of these roots can enrich our knowledge of both</a:t>
            </a:r>
          </a:p>
        </p:txBody>
      </p:sp>
    </p:spTree>
    <p:extLst>
      <p:ext uri="{BB962C8B-B14F-4D97-AF65-F5344CB8AC3E}">
        <p14:creationId xmlns:p14="http://schemas.microsoft.com/office/powerpoint/2010/main" val="302749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Examples:</a:t>
            </a:r>
            <a:endParaRPr lang="en-US" dirty="0"/>
          </a:p>
          <a:p>
            <a:pPr lvl="1"/>
            <a:r>
              <a:rPr lang="en-US" b="1" dirty="0"/>
              <a:t>Kantian ethics: </a:t>
            </a:r>
            <a:r>
              <a:rPr lang="en-US" dirty="0"/>
              <a:t>“Act only in accordance with that maxim through which you can at the same time will that it become a universal law”</a:t>
            </a:r>
          </a:p>
          <a:p>
            <a:pPr lvl="1"/>
            <a:r>
              <a:rPr lang="en-US" b="1" dirty="0"/>
              <a:t>Marxian economics: </a:t>
            </a:r>
            <a:r>
              <a:rPr lang="en-US" dirty="0"/>
              <a:t>“The economy is analyzed as a dialectic between people who own means of production and those who do not”</a:t>
            </a:r>
          </a:p>
          <a:p>
            <a:pPr lvl="1"/>
            <a:endParaRPr lang="en-US" b="1" dirty="0"/>
          </a:p>
        </p:txBody>
      </p:sp>
    </p:spTree>
    <p:extLst>
      <p:ext uri="{BB962C8B-B14F-4D97-AF65-F5344CB8AC3E}">
        <p14:creationId xmlns:p14="http://schemas.microsoft.com/office/powerpoint/2010/main" val="274360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Examples:</a:t>
            </a:r>
            <a:endParaRPr lang="en-US" dirty="0"/>
          </a:p>
          <a:p>
            <a:pPr lvl="1"/>
            <a:r>
              <a:rPr lang="en-US" b="1" dirty="0"/>
              <a:t>Kantian ethics: </a:t>
            </a:r>
            <a:r>
              <a:rPr lang="en-US" dirty="0"/>
              <a:t>“Act only in accordance with that maxim through which you can at the same time will that it become a universal law”</a:t>
            </a:r>
          </a:p>
          <a:p>
            <a:pPr lvl="1"/>
            <a:r>
              <a:rPr lang="en-US" b="1" dirty="0"/>
              <a:t>Marxian economics: </a:t>
            </a:r>
            <a:r>
              <a:rPr lang="en-US" dirty="0"/>
              <a:t>“The economy is analyzed as a dialectic between people who own means of production and those who do not”</a:t>
            </a:r>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0800000">
            <a:off x="3724278" y="5495926"/>
            <a:ext cx="676273" cy="523875"/>
          </a:xfrm>
          <a:prstGeom prst="bent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4572000" y="5543550"/>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Tree>
    <p:extLst>
      <p:ext uri="{BB962C8B-B14F-4D97-AF65-F5344CB8AC3E}">
        <p14:creationId xmlns:p14="http://schemas.microsoft.com/office/powerpoint/2010/main" val="2107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Tree>
    <p:extLst>
      <p:ext uri="{BB962C8B-B14F-4D97-AF65-F5344CB8AC3E}">
        <p14:creationId xmlns:p14="http://schemas.microsoft.com/office/powerpoint/2010/main" val="22217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 i.e., saying the thing makes it true</a:t>
            </a:r>
            <a:endParaRPr lang="en-US" b="1" dirty="0"/>
          </a:p>
        </p:txBody>
      </p:sp>
    </p:spTree>
    <p:extLst>
      <p:ext uri="{BB962C8B-B14F-4D97-AF65-F5344CB8AC3E}">
        <p14:creationId xmlns:p14="http://schemas.microsoft.com/office/powerpoint/2010/main" val="228770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Tree>
    <p:extLst>
      <p:ext uri="{BB962C8B-B14F-4D97-AF65-F5344CB8AC3E}">
        <p14:creationId xmlns:p14="http://schemas.microsoft.com/office/powerpoint/2010/main" val="33327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Tree>
    <p:extLst>
      <p:ext uri="{BB962C8B-B14F-4D97-AF65-F5344CB8AC3E}">
        <p14:creationId xmlns:p14="http://schemas.microsoft.com/office/powerpoint/2010/main" val="161074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Tree>
    <p:extLst>
      <p:ext uri="{BB962C8B-B14F-4D97-AF65-F5344CB8AC3E}">
        <p14:creationId xmlns:p14="http://schemas.microsoft.com/office/powerpoint/2010/main" val="32727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Tree>
    <p:extLst>
      <p:ext uri="{BB962C8B-B14F-4D97-AF65-F5344CB8AC3E}">
        <p14:creationId xmlns:p14="http://schemas.microsoft.com/office/powerpoint/2010/main" val="163163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Tree>
    <p:extLst>
      <p:ext uri="{BB962C8B-B14F-4D97-AF65-F5344CB8AC3E}">
        <p14:creationId xmlns:p14="http://schemas.microsoft.com/office/powerpoint/2010/main" val="23650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fontScale="92500" lnSpcReduction="10000"/>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Infrastructure Metaphor</a:t>
            </a:r>
          </a:p>
          <a:p>
            <a:pPr lvl="1"/>
            <a:r>
              <a:rPr lang="en-US" dirty="0"/>
              <a:t>Visibility</a:t>
            </a:r>
          </a:p>
          <a:p>
            <a:pPr lvl="1"/>
            <a:r>
              <a:rPr lang="en-US" dirty="0"/>
              <a:t>Design for Cognition</a:t>
            </a:r>
          </a:p>
          <a:p>
            <a:pPr lvl="1"/>
            <a:r>
              <a:rPr lang="en-US" dirty="0"/>
              <a:t>Persona Spectrums</a:t>
            </a:r>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Tree>
    <p:extLst>
      <p:ext uri="{BB962C8B-B14F-4D97-AF65-F5344CB8AC3E}">
        <p14:creationId xmlns:p14="http://schemas.microsoft.com/office/powerpoint/2010/main" val="25475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88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a:t>
            </a:r>
          </a:p>
          <a:p>
            <a:pPr lvl="1"/>
            <a:r>
              <a:rPr lang="en-US" dirty="0"/>
              <a:t>Develop a set of user personas that reflect diverse values of those facets</a:t>
            </a:r>
          </a:p>
          <a:p>
            <a:pPr lvl="1"/>
            <a:r>
              <a:rPr lang="en-US" dirty="0"/>
              <a:t>Employ those user personas in the remaining stages of your design process</a:t>
            </a:r>
          </a:p>
        </p:txBody>
      </p:sp>
    </p:spTree>
    <p:extLst>
      <p:ext uri="{BB962C8B-B14F-4D97-AF65-F5344CB8AC3E}">
        <p14:creationId xmlns:p14="http://schemas.microsoft.com/office/powerpoint/2010/main" val="83393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Tree>
    <p:extLst>
      <p:ext uri="{BB962C8B-B14F-4D97-AF65-F5344CB8AC3E}">
        <p14:creationId xmlns:p14="http://schemas.microsoft.com/office/powerpoint/2010/main" val="6731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p:txBody>
          <a:bodyPr/>
          <a:lstStyle/>
          <a:p>
            <a:r>
              <a:rPr lang="en-US" dirty="0"/>
              <a:t>In </a:t>
            </a:r>
            <a:r>
              <a:rPr lang="en-US" dirty="0" err="1"/>
              <a:t>GenderMag</a:t>
            </a:r>
            <a:r>
              <a:rPr lang="en-US" dirty="0"/>
              <a:t>, facets abstract dimensions like types abstract values</a:t>
            </a:r>
          </a:p>
          <a:p>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a:t>
            </a:r>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a:t>
            </a:r>
          </a:p>
        </p:txBody>
      </p:sp>
    </p:spTree>
    <p:extLst>
      <p:ext uri="{BB962C8B-B14F-4D97-AF65-F5344CB8AC3E}">
        <p14:creationId xmlns:p14="http://schemas.microsoft.com/office/powerpoint/2010/main" val="42002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Tree>
    <p:extLst>
      <p:ext uri="{BB962C8B-B14F-4D97-AF65-F5344CB8AC3E}">
        <p14:creationId xmlns:p14="http://schemas.microsoft.com/office/powerpoint/2010/main" val="72822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Tree>
    <p:extLst>
      <p:ext uri="{BB962C8B-B14F-4D97-AF65-F5344CB8AC3E}">
        <p14:creationId xmlns:p14="http://schemas.microsoft.com/office/powerpoint/2010/main" val="81585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Tree>
    <p:extLst>
      <p:ext uri="{BB962C8B-B14F-4D97-AF65-F5344CB8AC3E}">
        <p14:creationId xmlns:p14="http://schemas.microsoft.com/office/powerpoint/2010/main" val="4014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does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Tree>
    <p:extLst>
      <p:ext uri="{BB962C8B-B14F-4D97-AF65-F5344CB8AC3E}">
        <p14:creationId xmlns:p14="http://schemas.microsoft.com/office/powerpoint/2010/main" val="237717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Tree>
    <p:extLst>
      <p:ext uri="{BB962C8B-B14F-4D97-AF65-F5344CB8AC3E}">
        <p14:creationId xmlns:p14="http://schemas.microsoft.com/office/powerpoint/2010/main" val="16371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fontScale="92500" lnSpcReduction="20000"/>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explicitly prompt students to share personal stories, but if you have a story you wish to share, I am happy to make time</a:t>
            </a:r>
          </a:p>
          <a:p>
            <a:r>
              <a:rPr lang="en-US" b="1" dirty="0"/>
              <a:t>Content note:</a:t>
            </a:r>
            <a:r>
              <a:rPr lang="en-US" dirty="0"/>
              <a:t> I am about to show misogynistic content for 1 slide to make a point. The remaining lecture content is unlikely to be triggering, e.g., no direct discussion of traumatic topics</a:t>
            </a:r>
            <a:endParaRPr lang="en-US" b="1" dirty="0"/>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Guessing Game</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p:txBody>
          <a:bodyPr>
            <a:normAutofit/>
          </a:bodyPr>
          <a:lstStyle/>
          <a:p>
            <a:r>
              <a:rPr lang="en-US" sz="2700" dirty="0"/>
              <a:t>Social science research has determined which traits are more common among which binary* genders, but I did not tell you. Guess?</a:t>
            </a:r>
          </a:p>
          <a:p>
            <a:r>
              <a:rPr lang="en-US" sz="2400" dirty="0"/>
              <a:t>Motivation:                                  Intrinsic                 vs.     Extrinsic</a:t>
            </a:r>
            <a:br>
              <a:rPr lang="en-US" sz="2400" dirty="0"/>
            </a:br>
            <a:r>
              <a:rPr lang="en-US" sz="2400" dirty="0"/>
              <a:t>Computer Self-Efficacy:             High                       vs.     Low</a:t>
            </a:r>
            <a:br>
              <a:rPr lang="en-US" sz="2400" dirty="0"/>
            </a:br>
            <a:r>
              <a:rPr lang="en-US" sz="2400" dirty="0"/>
              <a:t>Attitude Toward Risk:                Averse                    vs.     Seeking</a:t>
            </a:r>
            <a:br>
              <a:rPr lang="en-US" sz="2400" dirty="0"/>
            </a:br>
            <a:r>
              <a:rPr lang="en-US" sz="2400" dirty="0"/>
              <a:t>Information Processing Style:  Comprehensive    vs.     Selective</a:t>
            </a:r>
            <a:br>
              <a:rPr lang="en-US" sz="2400" dirty="0"/>
            </a:br>
            <a:r>
              <a:rPr lang="en-US" sz="2400" dirty="0"/>
              <a:t>Preferred Learning Style:          Process                   vs.     Tinkering</a:t>
            </a:r>
          </a:p>
          <a:p>
            <a:r>
              <a:rPr lang="en-US" sz="2400" dirty="0"/>
              <a:t>*</a:t>
            </a:r>
            <a:r>
              <a:rPr lang="en-US" sz="2400" dirty="0" err="1"/>
              <a:t>GenderMag</a:t>
            </a:r>
            <a:r>
              <a:rPr lang="en-US" sz="2400" dirty="0"/>
              <a:t> emphasizes statistical studies of gender differences, which typically exclude non-binary genders due to limited sample sizes</a:t>
            </a:r>
            <a:endParaRPr lang="en-US" sz="2700" dirty="0"/>
          </a:p>
        </p:txBody>
      </p:sp>
    </p:spTree>
    <p:extLst>
      <p:ext uri="{BB962C8B-B14F-4D97-AF65-F5344CB8AC3E}">
        <p14:creationId xmlns:p14="http://schemas.microsoft.com/office/powerpoint/2010/main" val="393953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a:t> </a:t>
            </a:r>
            <a:endParaRPr lang="en-US" b="1" dirty="0"/>
          </a:p>
          <a:p>
            <a:endParaRPr lang="en-US" dirty="0"/>
          </a:p>
        </p:txBody>
      </p:sp>
    </p:spTree>
    <p:extLst>
      <p:ext uri="{BB962C8B-B14F-4D97-AF65-F5344CB8AC3E}">
        <p14:creationId xmlns:p14="http://schemas.microsoft.com/office/powerpoint/2010/main" val="2351239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Tree>
    <p:extLst>
      <p:ext uri="{BB962C8B-B14F-4D97-AF65-F5344CB8AC3E}">
        <p14:creationId xmlns:p14="http://schemas.microsoft.com/office/powerpoint/2010/main" val="131856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Tree>
    <p:extLst>
      <p:ext uri="{BB962C8B-B14F-4D97-AF65-F5344CB8AC3E}">
        <p14:creationId xmlns:p14="http://schemas.microsoft.com/office/powerpoint/2010/main" val="3347380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lnSpcReduction="10000"/>
          </a:bodyPr>
          <a:lstStyle/>
          <a:p>
            <a:r>
              <a:rPr lang="en-US" dirty="0"/>
              <a:t>Accessible PLs matter because PLs are </a:t>
            </a:r>
            <a:r>
              <a:rPr lang="en-US" b="1" dirty="0"/>
              <a:t>infrastructure</a:t>
            </a:r>
            <a:r>
              <a:rPr lang="en-US" dirty="0"/>
              <a:t> of computing</a:t>
            </a:r>
          </a:p>
          <a:p>
            <a:pPr lvl="1"/>
            <a:r>
              <a:rPr lang="en-US" dirty="0"/>
              <a:t>Like transportation 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Tree>
    <p:extLst>
      <p:ext uri="{BB962C8B-B14F-4D97-AF65-F5344CB8AC3E}">
        <p14:creationId xmlns:p14="http://schemas.microsoft.com/office/powerpoint/2010/main" val="24126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Tree>
    <p:extLst>
      <p:ext uri="{BB962C8B-B14F-4D97-AF65-F5344CB8AC3E}">
        <p14:creationId xmlns:p14="http://schemas.microsoft.com/office/powerpoint/2010/main" val="827834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Tree>
    <p:extLst>
      <p:ext uri="{BB962C8B-B14F-4D97-AF65-F5344CB8AC3E}">
        <p14:creationId xmlns:p14="http://schemas.microsoft.com/office/powerpoint/2010/main" val="295350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Tree>
    <p:extLst>
      <p:ext uri="{BB962C8B-B14F-4D97-AF65-F5344CB8AC3E}">
        <p14:creationId xmlns:p14="http://schemas.microsoft.com/office/powerpoint/2010/main" val="198593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Tree>
    <p:extLst>
      <p:ext uri="{BB962C8B-B14F-4D97-AF65-F5344CB8AC3E}">
        <p14:creationId xmlns:p14="http://schemas.microsoft.com/office/powerpoint/2010/main" val="243955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Tree>
    <p:extLst>
      <p:ext uri="{BB962C8B-B14F-4D97-AF65-F5344CB8AC3E}">
        <p14:creationId xmlns:p14="http://schemas.microsoft.com/office/powerpoint/2010/main" val="412160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Hate Women?</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Before the serious, sensitive part of the lecture, light discussion:</a:t>
            </a:r>
            <a:br>
              <a:rPr lang="en-US" dirty="0"/>
            </a:br>
            <a:r>
              <a:rPr lang="en-US" b="1" dirty="0"/>
              <a:t>Can a programming language hate women? Why or why not?</a:t>
            </a:r>
            <a:endParaRPr lang="en-US" dirty="0"/>
          </a:p>
        </p:txBody>
      </p:sp>
    </p:spTree>
    <p:extLst>
      <p:ext uri="{BB962C8B-B14F-4D97-AF65-F5344CB8AC3E}">
        <p14:creationId xmlns:p14="http://schemas.microsoft.com/office/powerpoint/2010/main" val="300212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Tree>
    <p:extLst>
      <p:ext uri="{BB962C8B-B14F-4D97-AF65-F5344CB8AC3E}">
        <p14:creationId xmlns:p14="http://schemas.microsoft.com/office/powerpoint/2010/main" val="1133099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Tree>
    <p:extLst>
      <p:ext uri="{BB962C8B-B14F-4D97-AF65-F5344CB8AC3E}">
        <p14:creationId xmlns:p14="http://schemas.microsoft.com/office/powerpoint/2010/main" val="519783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382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online for deafblind programmers but for children in mixed-disability environments</a:t>
            </a:r>
          </a:p>
          <a:p>
            <a:r>
              <a:rPr lang="en-US" b="1" dirty="0"/>
              <a:t>Visual </a:t>
            </a:r>
            <a:r>
              <a:rPr lang="en-US" dirty="0"/>
              <a:t>and hybrid-visual syntax need not exclude low-sight coders</a:t>
            </a:r>
          </a:p>
        </p:txBody>
      </p:sp>
    </p:spTree>
    <p:extLst>
      <p:ext uri="{BB962C8B-B14F-4D97-AF65-F5344CB8AC3E}">
        <p14:creationId xmlns:p14="http://schemas.microsoft.com/office/powerpoint/2010/main" val="2879035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Tree>
    <p:extLst>
      <p:ext uri="{BB962C8B-B14F-4D97-AF65-F5344CB8AC3E}">
        <p14:creationId xmlns:p14="http://schemas.microsoft.com/office/powerpoint/2010/main" val="1807538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Tree>
    <p:extLst>
      <p:ext uri="{BB962C8B-B14F-4D97-AF65-F5344CB8AC3E}">
        <p14:creationId xmlns:p14="http://schemas.microsoft.com/office/powerpoint/2010/main" val="14258662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3934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Text-Audio Agreement</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Tree>
    <p:extLst>
      <p:ext uri="{BB962C8B-B14F-4D97-AF65-F5344CB8AC3E}">
        <p14:creationId xmlns:p14="http://schemas.microsoft.com/office/powerpoint/2010/main" val="18227373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“two,”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9" name="Content Placeholder 2">
            <a:extLst>
              <a:ext uri="{FF2B5EF4-FFF2-40B4-BE49-F238E27FC236}">
                <a16:creationId xmlns:a16="http://schemas.microsoft.com/office/drawing/2014/main" id="{68DF849A-A6ED-41A5-6D46-286565828E68}"/>
              </a:ext>
            </a:extLst>
          </p:cNvPr>
          <p:cNvSpPr txBox="1">
            <a:spLocks/>
          </p:cNvSpPr>
          <p:nvPr/>
        </p:nvSpPr>
        <p:spPr>
          <a:xfrm>
            <a:off x="9591675" y="3184949"/>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29.</a:t>
            </a:r>
          </a:p>
          <a:p>
            <a:r>
              <a:rPr lang="en-US" sz="2400" dirty="0"/>
              <a:t>There are </a:t>
            </a:r>
            <a:r>
              <a:rPr lang="en-US" sz="2400" b="1" dirty="0"/>
              <a:t>too</a:t>
            </a:r>
            <a:r>
              <a:rPr lang="en-US" sz="2400" dirty="0"/>
              <a:t> many!</a:t>
            </a:r>
          </a:p>
        </p:txBody>
      </p:sp>
    </p:spTree>
    <p:extLst>
      <p:ext uri="{BB962C8B-B14F-4D97-AF65-F5344CB8AC3E}">
        <p14:creationId xmlns:p14="http://schemas.microsoft.com/office/powerpoint/2010/main" val="2363627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Tree>
    <p:extLst>
      <p:ext uri="{BB962C8B-B14F-4D97-AF65-F5344CB8AC3E}">
        <p14:creationId xmlns:p14="http://schemas.microsoft.com/office/powerpoint/2010/main" val="152210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Tree>
    <p:extLst>
      <p:ext uri="{BB962C8B-B14F-4D97-AF65-F5344CB8AC3E}">
        <p14:creationId xmlns:p14="http://schemas.microsoft.com/office/powerpoint/2010/main" val="1418257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Tree>
    <p:extLst>
      <p:ext uri="{BB962C8B-B14F-4D97-AF65-F5344CB8AC3E}">
        <p14:creationId xmlns:p14="http://schemas.microsoft.com/office/powerpoint/2010/main" val="83097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795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92066"/>
            <a:ext cx="11224778" cy="1200329"/>
          </a:xfrm>
          <a:prstGeom prst="rect">
            <a:avLst/>
          </a:prstGeom>
          <a:noFill/>
        </p:spPr>
        <p:txBody>
          <a:bodyPr wrap="square" rtlCol="0">
            <a:spAutoFit/>
          </a:bodyPr>
          <a:lstStyle/>
          <a:p>
            <a:r>
              <a:rPr lang="en-US" sz="2400" b="1" dirty="0"/>
              <a:t>Point: </a:t>
            </a:r>
            <a:r>
              <a:rPr lang="en-US" sz="2400" dirty="0"/>
              <a:t>Although these trolls were from outside the PL community, if you search for gender and PL, you will find a troll instead of genuine research or curious discussion. It’s good for the health of our community if we provide a viable alternative to the trolls</a:t>
            </a:r>
          </a:p>
        </p:txBody>
      </p:sp>
    </p:spTree>
    <p:extLst>
      <p:ext uri="{BB962C8B-B14F-4D97-AF65-F5344CB8AC3E}">
        <p14:creationId xmlns:p14="http://schemas.microsoft.com/office/powerpoint/2010/main" val="21819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72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p:txBody>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endParaRPr lang="en-US" b="1" dirty="0"/>
          </a:p>
        </p:txBody>
      </p:sp>
    </p:spTree>
    <p:extLst>
      <p:ext uri="{BB962C8B-B14F-4D97-AF65-F5344CB8AC3E}">
        <p14:creationId xmlns:p14="http://schemas.microsoft.com/office/powerpoint/2010/main" val="66107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Tree>
    <p:extLst>
      <p:ext uri="{BB962C8B-B14F-4D97-AF65-F5344CB8AC3E}">
        <p14:creationId xmlns:p14="http://schemas.microsoft.com/office/powerpoint/2010/main" val="40872349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610</TotalTime>
  <Words>4167</Words>
  <Application>Microsoft Office PowerPoint</Application>
  <PresentationFormat>Widescreen</PresentationFormat>
  <Paragraphs>332</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-apple-system</vt:lpstr>
      <vt:lpstr>Arial</vt:lpstr>
      <vt:lpstr>Calibri</vt:lpstr>
      <vt:lpstr>Calibri Light</vt:lpstr>
      <vt:lpstr>Consolas</vt:lpstr>
      <vt:lpstr>Retrospect</vt:lpstr>
      <vt:lpstr>10 – Gender + Disability</vt:lpstr>
      <vt:lpstr>Outline</vt:lpstr>
      <vt:lpstr>Lecture Structure</vt:lpstr>
      <vt:lpstr>Can a PL Hate Women?</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Guessing Game</vt:lpstr>
      <vt:lpstr>Limitations of GenderMag</vt:lpstr>
      <vt:lpstr>Limitations of GenderMag</vt:lpstr>
      <vt:lpstr>Part 2: Disability</vt:lpstr>
      <vt:lpstr>Infrastructure</vt:lpstr>
      <vt:lpstr>Material Impacts</vt:lpstr>
      <vt:lpstr>Visibility</vt:lpstr>
      <vt:lpstr>Disability Spectrum</vt:lpstr>
      <vt:lpstr>Global South Perspectives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Text-Audio Agreement</vt:lpstr>
      <vt:lpstr>Issue 2: Text-to-Speech Ambiguity</vt:lpstr>
      <vt:lpstr>Issue 2: Text-to-Speech Ambiguity</vt:lpstr>
      <vt:lpstr>Issue 3: Social Integration Across Spectrum</vt:lpstr>
      <vt:lpstr>Issue 3: Social Integration Across Spectrum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Rose Bohrer</cp:lastModifiedBy>
  <cp:revision>107</cp:revision>
  <dcterms:created xsi:type="dcterms:W3CDTF">2023-08-13T16:19:48Z</dcterms:created>
  <dcterms:modified xsi:type="dcterms:W3CDTF">2023-09-11T02:13:36Z</dcterms:modified>
</cp:coreProperties>
</file>