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8"/>
  </p:notesMasterIdLst>
  <p:sldIdLst>
    <p:sldId id="256" r:id="rId2"/>
    <p:sldId id="257" r:id="rId3"/>
    <p:sldId id="259" r:id="rId4"/>
    <p:sldId id="262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8" r:id="rId13"/>
    <p:sldId id="329" r:id="rId14"/>
    <p:sldId id="330" r:id="rId15"/>
    <p:sldId id="327" r:id="rId16"/>
    <p:sldId id="331" r:id="rId17"/>
    <p:sldId id="335" r:id="rId18"/>
    <p:sldId id="260" r:id="rId19"/>
    <p:sldId id="336" r:id="rId20"/>
    <p:sldId id="337" r:id="rId21"/>
    <p:sldId id="339" r:id="rId22"/>
    <p:sldId id="338" r:id="rId23"/>
    <p:sldId id="261" r:id="rId24"/>
    <p:sldId id="332" r:id="rId25"/>
    <p:sldId id="340" r:id="rId26"/>
    <p:sldId id="341" r:id="rId27"/>
    <p:sldId id="342" r:id="rId28"/>
    <p:sldId id="343" r:id="rId29"/>
    <p:sldId id="344" r:id="rId30"/>
    <p:sldId id="334" r:id="rId31"/>
    <p:sldId id="326" r:id="rId32"/>
    <p:sldId id="265" r:id="rId33"/>
    <p:sldId id="263" r:id="rId34"/>
    <p:sldId id="347" r:id="rId35"/>
    <p:sldId id="345" r:id="rId36"/>
    <p:sldId id="34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F9133-1C5D-46FA-8D71-298FE602A2EC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6EA6B-A4BC-45E6-B83D-247FDB28D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4875-DA83-4996-B60C-EE54828ED1E4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5133-F7BC-4335-9BCB-4136C1959E9B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047D-A8B4-45C6-936C-9F554359D7EA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08F8-5BD5-4625-917A-B874A91AED81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E407-C87B-4729-BA34-08E7D37EF7F6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104B-0EAA-4FEF-B210-E93D714EF91B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DFC2-6EA0-43D6-88E6-B19C35B92EC8}" type="datetime1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CE7-E276-40F9-B8F3-57B17B8F563E}" type="datetime1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1F3B-AF01-4658-A35B-5A30772AC414}" type="datetime1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04ABD1-FA26-4E59-92F9-5064C3830531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6391-CA06-417E-A1DF-9BCC934925CA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71EC51-C6FC-4E7F-9ADF-EEBB188BBE01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07,08 - Evaluators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</a:t>
            </a:r>
            <a:r>
              <a:rPr lang="en-US"/>
              <a:t>©2024 </a:t>
            </a:r>
            <a:r>
              <a:rPr lang="en-US" dirty="0"/>
              <a:t>Rose </a:t>
            </a:r>
            <a:r>
              <a:rPr lang="en-US" dirty="0" err="1"/>
              <a:t>bohrer,</a:t>
            </a:r>
            <a:r>
              <a:rPr lang="en-US" dirty="0"/>
              <a:t>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61974-BF76-4119-DAA2-DC062284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Decide Cases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endParaRPr lang="en-US" b="1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(Let(d, e))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(Id(x))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(Call(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(Var(</a:t>
            </a:r>
            <a:r>
              <a:rPr lang="en-US" dirty="0" err="1">
                <a:latin typeface="Consolas" panose="020B0609020204030204" pitchFamily="49" charset="0"/>
              </a:rPr>
              <a:t>x,v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(Fun(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3E3B51-6395-7254-7CE6-2F2F6E88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04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Cases (the Ones that Work)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Recursive thinking: </a:t>
            </a:r>
            <a:r>
              <a:rPr lang="en-US" dirty="0"/>
              <a:t>Is it a base case or recursive case?</a:t>
            </a:r>
          </a:p>
          <a:p>
            <a:pPr lvl="1"/>
            <a:r>
              <a:rPr lang="en-US" dirty="0"/>
              <a:t>In base cases, rely on arguments</a:t>
            </a:r>
          </a:p>
          <a:p>
            <a:pPr lvl="1"/>
            <a:r>
              <a:rPr lang="en-US" dirty="0"/>
              <a:t>In recursive cases, also make recursive calls</a:t>
            </a:r>
          </a:p>
          <a:p>
            <a:pPr lvl="1"/>
            <a:r>
              <a:rPr lang="en-US" dirty="0"/>
              <a:t>How do I combine the results of the recursive call?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5A53D9-7F20-208C-5BED-B6B97C14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93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Cases (the Ones that Work)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Recursive thinking: </a:t>
            </a:r>
            <a:r>
              <a:rPr lang="en-US" dirty="0"/>
              <a:t>Is it a base case or recursive case?</a:t>
            </a:r>
          </a:p>
          <a:p>
            <a:pPr lvl="1"/>
            <a:r>
              <a:rPr lang="en-US" dirty="0"/>
              <a:t>In base cases, rely on arguments</a:t>
            </a:r>
          </a:p>
          <a:p>
            <a:pPr lvl="1"/>
            <a:r>
              <a:rPr lang="en-US" dirty="0"/>
              <a:t>In recursive cases, also make recursive calls</a:t>
            </a:r>
          </a:p>
          <a:p>
            <a:pPr lvl="1"/>
            <a:r>
              <a:rPr lang="en-US" dirty="0"/>
              <a:t>How do I combine the results of the recursive call?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665CDD-A9E6-3C95-19F8-631031D8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8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Cases (the Ones that Work)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Recursive thinking: </a:t>
            </a:r>
            <a:r>
              <a:rPr lang="en-US" dirty="0"/>
              <a:t>Is it a base case or recursive case?</a:t>
            </a:r>
          </a:p>
          <a:p>
            <a:pPr lvl="1"/>
            <a:r>
              <a:rPr lang="en-US" dirty="0"/>
              <a:t>In base cases, rely on arguments</a:t>
            </a:r>
          </a:p>
          <a:p>
            <a:pPr lvl="1"/>
            <a:r>
              <a:rPr lang="en-US" dirty="0"/>
              <a:t>In recursive cases, also make recursive calls</a:t>
            </a:r>
          </a:p>
          <a:p>
            <a:pPr lvl="1"/>
            <a:r>
              <a:rPr lang="en-US" dirty="0"/>
              <a:t>How do I combine the results of the recursive call?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(l) *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(r)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66A171-CB74-1925-198F-B104093D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00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Cases (the Ones that Work)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Recursive thinking: </a:t>
            </a:r>
            <a:r>
              <a:rPr lang="en-US" dirty="0"/>
              <a:t>Is it a base case or recursive case?</a:t>
            </a:r>
          </a:p>
          <a:p>
            <a:pPr lvl="1"/>
            <a:r>
              <a:rPr lang="en-US" dirty="0"/>
              <a:t>In base cases, rely on arguments</a:t>
            </a:r>
          </a:p>
          <a:p>
            <a:pPr lvl="1"/>
            <a:r>
              <a:rPr lang="en-US" dirty="0"/>
              <a:t>In recursive cases, also make recursive calls</a:t>
            </a:r>
          </a:p>
          <a:p>
            <a:pPr lvl="1"/>
            <a:r>
              <a:rPr lang="en-US" dirty="0"/>
              <a:t>How do I combine the results of the recursive call?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(l) *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(r)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(l) +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(r)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(l) –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(r)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E22348-1D6A-D2D6-6830-BB808D6E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Cases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4CBD3-CA6C-DA9B-7CE5-4F1D3C66990E}"/>
              </a:ext>
            </a:extLst>
          </p:cNvPr>
          <p:cNvSpPr txBox="1"/>
          <p:nvPr/>
        </p:nvSpPr>
        <p:spPr>
          <a:xfrm>
            <a:off x="1097280" y="1855358"/>
            <a:ext cx="100584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Let’s try writing the remaining cases and see where we get stuck</a:t>
            </a:r>
          </a:p>
          <a:p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(Call(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(e) and do something with f???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(Id(x)) = do something with x???</a:t>
            </a:r>
          </a:p>
          <a:p>
            <a:r>
              <a:rPr lang="en-US" sz="2800" dirty="0"/>
              <a:t>Let’s get stuck on definitions too, then fit it all together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569F2F-319B-30C6-7AB0-D5666A8D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80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Cases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4CBD3-CA6C-DA9B-7CE5-4F1D3C66990E}"/>
              </a:ext>
            </a:extLst>
          </p:cNvPr>
          <p:cNvSpPr txBox="1"/>
          <p:nvPr/>
        </p:nvSpPr>
        <p:spPr>
          <a:xfrm>
            <a:off x="1097280" y="1855358"/>
            <a:ext cx="1005840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Let’s try writing the remaining cases and see where we get stuck</a:t>
            </a:r>
          </a:p>
          <a:p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(Call(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(e) and do something with f???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(Id(x)) = do something with x???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(Var(</a:t>
            </a:r>
            <a:r>
              <a:rPr lang="en-US" dirty="0" err="1">
                <a:latin typeface="Consolas" panose="020B0609020204030204" pitchFamily="49" charset="0"/>
              </a:rPr>
              <a:t>x,e</a:t>
            </a:r>
            <a:r>
              <a:rPr lang="en-US" dirty="0">
                <a:latin typeface="Consolas" panose="020B0609020204030204" pitchFamily="49" charset="0"/>
              </a:rPr>
              <a:t>))   = return x and value of e somehow???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(Fun(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return </a:t>
            </a:r>
            <a:r>
              <a:rPr lang="en-US" dirty="0" err="1">
                <a:latin typeface="Consolas" panose="020B0609020204030204" pitchFamily="49" charset="0"/>
              </a:rPr>
              <a:t>f,x</a:t>
            </a:r>
            <a:r>
              <a:rPr lang="en-US" dirty="0">
                <a:latin typeface="Consolas" panose="020B0609020204030204" pitchFamily="49" charset="0"/>
              </a:rPr>
              <a:t>, and e somehow??? (don’t evaluate e yet)</a:t>
            </a:r>
          </a:p>
          <a:p>
            <a:r>
              <a:rPr lang="en-US" sz="2800" b="1" dirty="0"/>
              <a:t>Main Insight of Lecture: </a:t>
            </a:r>
            <a:r>
              <a:rPr lang="en-US" sz="2800" dirty="0"/>
              <a:t>We need a way to communicate definitions across and within evaluator functions</a:t>
            </a:r>
            <a:endParaRPr lang="en-US" sz="28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74F48-4637-3063-F18D-71DB60D2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15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3F3D-73A6-E25A-15E9-18443AAA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Decision: Handling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FE15B-36CD-6707-EB15-9127862B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two main ways we can handle definitions:</a:t>
            </a:r>
          </a:p>
          <a:p>
            <a:pPr lvl="1"/>
            <a:r>
              <a:rPr lang="en-US" b="1" dirty="0"/>
              <a:t>Substitution:</a:t>
            </a:r>
            <a:r>
              <a:rPr lang="en-US" dirty="0"/>
              <a:t> To evaluate a definition, replace the variable or function with its definition through the entirety of a program</a:t>
            </a:r>
          </a:p>
          <a:p>
            <a:pPr lvl="1"/>
            <a:r>
              <a:rPr lang="en-US" b="1" dirty="0"/>
              <a:t>Environment:</a:t>
            </a:r>
            <a:r>
              <a:rPr lang="en-US" dirty="0"/>
              <a:t> To evaluate a definition, add it to a data structure called an </a:t>
            </a:r>
            <a:r>
              <a:rPr lang="en-US" b="1" dirty="0"/>
              <a:t>environment</a:t>
            </a:r>
            <a:r>
              <a:rPr lang="en-US" dirty="0"/>
              <a:t>. Read the definition from the environment when needed</a:t>
            </a:r>
          </a:p>
          <a:p>
            <a:r>
              <a:rPr lang="en-US" dirty="0"/>
              <a:t>These represent a fundamental but well-understood design trade-off</a:t>
            </a:r>
          </a:p>
          <a:p>
            <a:pPr lvl="1"/>
            <a:r>
              <a:rPr lang="en-US" dirty="0"/>
              <a:t>Substitution is often preferred for mathematical reasoning because of its elegance</a:t>
            </a:r>
          </a:p>
          <a:p>
            <a:pPr lvl="1"/>
            <a:r>
              <a:rPr lang="en-US" dirty="0"/>
              <a:t>Environments are often preferred for implementation because they are efficient on large programs, where substitution becomes extremely slow</a:t>
            </a:r>
          </a:p>
          <a:p>
            <a:r>
              <a:rPr lang="en-US" dirty="0"/>
              <a:t>We’re the Implementer today, so we use environments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 : (Env,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) → Env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 : (Env, Expr) → Value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D2597-F859-7D39-4472-6BAF7AB0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12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CC0FE-F6BC-2C21-062E-0B17F028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90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environment</a:t>
            </a:r>
            <a:r>
              <a:rPr lang="en-US" dirty="0"/>
              <a:t> is a data structure that maps defined names (variable and function names) to their definitions</a:t>
            </a:r>
          </a:p>
          <a:p>
            <a:pPr lvl="1"/>
            <a:r>
              <a:rPr lang="en-US" dirty="0"/>
              <a:t>An environment data structure can either use mutation or not</a:t>
            </a:r>
          </a:p>
          <a:p>
            <a:pPr lvl="1"/>
            <a:r>
              <a:rPr lang="en-US" dirty="0"/>
              <a:t>For elegant reasoning, we use a mutation-free (persistent) structure</a:t>
            </a:r>
          </a:p>
          <a:p>
            <a:r>
              <a:rPr lang="en-US" dirty="0"/>
              <a:t>In Toi, environments treat variable definitions and function definitions separately</a:t>
            </a:r>
          </a:p>
          <a:p>
            <a:pPr lvl="1"/>
            <a:r>
              <a:rPr lang="en-US" dirty="0"/>
              <a:t>In functional programming languages, it is standard to support first-class functions, in which case all names are treated the same. For reasons of scope, we do not implement first-class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6B5D8-E8D7-99CD-3A8F-B2A3B1CA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7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Evaluator: First Attempt</a:t>
            </a:r>
          </a:p>
          <a:p>
            <a:pPr lvl="1"/>
            <a:r>
              <a:rPr lang="en-US" dirty="0"/>
              <a:t>Environments</a:t>
            </a:r>
          </a:p>
          <a:p>
            <a:pPr lvl="1"/>
            <a:r>
              <a:rPr lang="en-US" dirty="0"/>
              <a:t>Evaluator: Second Attempt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16020-B2C2-11C3-654F-A2A671F9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034364"/>
            <a:ext cx="10058400" cy="2191829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Var(</a:t>
            </a:r>
            <a:r>
              <a:rPr lang="en-US" dirty="0" err="1"/>
              <a:t>x,e</a:t>
            </a:r>
            <a:r>
              <a:rPr lang="en-US" dirty="0"/>
              <a:t>) wants to map x to its value v</a:t>
            </a:r>
          </a:p>
          <a:p>
            <a:pPr lvl="1"/>
            <a:r>
              <a:rPr lang="en-US" dirty="0"/>
              <a:t>Fun(</a:t>
            </a:r>
            <a:r>
              <a:rPr lang="en-US" dirty="0" err="1"/>
              <a:t>f,x,e</a:t>
            </a:r>
            <a:r>
              <a:rPr lang="en-US" dirty="0"/>
              <a:t>) wants to map f to its parameter x and body e</a:t>
            </a:r>
          </a:p>
          <a:p>
            <a:pPr lvl="1"/>
            <a:r>
              <a:rPr lang="en-US" dirty="0"/>
              <a:t>The environment </a:t>
            </a:r>
            <a:r>
              <a:rPr lang="en-US" b="1" dirty="0"/>
              <a:t>E </a:t>
            </a:r>
            <a:r>
              <a:rPr lang="en-US" dirty="0"/>
              <a:t>has, in math, the type: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: Var ⇀ Value ∪ (String, Expr)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Not every name has definition stored (</a:t>
            </a:r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⇀</a:t>
            </a:r>
            <a:r>
              <a:rPr lang="en-US" dirty="0">
                <a:solidFill>
                  <a:srgbClr val="000000"/>
                </a:solidFill>
              </a:rPr>
              <a:t> means partial function)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The definition can be either a value or a parameter name paired with body expr 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69B1C-878B-36D0-6DE0-A58CC6F12F1F}"/>
              </a:ext>
            </a:extLst>
          </p:cNvPr>
          <p:cNvSpPr txBox="1"/>
          <p:nvPr/>
        </p:nvSpPr>
        <p:spPr>
          <a:xfrm>
            <a:off x="4013707" y="1834035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Var(string, Expr)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Fun(string, string, Expr)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6DC2B-068D-9551-01E6-D4779F2F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10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034364"/>
            <a:ext cx="10058400" cy="219182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Var(</a:t>
            </a:r>
            <a:r>
              <a:rPr lang="en-US" dirty="0" err="1"/>
              <a:t>x,e</a:t>
            </a:r>
            <a:r>
              <a:rPr lang="en-US" dirty="0"/>
              <a:t>) wants to map x to its value v</a:t>
            </a:r>
          </a:p>
          <a:p>
            <a:pPr lvl="1"/>
            <a:r>
              <a:rPr lang="en-US" dirty="0"/>
              <a:t>Fun(</a:t>
            </a:r>
            <a:r>
              <a:rPr lang="en-US" dirty="0" err="1"/>
              <a:t>f,x,e</a:t>
            </a:r>
            <a:r>
              <a:rPr lang="en-US" dirty="0"/>
              <a:t>) wants to map f to its parameter x and body e</a:t>
            </a:r>
          </a:p>
          <a:p>
            <a:pPr lvl="1"/>
            <a:r>
              <a:rPr lang="en-US" dirty="0"/>
              <a:t>You can implement environment </a:t>
            </a:r>
            <a:r>
              <a:rPr lang="en-US" b="1" dirty="0"/>
              <a:t>E </a:t>
            </a:r>
            <a:r>
              <a:rPr lang="en-US" dirty="0"/>
              <a:t>in code as: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: Var ⇀ </a:t>
            </a:r>
            <a:r>
              <a:rPr lang="en-US" dirty="0" err="1">
                <a:solidFill>
                  <a:srgbClr val="000000"/>
                </a:solidFill>
                <a:latin typeface="Noto Serif" panose="02020600060500020200" pitchFamily="18" charset="0"/>
              </a:rPr>
              <a:t>EnvR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ecord</a:t>
            </a:r>
            <a:endParaRPr lang="en-US" b="0" i="0" dirty="0">
              <a:solidFill>
                <a:srgbClr val="000000"/>
              </a:solidFill>
              <a:effectLst/>
              <a:latin typeface="Noto Serif" panose="02020600060500020200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69B1C-878B-36D0-6DE0-A58CC6F12F1F}"/>
              </a:ext>
            </a:extLst>
          </p:cNvPr>
          <p:cNvSpPr txBox="1"/>
          <p:nvPr/>
        </p:nvSpPr>
        <p:spPr>
          <a:xfrm>
            <a:off x="4013707" y="1834035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Var(string, Expr)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Fun(string, string, Expr)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29DDF-E956-AC6B-B9E6-EC07DB0DC690}"/>
              </a:ext>
            </a:extLst>
          </p:cNvPr>
          <p:cNvSpPr txBox="1"/>
          <p:nvPr/>
        </p:nvSpPr>
        <p:spPr>
          <a:xfrm>
            <a:off x="3415337" y="4789658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EnvR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ecord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FunRecord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(string, Expr)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VarRecord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(value)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A594-9E35-8B5F-AB05-7F422827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5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A76D-DBA7-DBED-7996-16F257B3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2373-016F-E9E8-0CA3-848F10B3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use the following notation to write about environments</a:t>
            </a:r>
          </a:p>
          <a:p>
            <a:pPr lvl="1"/>
            <a:r>
              <a:rPr lang="en-US" dirty="0"/>
              <a:t>To write down a specific environment, we use the following notation:</a:t>
            </a:r>
            <a:br>
              <a:rPr lang="en-US" dirty="0"/>
            </a:br>
            <a:r>
              <a:rPr lang="en-US" dirty="0"/>
              <a:t>e.g. E = {x ↦ 1, y ↦ 2, f(x) ↦ x*x} means E is the environment where </a:t>
            </a:r>
          </a:p>
          <a:p>
            <a:pPr lvl="2"/>
            <a:r>
              <a:rPr lang="en-US" dirty="0"/>
              <a:t>x has value 1 and y has value 2</a:t>
            </a:r>
          </a:p>
          <a:p>
            <a:pPr lvl="2"/>
            <a:r>
              <a:rPr lang="en-US" dirty="0"/>
              <a:t>f(x) is a function defined by f(x) = x*x</a:t>
            </a:r>
          </a:p>
          <a:p>
            <a:pPr lvl="1"/>
            <a:r>
              <a:rPr lang="en-US" dirty="0"/>
              <a:t> We use function call syntax to look up definitions: </a:t>
            </a:r>
          </a:p>
          <a:p>
            <a:pPr lvl="2"/>
            <a:r>
              <a:rPr lang="en-US" dirty="0"/>
              <a:t>E(x) is the value of x, e.g., 1</a:t>
            </a:r>
          </a:p>
          <a:p>
            <a:pPr lvl="2"/>
            <a:r>
              <a:rPr lang="en-US" dirty="0"/>
              <a:t>E(f(x)) = e means function f has parameter x and body e</a:t>
            </a:r>
            <a:br>
              <a:rPr lang="en-US" dirty="0"/>
            </a:br>
            <a:r>
              <a:rPr lang="en-US" dirty="0"/>
              <a:t>This notation is more subtle: really, we use f to look up both x and e</a:t>
            </a:r>
          </a:p>
          <a:p>
            <a:pPr lvl="1"/>
            <a:r>
              <a:rPr lang="en-US" dirty="0"/>
              <a:t>We write, e.g., E[x ↦ 3] to mean “an environment that is like E, except the value of x is 3”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6B778-6F81-5BDF-446F-C0E0DC74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81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Evaluator, Second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07749-9D3C-FD29-7D5F-77CFDCC6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69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Recall problem code: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(Var(</a:t>
            </a:r>
            <a:r>
              <a:rPr lang="en-US" dirty="0" err="1">
                <a:latin typeface="Consolas" panose="020B0609020204030204" pitchFamily="49" charset="0"/>
              </a:rPr>
              <a:t>x,e</a:t>
            </a:r>
            <a:r>
              <a:rPr lang="en-US" dirty="0">
                <a:latin typeface="Consolas" panose="020B0609020204030204" pitchFamily="49" charset="0"/>
              </a:rPr>
              <a:t>))   = return x and value somehow???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(Fun(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return </a:t>
            </a:r>
            <a:r>
              <a:rPr lang="en-US" dirty="0" err="1">
                <a:latin typeface="Consolas" panose="020B0609020204030204" pitchFamily="49" charset="0"/>
              </a:rPr>
              <a:t>f,x</a:t>
            </a:r>
            <a:r>
              <a:rPr lang="en-US" dirty="0">
                <a:latin typeface="Consolas" panose="020B0609020204030204" pitchFamily="49" charset="0"/>
              </a:rPr>
              <a:t>, and e somehow???</a:t>
            </a:r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(Id(x)) = do something with x???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(Call(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(e),something with f?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6307C-4C10-3917-16DB-3F8F22CA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45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Environments fix problem code: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E,Var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x,e</a:t>
            </a:r>
            <a:r>
              <a:rPr lang="en-US" dirty="0">
                <a:latin typeface="Consolas" panose="020B0609020204030204" pitchFamily="49" charset="0"/>
              </a:rPr>
              <a:t>)) = E[</a:t>
            </a:r>
            <a:r>
              <a:rPr lang="en-US" dirty="0" err="1">
                <a:latin typeface="Consolas" panose="020B0609020204030204" pitchFamily="49" charset="0"/>
              </a:rPr>
              <a:t>x↦v</a:t>
            </a:r>
            <a:r>
              <a:rPr lang="en-US" dirty="0">
                <a:latin typeface="Consolas" panose="020B0609020204030204" pitchFamily="49" charset="0"/>
              </a:rPr>
              <a:t>], v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E,Fun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E[f(x)↦e]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E,d</a:t>
            </a:r>
            <a:r>
              <a:rPr lang="en-US" dirty="0">
                <a:latin typeface="Consolas" panose="020B0609020204030204" pitchFamily="49" charset="0"/>
              </a:rPr>
              <a:t>),e)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E,Id</a:t>
            </a:r>
            <a:r>
              <a:rPr lang="en-US" dirty="0">
                <a:latin typeface="Consolas" panose="020B0609020204030204" pitchFamily="49" charset="0"/>
              </a:rPr>
              <a:t>(x)) = do something with x???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E,Call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E,e</a:t>
            </a:r>
            <a:r>
              <a:rPr lang="en-US" dirty="0">
                <a:latin typeface="Consolas" panose="020B0609020204030204" pitchFamily="49" charset="0"/>
              </a:rPr>
              <a:t>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            do something with f?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DA352-9439-8D4A-3297-F54CD822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46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Environments fix problem code: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E,Var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x,e</a:t>
            </a:r>
            <a:r>
              <a:rPr lang="en-US" dirty="0">
                <a:latin typeface="Consolas" panose="020B0609020204030204" pitchFamily="49" charset="0"/>
              </a:rPr>
              <a:t>)) = E[</a:t>
            </a:r>
            <a:r>
              <a:rPr lang="en-US" dirty="0" err="1">
                <a:latin typeface="Consolas" panose="020B0609020204030204" pitchFamily="49" charset="0"/>
              </a:rPr>
              <a:t>x↦v</a:t>
            </a:r>
            <a:r>
              <a:rPr lang="en-US" dirty="0">
                <a:latin typeface="Consolas" panose="020B0609020204030204" pitchFamily="49" charset="0"/>
              </a:rPr>
              <a:t>], v=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E,Fun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E[f(x)↦e]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E,d</a:t>
            </a:r>
            <a:r>
              <a:rPr lang="en-US" dirty="0">
                <a:latin typeface="Consolas" panose="020B0609020204030204" pitchFamily="49" charset="0"/>
              </a:rPr>
              <a:t>),e)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E,Id</a:t>
            </a:r>
            <a:r>
              <a:rPr lang="en-US" dirty="0">
                <a:latin typeface="Consolas" panose="020B0609020204030204" pitchFamily="49" charset="0"/>
              </a:rPr>
              <a:t>(x)) = E(x)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E,Call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(E’</a:t>
            </a:r>
            <a:r>
              <a:rPr lang="pt-BR" dirty="0">
                <a:latin typeface="Consolas" panose="020B0609020204030204" pitchFamily="49" charset="0"/>
              </a:rPr>
              <a:t>, e’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where E(f(x))=e’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and   E’ = </a:t>
            </a:r>
            <a:r>
              <a:rPr lang="pt-BR" dirty="0">
                <a:latin typeface="Consolas" panose="020B0609020204030204" pitchFamily="49" charset="0"/>
              </a:rPr>
              <a:t>E[x↦eval_expr(E,e)]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A265E-4332-B094-7A3C-412A8530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73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Discussion: Scoping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eval_expr(E,Id(str)) = E(str)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eval_expr(E,Call(f,e)) =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eval_expr(E’, e’)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where E(f(x))=e’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and   E’ = {x↦eval_expr(E,e)}</a:t>
            </a:r>
          </a:p>
          <a:p>
            <a:pPr marL="0" indent="0">
              <a:buNone/>
            </a:pPr>
            <a:r>
              <a:rPr lang="pt-BR" b="1" dirty="0"/>
              <a:t>Scoping rules</a:t>
            </a:r>
            <a:r>
              <a:rPr lang="pt-BR" dirty="0"/>
              <a:t> control how the context is managed. I can think of two scoping rules here, i.e., two definitions of E’, either:</a:t>
            </a:r>
          </a:p>
          <a:p>
            <a:pPr lvl="1"/>
            <a:r>
              <a:rPr lang="pt-BR" dirty="0"/>
              <a:t>E’ =  {x↦eval_expr(E,e)}  (Lexical scope / Static scope)</a:t>
            </a:r>
          </a:p>
          <a:p>
            <a:pPr lvl="1"/>
            <a:r>
              <a:rPr lang="pt-BR" dirty="0"/>
              <a:t>E’ = E[x↦eval_expr(E,e)] (Dynamic scope)</a:t>
            </a:r>
          </a:p>
          <a:p>
            <a:r>
              <a:rPr lang="pt-BR" b="1" dirty="0"/>
              <a:t>Discuss:</a:t>
            </a:r>
            <a:r>
              <a:rPr lang="pt-BR" dirty="0"/>
              <a:t> For our simple language, does it make a difference which one we use?</a:t>
            </a:r>
          </a:p>
          <a:p>
            <a:br>
              <a:rPr lang="pt-BR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8E9A6-3333-741D-1855-79147C54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12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Discussion: Scoping Rules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Consider the Toi program</a:t>
            </a:r>
          </a:p>
          <a:p>
            <a:pPr marL="0" indent="0">
              <a:buNone/>
            </a:pPr>
            <a:r>
              <a:rPr lang="pt-BR" dirty="0"/>
              <a:t>let f(x) = x * y in</a:t>
            </a:r>
            <a:br>
              <a:rPr lang="pt-BR" dirty="0"/>
            </a:br>
            <a:r>
              <a:rPr lang="pt-BR" dirty="0"/>
              <a:t>let y = 3 in</a:t>
            </a:r>
            <a:br>
              <a:rPr lang="pt-BR" dirty="0"/>
            </a:br>
            <a:r>
              <a:rPr lang="pt-BR" dirty="0"/>
              <a:t>f(2)</a:t>
            </a:r>
          </a:p>
          <a:p>
            <a:pPr marL="0" indent="0">
              <a:buNone/>
            </a:pPr>
            <a:r>
              <a:rPr lang="pt-BR" b="1" dirty="0"/>
              <a:t>What is its semantics?</a:t>
            </a:r>
          </a:p>
          <a:p>
            <a:pPr lvl="1"/>
            <a:r>
              <a:rPr lang="pt-BR" dirty="0"/>
              <a:t>Static scope: This is an error. The value of y is defined in f(x)</a:t>
            </a:r>
          </a:p>
          <a:p>
            <a:pPr lvl="1"/>
            <a:r>
              <a:rPr lang="pt-BR" dirty="0"/>
              <a:t>Dynamic scope: It’s 6</a:t>
            </a:r>
          </a:p>
          <a:p>
            <a:r>
              <a:rPr lang="pt-BR" b="1" dirty="0"/>
              <a:t>What should it be?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82518-6698-C206-1367-666AE51F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25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Discussion: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In the Types lecture, we will develop a type checker that rules out the  program from the last slide. Can we sidestep our problem?</a:t>
            </a:r>
          </a:p>
          <a:p>
            <a:pPr lvl="1"/>
            <a:r>
              <a:rPr lang="pt-BR" dirty="0"/>
              <a:t>No, we haven’t added types yet. We still need a semantics</a:t>
            </a:r>
          </a:p>
          <a:p>
            <a:pPr lvl="1"/>
            <a:r>
              <a:rPr lang="pt-BR" dirty="0"/>
              <a:t>In PLs with first-class functions, it’s more complicated. Can’t ignore it</a:t>
            </a:r>
          </a:p>
          <a:p>
            <a:r>
              <a:rPr lang="pt-BR" b="1" dirty="0"/>
              <a:t>Community Consensus:</a:t>
            </a:r>
            <a:r>
              <a:rPr lang="pt-BR" dirty="0"/>
              <a:t> The vast majority of researchers have concluded that dynamic scope is a mistake*.</a:t>
            </a:r>
          </a:p>
          <a:p>
            <a:r>
              <a:rPr lang="pt-BR" b="1" dirty="0"/>
              <a:t>Reasoning:</a:t>
            </a:r>
            <a:r>
              <a:rPr lang="pt-BR" dirty="0"/>
              <a:t> Programming is fundamentally about abstractions and interfaces. Dynamic scope fundamentally means functions cannot truly serve as an abstraction</a:t>
            </a:r>
          </a:p>
          <a:p>
            <a:r>
              <a:rPr lang="pt-BR" b="1" dirty="0"/>
              <a:t>Thus: </a:t>
            </a:r>
            <a:r>
              <a:rPr lang="pt-BR" dirty="0"/>
              <a:t>E’ =  {x↦eval_expr(E,e)} </a:t>
            </a:r>
            <a:br>
              <a:rPr lang="pt-BR" dirty="0"/>
            </a:br>
            <a:br>
              <a:rPr lang="pt-BR" dirty="0"/>
            </a:br>
            <a:r>
              <a:rPr lang="pt-BR" sz="2300" dirty="0"/>
              <a:t>*In the technicial sense: dynamic scope was invented due an Implementer misunderstanding a paper from a Theorist</a:t>
            </a:r>
            <a:endParaRPr lang="pt-BR" sz="23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CAAEE-A174-ECE6-3D81-AC80F2A3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3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Evaluator, First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FDE89-9BC6-B36B-7E52-BB13CDCF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61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CFAB-1500-03F2-65B0-08865B62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Environment Through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C0C8-7196-ADBC-D90D-22FEB62DE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68404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Remember to pass the environment in the other cases too</a:t>
            </a:r>
            <a:br>
              <a:rPr lang="en-US" sz="2400" dirty="0"/>
            </a:b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E,Number</a:t>
            </a:r>
            <a:r>
              <a:rPr lang="en-US" sz="2400" dirty="0">
                <a:latin typeface="Consolas" panose="020B0609020204030204" pitchFamily="49" charset="0"/>
              </a:rPr>
              <a:t>(n))  = n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E,Times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l,r</a:t>
            </a:r>
            <a:r>
              <a:rPr lang="en-US" sz="2400" dirty="0">
                <a:latin typeface="Consolas" panose="020B0609020204030204" pitchFamily="49" charset="0"/>
              </a:rPr>
              <a:t>)) =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E,l</a:t>
            </a:r>
            <a:r>
              <a:rPr lang="en-US" sz="2400" dirty="0">
                <a:latin typeface="Consolas" panose="020B0609020204030204" pitchFamily="49" charset="0"/>
              </a:rPr>
              <a:t>) *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E,Plus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l,r</a:t>
            </a:r>
            <a:r>
              <a:rPr lang="en-US" sz="2400" dirty="0">
                <a:latin typeface="Consolas" panose="020B0609020204030204" pitchFamily="49" charset="0"/>
              </a:rPr>
              <a:t>))  =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E,l</a:t>
            </a:r>
            <a:r>
              <a:rPr lang="en-US" sz="2400" dirty="0">
                <a:latin typeface="Consolas" panose="020B0609020204030204" pitchFamily="49" charset="0"/>
              </a:rPr>
              <a:t>) +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E,Minus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l,r</a:t>
            </a:r>
            <a:r>
              <a:rPr lang="en-US" sz="2400" dirty="0">
                <a:latin typeface="Consolas" panose="020B0609020204030204" pitchFamily="49" charset="0"/>
              </a:rPr>
              <a:t>)) =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E,l</a:t>
            </a:r>
            <a:r>
              <a:rPr lang="en-US" sz="2400" dirty="0">
                <a:latin typeface="Consolas" panose="020B0609020204030204" pitchFamily="49" charset="0"/>
              </a:rPr>
              <a:t>) –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</a:rPr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35668-94AA-0894-932F-EF0E16A2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Finished Code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F486-A813-F1B5-EC84-F82A3CF94D99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We implemented a PL (evaluator) in one slide of code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E,Number</a:t>
            </a:r>
            <a:r>
              <a:rPr lang="en-US" dirty="0">
                <a:latin typeface="Consolas" panose="020B0609020204030204" pitchFamily="49" charset="0"/>
              </a:rPr>
              <a:t>(n))  = 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E,Times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</a:t>
            </a:r>
            <a:r>
              <a:rPr lang="en-US" dirty="0">
                <a:latin typeface="Consolas" panose="020B0609020204030204" pitchFamily="49" charset="0"/>
              </a:rPr>
              <a:t>) *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E,Plus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</a:t>
            </a:r>
            <a:r>
              <a:rPr lang="en-US" dirty="0">
                <a:latin typeface="Consolas" panose="020B0609020204030204" pitchFamily="49" charset="0"/>
              </a:rPr>
              <a:t>) +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E,Minus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</a:t>
            </a:r>
            <a:r>
              <a:rPr lang="en-US" dirty="0">
                <a:latin typeface="Consolas" panose="020B0609020204030204" pitchFamily="49" charset="0"/>
              </a:rPr>
              <a:t>) –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E,Let</a:t>
            </a:r>
            <a:r>
              <a:rPr lang="en-US" dirty="0">
                <a:latin typeface="Consolas" panose="020B0609020204030204" pitchFamily="49" charset="0"/>
              </a:rPr>
              <a:t>(d, e))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E,d</a:t>
            </a:r>
            <a:r>
              <a:rPr lang="en-US" dirty="0">
                <a:latin typeface="Consolas" panose="020B0609020204030204" pitchFamily="49" charset="0"/>
              </a:rPr>
              <a:t>),e)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E,Id</a:t>
            </a:r>
            <a:r>
              <a:rPr lang="en-US" dirty="0">
                <a:latin typeface="Consolas" panose="020B0609020204030204" pitchFamily="49" charset="0"/>
              </a:rPr>
              <a:t>(x)) = E(x)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E,Call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E’,e</a:t>
            </a:r>
            <a:r>
              <a:rPr lang="en-US" dirty="0">
                <a:latin typeface="Consolas" panose="020B0609020204030204" pitchFamily="49" charset="0"/>
              </a:rPr>
              <a:t>’)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where E(f(x)) = e’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E’ = {x ↦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E,e</a:t>
            </a:r>
            <a:r>
              <a:rPr lang="en-US" dirty="0">
                <a:latin typeface="Consolas" panose="020B0609020204030204" pitchFamily="49" charset="0"/>
              </a:rPr>
              <a:t>)}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E,Var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x,e</a:t>
            </a:r>
            <a:r>
              <a:rPr lang="en-US" dirty="0">
                <a:latin typeface="Consolas" panose="020B0609020204030204" pitchFamily="49" charset="0"/>
              </a:rPr>
              <a:t>))   = E[</a:t>
            </a:r>
            <a:r>
              <a:rPr lang="en-US" dirty="0" err="1">
                <a:latin typeface="Consolas" panose="020B0609020204030204" pitchFamily="49" charset="0"/>
              </a:rPr>
              <a:t>x↦v</a:t>
            </a:r>
            <a:r>
              <a:rPr lang="en-US" dirty="0">
                <a:latin typeface="Consolas" panose="020B0609020204030204" pitchFamily="49" charset="0"/>
              </a:rPr>
              <a:t>], v=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(E, e)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E,Fun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E[f(x)↦e]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3CE8A-7DB1-110A-761D-B90781F5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70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Bask in the Glory of our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technically not all of Toi</a:t>
            </a:r>
          </a:p>
          <a:p>
            <a:pPr lvl="1"/>
            <a:r>
              <a:rPr lang="en-US" dirty="0"/>
              <a:t>Functions can have multiple arguments (homework)</a:t>
            </a:r>
          </a:p>
          <a:p>
            <a:pPr lvl="1"/>
            <a:r>
              <a:rPr lang="en-US" dirty="0"/>
              <a:t>We will add more types later, also recursion</a:t>
            </a:r>
          </a:p>
          <a:p>
            <a:r>
              <a:rPr lang="en-US" dirty="0"/>
              <a:t>In a non-Toi language, more complex types are essential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EFD88-22CA-2702-F833-242BDBB3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5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Environments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Rust standard library only has </a:t>
            </a:r>
            <a:r>
              <a:rPr lang="en-US" b="1" dirty="0"/>
              <a:t>mutable</a:t>
            </a:r>
            <a:r>
              <a:rPr lang="en-US" dirty="0"/>
              <a:t> environments, but we want to use </a:t>
            </a:r>
            <a:r>
              <a:rPr lang="en-US" b="1" dirty="0"/>
              <a:t>persistent</a:t>
            </a:r>
            <a:r>
              <a:rPr lang="en-US" dirty="0"/>
              <a:t> (i.e., immutable / functional) environments.</a:t>
            </a:r>
          </a:p>
          <a:p>
            <a:r>
              <a:rPr lang="en-US" dirty="0"/>
              <a:t>These are provided by the </a:t>
            </a:r>
            <a:r>
              <a:rPr lang="en-US" b="1" dirty="0" err="1"/>
              <a:t>rpds</a:t>
            </a:r>
            <a:r>
              <a:rPr lang="en-US" b="1" dirty="0"/>
              <a:t> </a:t>
            </a:r>
            <a:r>
              <a:rPr lang="en-US" dirty="0"/>
              <a:t>crate, specifically the </a:t>
            </a:r>
            <a:r>
              <a:rPr lang="en-US" b="1" dirty="0" err="1"/>
              <a:t>HashTrieMap</a:t>
            </a:r>
            <a:r>
              <a:rPr lang="en-US" dirty="0"/>
              <a:t> type, which has type arguments.</a:t>
            </a:r>
          </a:p>
          <a:p>
            <a:r>
              <a:rPr lang="en-US" dirty="0"/>
              <a:t>The type </a:t>
            </a:r>
            <a:r>
              <a:rPr lang="en-US" dirty="0" err="1"/>
              <a:t>rpds</a:t>
            </a:r>
            <a:r>
              <a:rPr lang="en-US" dirty="0"/>
              <a:t>::</a:t>
            </a:r>
            <a:r>
              <a:rPr lang="en-US" dirty="0" err="1"/>
              <a:t>HashTrieMap</a:t>
            </a:r>
            <a:r>
              <a:rPr lang="en-US" dirty="0"/>
              <a:t>&lt;t1,t2&gt; is a map where a key of type t1 is used to look up a value of type t2.</a:t>
            </a:r>
          </a:p>
          <a:p>
            <a:r>
              <a:rPr lang="en-US" dirty="0"/>
              <a:t>That is, if </a:t>
            </a:r>
            <a:r>
              <a:rPr lang="en-US" dirty="0" err="1"/>
              <a:t>EnvRecord</a:t>
            </a:r>
            <a:r>
              <a:rPr lang="en-US" dirty="0"/>
              <a:t> contains the values for value and function definitions, then an environment is a value of type</a:t>
            </a:r>
          </a:p>
          <a:p>
            <a:r>
              <a:rPr lang="en-US" dirty="0" err="1"/>
              <a:t>rpds</a:t>
            </a:r>
            <a:r>
              <a:rPr lang="en-US" dirty="0"/>
              <a:t>::</a:t>
            </a:r>
            <a:r>
              <a:rPr lang="en-US" dirty="0" err="1"/>
              <a:t>HashTrieMap</a:t>
            </a:r>
            <a:r>
              <a:rPr lang="en-US" dirty="0"/>
              <a:t>&lt;</a:t>
            </a:r>
            <a:r>
              <a:rPr lang="en-US" dirty="0" err="1"/>
              <a:t>String,EnvRecord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002F5-75AE-D19A-E57B-12DD230C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08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7834-6EF9-B73F-92AE-BFC84657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API for Environments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525F3-644D-0EA7-4F97-5672597B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Core operations: Create empty, copy, insert, lookup</a:t>
            </a:r>
            <a:br>
              <a:rPr lang="en-US" dirty="0"/>
            </a:br>
            <a:r>
              <a:rPr lang="en-US" dirty="0"/>
              <a:t>Where E : &amp;</a:t>
            </a:r>
            <a:r>
              <a:rPr lang="en-US" dirty="0" err="1"/>
              <a:t>HashTrieMap</a:t>
            </a:r>
            <a:r>
              <a:rPr lang="en-US" dirty="0"/>
              <a:t>&lt;String, </a:t>
            </a:r>
            <a:r>
              <a:rPr lang="en-US" dirty="0" err="1"/>
              <a:t>EnvRecord</a:t>
            </a:r>
            <a:r>
              <a:rPr lang="en-US" dirty="0"/>
              <a:t>&gt;</a:t>
            </a:r>
          </a:p>
          <a:p>
            <a:r>
              <a:rPr lang="en-US" b="1" dirty="0"/>
              <a:t>Create empty:</a:t>
            </a:r>
            <a:r>
              <a:rPr lang="en-US" dirty="0"/>
              <a:t> </a:t>
            </a:r>
            <a:r>
              <a:rPr lang="en-US" dirty="0" err="1"/>
              <a:t>HashTrieMap</a:t>
            </a:r>
            <a:r>
              <a:rPr lang="en-US" dirty="0"/>
              <a:t>::new()</a:t>
            </a:r>
          </a:p>
          <a:p>
            <a:r>
              <a:rPr lang="en-US" b="1" dirty="0"/>
              <a:t>Copy:</a:t>
            </a:r>
            <a:r>
              <a:rPr lang="en-US" dirty="0"/>
              <a:t> </a:t>
            </a:r>
            <a:r>
              <a:rPr lang="en-US" dirty="0" err="1"/>
              <a:t>E.clone</a:t>
            </a:r>
            <a:r>
              <a:rPr lang="en-US" dirty="0"/>
              <a:t>()</a:t>
            </a:r>
          </a:p>
          <a:p>
            <a:r>
              <a:rPr lang="en-US" b="1" dirty="0"/>
              <a:t>Insert: </a:t>
            </a:r>
            <a:r>
              <a:rPr lang="en-US" dirty="0" err="1"/>
              <a:t>HashTrieMap</a:t>
            </a:r>
            <a:r>
              <a:rPr lang="en-US" dirty="0"/>
              <a:t>::insert(E, </a:t>
            </a:r>
            <a:r>
              <a:rPr lang="en-US" dirty="0" err="1"/>
              <a:t>newName</a:t>
            </a:r>
            <a:r>
              <a:rPr lang="en-US" dirty="0"/>
              <a:t>, </a:t>
            </a:r>
            <a:r>
              <a:rPr lang="en-US" dirty="0" err="1"/>
              <a:t>newRecord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Does not modify E in-place</a:t>
            </a:r>
          </a:p>
          <a:p>
            <a:pPr lvl="1"/>
            <a:r>
              <a:rPr lang="en-US" dirty="0"/>
              <a:t>Returns new value of type </a:t>
            </a:r>
            <a:r>
              <a:rPr lang="en-US" dirty="0" err="1"/>
              <a:t>HashTrieMap</a:t>
            </a:r>
            <a:r>
              <a:rPr lang="en-US" dirty="0"/>
              <a:t>&lt;String, </a:t>
            </a:r>
            <a:r>
              <a:rPr lang="en-US" dirty="0" err="1"/>
              <a:t>EnvRecord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HashTrieMap</a:t>
            </a:r>
            <a:r>
              <a:rPr lang="en-US" dirty="0"/>
              <a:t>::</a:t>
            </a:r>
            <a:r>
              <a:rPr lang="en-US" dirty="0" err="1"/>
              <a:t>insert_mut</a:t>
            </a:r>
            <a:r>
              <a:rPr lang="en-US" dirty="0"/>
              <a:t> when you need to modify in-place</a:t>
            </a:r>
          </a:p>
          <a:p>
            <a:r>
              <a:rPr lang="en-US" b="1" dirty="0"/>
              <a:t>Lookup: </a:t>
            </a:r>
            <a:r>
              <a:rPr lang="en-US" dirty="0" err="1"/>
              <a:t>HashTrieMap</a:t>
            </a:r>
            <a:r>
              <a:rPr lang="en-US" dirty="0"/>
              <a:t>::get(E, x)</a:t>
            </a:r>
          </a:p>
          <a:p>
            <a:pPr lvl="1"/>
            <a:r>
              <a:rPr lang="en-US" dirty="0"/>
              <a:t>Returns value of type Option&lt;</a:t>
            </a:r>
            <a:r>
              <a:rPr lang="en-US" dirty="0" err="1"/>
              <a:t>EnvRecord</a:t>
            </a:r>
            <a:r>
              <a:rPr lang="en-US" dirty="0"/>
              <a:t>&gt;, ADT consisting of</a:t>
            </a:r>
          </a:p>
          <a:p>
            <a:pPr lvl="2"/>
            <a:r>
              <a:rPr lang="en-US" dirty="0"/>
              <a:t>Some(</a:t>
            </a:r>
            <a:r>
              <a:rPr lang="en-US" dirty="0" err="1"/>
              <a:t>envRecord</a:t>
            </a:r>
            <a:r>
              <a:rPr lang="en-US" dirty="0"/>
              <a:t>) and 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D4D39-C32B-74F6-9432-D4507117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07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Look Forward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nearing a turning point in the course</a:t>
            </a:r>
          </a:p>
          <a:p>
            <a:r>
              <a:rPr lang="en-US" dirty="0"/>
              <a:t>The lectures are more mathematical material: formal semantics and type systems, with type-checking for homework</a:t>
            </a:r>
          </a:p>
          <a:p>
            <a:r>
              <a:rPr lang="en-US" dirty="0"/>
              <a:t>After that, we switch focus to design and then branch out into breadth topics</a:t>
            </a:r>
          </a:p>
          <a:p>
            <a:r>
              <a:rPr lang="en-US" dirty="0"/>
              <a:t>(For CS 536, expect more back-and-forth between topics though)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92D36-786D-9555-45DE-FEF21BD9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11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remaining time during the lecture period will be used as office hours to work </a:t>
            </a:r>
            <a:r>
              <a:rPr lang="en-US"/>
              <a:t>on HW2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158D0-2085-2887-DF38-5E0E4809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0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D6DB-E008-2FE4-19E9-D2111AB5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Philosophy /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BE9BA-2A80-D39D-B1C8-88419B5D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intentional that the book and lectures don’t give complete Rust code for an example evaluator</a:t>
            </a:r>
          </a:p>
          <a:p>
            <a:r>
              <a:rPr lang="en-US" dirty="0"/>
              <a:t>I want to be able to show you the algorithm for an evaluator in good detail and still have something left for you to implement</a:t>
            </a:r>
          </a:p>
          <a:p>
            <a:r>
              <a:rPr lang="en-US" dirty="0"/>
              <a:t>I present code in a language agnostic way. The goal of the HW is to apply this high-level code successfully in Rust</a:t>
            </a:r>
          </a:p>
          <a:p>
            <a:pPr lvl="1"/>
            <a:r>
              <a:rPr lang="en-US" dirty="0"/>
              <a:t>Need Rust help? Office hours, Piazza, and in-class review are good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D18F0-90D5-E4FF-3233-D265F184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0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is an Exciting Milestone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05FFAD-F17C-3ADB-5FC7-7B3DE7CBABF2}"/>
              </a:ext>
            </a:extLst>
          </p:cNvPr>
          <p:cNvSpPr txBox="1"/>
          <p:nvPr/>
        </p:nvSpPr>
        <p:spPr>
          <a:xfrm>
            <a:off x="7544307" y="1676735"/>
            <a:ext cx="1617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TODAY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F75BB-FE0A-78A5-0FB4-9D6475FC2C08}"/>
              </a:ext>
            </a:extLst>
          </p:cNvPr>
          <p:cNvSpPr txBox="1"/>
          <p:nvPr/>
        </p:nvSpPr>
        <p:spPr>
          <a:xfrm>
            <a:off x="3153292" y="322686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DC9E6-F62F-0A4A-6990-BD81B73694C5}"/>
              </a:ext>
            </a:extLst>
          </p:cNvPr>
          <p:cNvSpPr txBox="1"/>
          <p:nvPr/>
        </p:nvSpPr>
        <p:spPr>
          <a:xfrm>
            <a:off x="5370266" y="3231763"/>
            <a:ext cx="11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BF4CD-ED20-BD4E-3A41-81F1F8BB2C20}"/>
              </a:ext>
            </a:extLst>
          </p:cNvPr>
          <p:cNvSpPr txBox="1"/>
          <p:nvPr/>
        </p:nvSpPr>
        <p:spPr>
          <a:xfrm>
            <a:off x="364516" y="5727032"/>
            <a:ext cx="552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the first time, we can run a program!!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5594E97-AAEB-BEAD-53BD-83F0243C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Interpreters and Evaluators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Formally: </a:t>
            </a:r>
          </a:p>
          <a:p>
            <a:pPr lvl="1"/>
            <a:r>
              <a:rPr lang="en-US" dirty="0"/>
              <a:t>An evaluator is a function that runs programs</a:t>
            </a:r>
          </a:p>
          <a:p>
            <a:pPr lvl="1"/>
            <a:r>
              <a:rPr lang="en-US" dirty="0"/>
              <a:t>An interpreter is the complete PL implementation: parser + evaluator</a:t>
            </a:r>
          </a:p>
          <a:p>
            <a:pPr lvl="1"/>
            <a:r>
              <a:rPr lang="en-US" dirty="0"/>
              <a:t>We are rarely this careful with language, even in the book</a:t>
            </a:r>
          </a:p>
          <a:p>
            <a:r>
              <a:rPr lang="en-US" dirty="0"/>
              <a:t>At its simplest, an evaluator is a function from programs to values</a:t>
            </a:r>
          </a:p>
          <a:p>
            <a:r>
              <a:rPr lang="en-US" dirty="0">
                <a:latin typeface="Consolas" panose="020B0609020204030204" pitchFamily="49" charset="0"/>
              </a:rPr>
              <a:t>eval : Program → Value</a:t>
            </a:r>
          </a:p>
          <a:p>
            <a:r>
              <a:rPr lang="en-US" dirty="0"/>
              <a:t>But there are many kinds of program</a:t>
            </a:r>
          </a:p>
          <a:p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C12891-C352-B427-CE9D-6D6B99DB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7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Interpreters and Evaluators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Formally: </a:t>
            </a:r>
          </a:p>
          <a:p>
            <a:pPr lvl="1"/>
            <a:r>
              <a:rPr lang="en-US" dirty="0"/>
              <a:t>An evaluator is a function that runs programs</a:t>
            </a:r>
          </a:p>
          <a:p>
            <a:pPr lvl="1"/>
            <a:r>
              <a:rPr lang="en-US" dirty="0"/>
              <a:t>An interpreter is the complete PL implementation: parser + evaluator</a:t>
            </a:r>
          </a:p>
          <a:p>
            <a:pPr lvl="1"/>
            <a:r>
              <a:rPr lang="en-US" dirty="0"/>
              <a:t>We are rarely this careful with language, even in the book</a:t>
            </a:r>
          </a:p>
          <a:p>
            <a:r>
              <a:rPr lang="en-US" dirty="0"/>
              <a:t>An evaluator often has helper functions for different programs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 : Expr → Value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 →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eval_stmt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Stmt</a:t>
            </a:r>
            <a:r>
              <a:rPr lang="en-US" dirty="0">
                <a:latin typeface="Consolas" panose="020B0609020204030204" pitchFamily="49" charset="0"/>
              </a:rPr>
              <a:t> → ???</a:t>
            </a:r>
          </a:p>
          <a:p>
            <a:r>
              <a:rPr lang="en-US" dirty="0"/>
              <a:t>We will fill in the ??? as we explore evaluation</a:t>
            </a:r>
          </a:p>
          <a:p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133FA9-AFC1-6C19-2C5A-69F24A3D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0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Implementation? Type-Driven Design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Outline for programming evaluator:</a:t>
            </a:r>
          </a:p>
          <a:p>
            <a:pPr lvl="1"/>
            <a:r>
              <a:rPr lang="en-US" dirty="0"/>
              <a:t>Create a helper function for each major class of programs (expr, </a:t>
            </a:r>
            <a:r>
              <a:rPr lang="en-US" dirty="0" err="1"/>
              <a:t>defn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In each function, write a match statement with one case per variant</a:t>
            </a:r>
          </a:p>
          <a:p>
            <a:pPr lvl="1"/>
            <a:r>
              <a:rPr lang="en-US" dirty="0"/>
              <a:t>Implement each case:</a:t>
            </a:r>
          </a:p>
          <a:p>
            <a:pPr lvl="2"/>
            <a:r>
              <a:rPr lang="en-US" dirty="0"/>
              <a:t>Main question: “What are the semantics? What does this program mean?”</a:t>
            </a:r>
          </a:p>
          <a:p>
            <a:pPr lvl="2"/>
            <a:r>
              <a:rPr lang="en-US" dirty="0"/>
              <a:t>Recursive thinking: Every sub-program gets a recursive call</a:t>
            </a:r>
          </a:p>
          <a:p>
            <a:pPr lvl="2"/>
            <a:r>
              <a:rPr lang="en-US" dirty="0"/>
              <a:t>Waste nothing: Usually, you will need to use all arguments of the variant</a:t>
            </a:r>
          </a:p>
          <a:p>
            <a:r>
              <a:rPr lang="en-US" b="1" dirty="0"/>
              <a:t>For teaching purposes: </a:t>
            </a:r>
            <a:r>
              <a:rPr lang="en-US" dirty="0"/>
              <a:t>The hard parts are variables, functions, and definitions. We do these last: they need more general approach</a:t>
            </a:r>
            <a:endParaRPr lang="en-US" b="1" dirty="0"/>
          </a:p>
          <a:p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128C7A-0FAE-2B58-FC1C-DB421142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0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Decide Helper Functions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98156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 the types guide us</a:t>
            </a:r>
          </a:p>
          <a:p>
            <a:r>
              <a:rPr lang="en-US" dirty="0"/>
              <a:t>One ADT = One Evaluator Function</a:t>
            </a:r>
          </a:p>
          <a:p>
            <a:pPr lvl="1"/>
            <a:r>
              <a:rPr lang="en-US" dirty="0"/>
              <a:t>Except “value”, because it’s already a value…</a:t>
            </a:r>
          </a:p>
          <a:p>
            <a:r>
              <a:rPr lang="en-US" dirty="0"/>
              <a:t>Two functions: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 : Expr → Value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 → ???</a:t>
            </a:r>
          </a:p>
          <a:p>
            <a:r>
              <a:rPr lang="en-US" dirty="0"/>
              <a:t>No statements today</a:t>
            </a:r>
          </a:p>
          <a:p>
            <a:r>
              <a:rPr lang="en-US" dirty="0"/>
              <a:t>Definitions appear in (let) expressions.</a:t>
            </a:r>
            <a:br>
              <a:rPr lang="en-US" dirty="0"/>
            </a:br>
            <a:r>
              <a:rPr lang="en-US" dirty="0"/>
              <a:t>Write the code for “let” then decide the return type for </a:t>
            </a: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/>
              <a:t>(be patient… it’ll take some time)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8BA1E-763A-F194-060E-C5F5AB05F5C2}"/>
              </a:ext>
            </a:extLst>
          </p:cNvPr>
          <p:cNvSpPr txBox="1"/>
          <p:nvPr/>
        </p:nvSpPr>
        <p:spPr>
          <a:xfrm>
            <a:off x="7222958" y="1845734"/>
            <a:ext cx="38717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Value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(int)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Expr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Id(string)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Number(int)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Times(Expr, Expr)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Plus(Expr, Expr)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Minus(Expr, Expr)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Let(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Expr)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Call(string, Expr)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Var(string, Expr)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Fun(string, string, Expr)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D03CEE-7F21-4777-D71D-41D61454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927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3396</Words>
  <Application>Microsoft Office PowerPoint</Application>
  <PresentationFormat>Widescreen</PresentationFormat>
  <Paragraphs>261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Aptos</vt:lpstr>
      <vt:lpstr>Calibri</vt:lpstr>
      <vt:lpstr>Calibri Light</vt:lpstr>
      <vt:lpstr>Consolas</vt:lpstr>
      <vt:lpstr>Courier New</vt:lpstr>
      <vt:lpstr>Noto Serif</vt:lpstr>
      <vt:lpstr>Retrospect</vt:lpstr>
      <vt:lpstr>07,08 - Evaluators</vt:lpstr>
      <vt:lpstr>Outline</vt:lpstr>
      <vt:lpstr>Section: Evaluator, First Attempt</vt:lpstr>
      <vt:lpstr>HW Philosophy / Approach</vt:lpstr>
      <vt:lpstr>Today is an Exciting Milestone</vt:lpstr>
      <vt:lpstr>Interpreters and Evaluators</vt:lpstr>
      <vt:lpstr>Interpreters and Evaluators</vt:lpstr>
      <vt:lpstr>Implementation? Type-Driven Design</vt:lpstr>
      <vt:lpstr>Decide Helper Functions</vt:lpstr>
      <vt:lpstr>Decide Cases</vt:lpstr>
      <vt:lpstr>Implement Cases (the Ones that Work)</vt:lpstr>
      <vt:lpstr>Implement Cases (the Ones that Work)</vt:lpstr>
      <vt:lpstr>Implement Cases (the Ones that Work)</vt:lpstr>
      <vt:lpstr>Implement Cases (the Ones that Work)</vt:lpstr>
      <vt:lpstr>The Problem Cases</vt:lpstr>
      <vt:lpstr>The Problem Cases</vt:lpstr>
      <vt:lpstr>Design Decision: Handling Definitions</vt:lpstr>
      <vt:lpstr>Section: Environments</vt:lpstr>
      <vt:lpstr>Section: Environments</vt:lpstr>
      <vt:lpstr>Follow the Types</vt:lpstr>
      <vt:lpstr>Follow the Types</vt:lpstr>
      <vt:lpstr>Additional Notation</vt:lpstr>
      <vt:lpstr>Section: Evaluator, Second Attempt</vt:lpstr>
      <vt:lpstr>Creating Definitions</vt:lpstr>
      <vt:lpstr>Creating Definitions</vt:lpstr>
      <vt:lpstr>Using Definitions</vt:lpstr>
      <vt:lpstr>Design Discussion: Scoping Rules</vt:lpstr>
      <vt:lpstr>Design Discussion: Scoping Rules Matter</vt:lpstr>
      <vt:lpstr>Design Discussion: What to Do</vt:lpstr>
      <vt:lpstr>Threading Environment Through Cases</vt:lpstr>
      <vt:lpstr>Finished Code</vt:lpstr>
      <vt:lpstr>Bask in the Glory of our Interpreter</vt:lpstr>
      <vt:lpstr>Appendix: Environments in Rust</vt:lpstr>
      <vt:lpstr>The API for Environments in Rust</vt:lpstr>
      <vt:lpstr>What to Look Forward to</vt:lpstr>
      <vt:lpstr>Remaining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128</cp:revision>
  <dcterms:created xsi:type="dcterms:W3CDTF">2023-08-13T16:19:48Z</dcterms:created>
  <dcterms:modified xsi:type="dcterms:W3CDTF">2025-02-11T20:43:29Z</dcterms:modified>
</cp:coreProperties>
</file>