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9" r:id="rId4"/>
    <p:sldId id="258" r:id="rId5"/>
    <p:sldId id="282" r:id="rId6"/>
    <p:sldId id="259" r:id="rId7"/>
    <p:sldId id="260" r:id="rId8"/>
    <p:sldId id="283" r:id="rId9"/>
    <p:sldId id="284" r:id="rId10"/>
    <p:sldId id="261" r:id="rId11"/>
    <p:sldId id="262" r:id="rId12"/>
    <p:sldId id="285" r:id="rId13"/>
    <p:sldId id="318" r:id="rId14"/>
    <p:sldId id="263" r:id="rId15"/>
    <p:sldId id="286" r:id="rId16"/>
    <p:sldId id="264" r:id="rId17"/>
    <p:sldId id="287" r:id="rId18"/>
    <p:sldId id="313" r:id="rId19"/>
    <p:sldId id="314" r:id="rId20"/>
    <p:sldId id="292" r:id="rId21"/>
    <p:sldId id="312" r:id="rId22"/>
    <p:sldId id="288" r:id="rId23"/>
    <p:sldId id="315" r:id="rId24"/>
    <p:sldId id="265" r:id="rId25"/>
    <p:sldId id="291" r:id="rId26"/>
    <p:sldId id="293" r:id="rId27"/>
    <p:sldId id="316" r:id="rId28"/>
    <p:sldId id="317" r:id="rId29"/>
    <p:sldId id="266" r:id="rId30"/>
    <p:sldId id="294" r:id="rId31"/>
    <p:sldId id="296" r:id="rId32"/>
    <p:sldId id="299" r:id="rId33"/>
    <p:sldId id="297" r:id="rId34"/>
    <p:sldId id="298" r:id="rId35"/>
    <p:sldId id="267" r:id="rId36"/>
    <p:sldId id="295" r:id="rId37"/>
    <p:sldId id="300" r:id="rId38"/>
    <p:sldId id="301" r:id="rId39"/>
    <p:sldId id="303" r:id="rId40"/>
    <p:sldId id="304" r:id="rId41"/>
    <p:sldId id="268" r:id="rId42"/>
    <p:sldId id="270" r:id="rId43"/>
    <p:sldId id="305" r:id="rId44"/>
    <p:sldId id="271" r:id="rId45"/>
    <p:sldId id="306" r:id="rId46"/>
    <p:sldId id="307" r:id="rId47"/>
    <p:sldId id="272" r:id="rId48"/>
    <p:sldId id="273" r:id="rId49"/>
    <p:sldId id="274" r:id="rId50"/>
    <p:sldId id="289" r:id="rId51"/>
    <p:sldId id="308" r:id="rId52"/>
    <p:sldId id="275" r:id="rId53"/>
    <p:sldId id="309" r:id="rId54"/>
    <p:sldId id="310" r:id="rId55"/>
    <p:sldId id="280" r:id="rId56"/>
    <p:sldId id="276" r:id="rId57"/>
    <p:sldId id="277" r:id="rId58"/>
    <p:sldId id="278" r:id="rId59"/>
    <p:sldId id="311" r:id="rId60"/>
    <p:sldId id="279" r:id="rId61"/>
    <p:sldId id="281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0DA02A-3D36-4521-B995-F6A931B3534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0DA02A-3D36-4521-B995-F6A931B3534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02 - Rust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©2023 Rose </a:t>
            </a:r>
            <a:r>
              <a:rPr lang="en-US" dirty="0" err="1"/>
              <a:t>bohrer</a:t>
            </a:r>
            <a:r>
              <a:rPr lang="en-US" dirty="0"/>
              <a:t>,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8ED99-EB00-8274-7679-E6F6C97D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Basic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1F90F-03F2-3499-6AD7-D745DE6A4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35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7A06-55F0-0F47-6C42-E2402C66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74F6-A776-1980-DE54-A3BC556A5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Core PL Vocab: </a:t>
            </a:r>
            <a:r>
              <a:rPr lang="en-US" dirty="0"/>
              <a:t>A value is a program that represents a result and cannot be executed further. It is pure data.</a:t>
            </a:r>
          </a:p>
          <a:p>
            <a:r>
              <a:rPr lang="en-US" dirty="0"/>
              <a:t>Strings:  enclose in double quotes, e.g., </a:t>
            </a:r>
            <a:r>
              <a:rPr lang="en-US" dirty="0">
                <a:latin typeface="Consolas" panose="020B0609020204030204" pitchFamily="49" charset="0"/>
              </a:rPr>
              <a:t>"my string"</a:t>
            </a:r>
          </a:p>
          <a:p>
            <a:r>
              <a:rPr lang="en-US" dirty="0"/>
              <a:t>Booleans: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r>
              <a:rPr lang="en-US" dirty="0"/>
              <a:t>Integers: e.g.: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-1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3000</a:t>
            </a:r>
          </a:p>
          <a:p>
            <a:r>
              <a:rPr lang="en-US" dirty="0"/>
              <a:t>Floats: e.g.: </a:t>
            </a:r>
            <a:r>
              <a:rPr lang="en-US" dirty="0">
                <a:latin typeface="Consolas" panose="020B0609020204030204" pitchFamily="49" charset="0"/>
              </a:rPr>
              <a:t>0.03 </a:t>
            </a: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303.12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-101.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-101.0</a:t>
            </a:r>
            <a:r>
              <a:rPr lang="en-US" dirty="0"/>
              <a:t> (zero optional)</a:t>
            </a:r>
          </a:p>
          <a:p>
            <a:r>
              <a:rPr lang="en-US" dirty="0"/>
              <a:t>(more to come…)</a:t>
            </a:r>
          </a:p>
          <a:p>
            <a:r>
              <a:rPr lang="en-US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6494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8872-A996-EFBA-38BB-7911E564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42FF8-9DF0-DF48-76A5-C863BBC78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Core PL Vocab:</a:t>
            </a:r>
            <a:r>
              <a:rPr lang="en-US" dirty="0"/>
              <a:t> The term </a:t>
            </a:r>
            <a:r>
              <a:rPr lang="en-US" b="1" dirty="0"/>
              <a:t>variable</a:t>
            </a:r>
            <a:r>
              <a:rPr lang="en-US" dirty="0"/>
              <a:t> has many different meanings in different contexts. It is important to be aware of how it is being used</a:t>
            </a:r>
          </a:p>
          <a:p>
            <a:pPr marL="0" indent="0">
              <a:buNone/>
            </a:pPr>
            <a:r>
              <a:rPr lang="en-US" b="1" dirty="0"/>
              <a:t> Core Insight: </a:t>
            </a:r>
            <a:r>
              <a:rPr lang="en-US" dirty="0"/>
              <a:t>Variables are one of the most fundamental ideas in PL theory. The simple question: “What do variables mean?” has profound design implications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600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8872-A996-EFBA-38BB-7911E564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42FF8-9DF0-DF48-76A5-C863BBC78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Core PL Vocab:</a:t>
            </a:r>
            <a:r>
              <a:rPr lang="en-US" dirty="0"/>
              <a:t> The term </a:t>
            </a:r>
            <a:r>
              <a:rPr lang="en-US" b="1" dirty="0"/>
              <a:t>variable</a:t>
            </a:r>
            <a:r>
              <a:rPr lang="en-US" dirty="0"/>
              <a:t> has many different meanings in different contexts. It is important to be aware of how it is being used</a:t>
            </a:r>
          </a:p>
          <a:p>
            <a:pPr marL="0" indent="0">
              <a:buNone/>
            </a:pPr>
            <a:r>
              <a:rPr lang="en-US" b="1" dirty="0"/>
              <a:t> Immutable variable </a:t>
            </a:r>
            <a:r>
              <a:rPr lang="en-US" dirty="0"/>
              <a:t>Cannot be changed after it is defined. It stands for a value. Defined: </a:t>
            </a:r>
            <a:r>
              <a:rPr lang="en-US" dirty="0">
                <a:latin typeface="Consolas" panose="020B0609020204030204" pitchFamily="49" charset="0"/>
              </a:rPr>
              <a:t>let x = …;</a:t>
            </a:r>
            <a:r>
              <a:rPr lang="en-US" dirty="0"/>
              <a:t> Read: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/>
              <a:t>Mutable variable </a:t>
            </a:r>
            <a:r>
              <a:rPr lang="en-US" dirty="0"/>
              <a:t>Can be changed after it is defined. It represents state. Defined: </a:t>
            </a:r>
            <a:r>
              <a:rPr lang="en-US" dirty="0">
                <a:latin typeface="Consolas" panose="020B0609020204030204" pitchFamily="49" charset="0"/>
              </a:rPr>
              <a:t>let mut x = …;</a:t>
            </a:r>
            <a:r>
              <a:rPr lang="en-US" dirty="0"/>
              <a:t> Read: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Modified: </a:t>
            </a:r>
            <a:r>
              <a:rPr lang="en-US" dirty="0">
                <a:latin typeface="Consolas" panose="020B0609020204030204" pitchFamily="49" charset="0"/>
              </a:rPr>
              <a:t>x = …;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/>
              <a:t>Math variable* </a:t>
            </a:r>
            <a:r>
              <a:rPr lang="en-US" dirty="0"/>
              <a:t>The book and slides most often say “any value”, “any type”, and so on. We use variables like </a:t>
            </a:r>
            <a:r>
              <a:rPr lang="en-US" i="1" dirty="0"/>
              <a:t>v</a:t>
            </a:r>
            <a:r>
              <a:rPr lang="en-US" dirty="0"/>
              <a:t> or </a:t>
            </a:r>
            <a:r>
              <a:rPr lang="en-US" i="1" dirty="0"/>
              <a:t>t </a:t>
            </a:r>
            <a:r>
              <a:rPr lang="en-US" dirty="0"/>
              <a:t>for this purpose. Like in math, these range over any value, any type, etc. They are not Rust code like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*The technical term is a metavariable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1387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E60F-1F58-00F4-D870-0C254869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20988-08C0-0D41-582F-464BBFAE8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PL Vocab: </a:t>
            </a:r>
            <a:r>
              <a:rPr lang="en-US" dirty="0"/>
              <a:t>A reference is a PL abstraction which provides indirect access to a storage location, e.g., in memory</a:t>
            </a:r>
          </a:p>
          <a:p>
            <a:r>
              <a:rPr lang="en-US" b="1" dirty="0"/>
              <a:t>Indirection </a:t>
            </a:r>
            <a:r>
              <a:rPr lang="en-US" dirty="0"/>
              <a:t>is a fundamental programming concept across PLs</a:t>
            </a:r>
          </a:p>
          <a:p>
            <a:pPr lvl="1"/>
            <a:r>
              <a:rPr lang="en-US" b="1" dirty="0"/>
              <a:t>Pointers </a:t>
            </a:r>
            <a:r>
              <a:rPr lang="en-US" dirty="0"/>
              <a:t>(C,C++,etc.): Indirect access is supported through a numeric location represent an address in memory</a:t>
            </a:r>
          </a:p>
          <a:p>
            <a:pPr lvl="1"/>
            <a:r>
              <a:rPr lang="en-US" b="1" dirty="0"/>
              <a:t>References</a:t>
            </a:r>
            <a:r>
              <a:rPr lang="en-US" dirty="0"/>
              <a:t> (</a:t>
            </a:r>
            <a:r>
              <a:rPr lang="en-US" dirty="0" err="1"/>
              <a:t>Java,Python,etc</a:t>
            </a:r>
            <a:r>
              <a:rPr lang="en-US" dirty="0"/>
              <a:t>.): Indirect access is supported through a location, which is not treated as a number</a:t>
            </a:r>
          </a:p>
          <a:p>
            <a:pPr lvl="1"/>
            <a:r>
              <a:rPr lang="en-US" b="1" dirty="0"/>
              <a:t>References </a:t>
            </a:r>
            <a:r>
              <a:rPr lang="en-US" dirty="0"/>
              <a:t>(Rust): In addition, the type system for references plays an important role in making affine types practical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402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E60F-1F58-00F4-D870-0C254869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20988-08C0-0D41-582F-464BBFAE8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Core PL Vocab: </a:t>
            </a:r>
            <a:r>
              <a:rPr lang="en-US" dirty="0"/>
              <a:t>A reference is a PL abstraction which provides indirect access to a storage location, e.g., in memory</a:t>
            </a:r>
          </a:p>
          <a:p>
            <a:r>
              <a:rPr lang="en-US" dirty="0"/>
              <a:t>Usually, the first step to creating a reference is creating a variable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which stores a value </a:t>
            </a:r>
            <a:r>
              <a:rPr lang="en-US" i="1" dirty="0"/>
              <a:t>v</a:t>
            </a:r>
          </a:p>
          <a:p>
            <a:r>
              <a:rPr lang="en-US" b="1" dirty="0"/>
              <a:t>Create (Immutable): </a:t>
            </a:r>
            <a:r>
              <a:rPr lang="en-US" dirty="0">
                <a:latin typeface="Consolas" panose="020B0609020204030204" pitchFamily="49" charset="0"/>
              </a:rPr>
              <a:t>&amp;x</a:t>
            </a:r>
            <a:r>
              <a:rPr lang="en-US" b="1" dirty="0"/>
              <a:t> </a:t>
            </a:r>
            <a:r>
              <a:rPr lang="en-US" dirty="0"/>
              <a:t> is a reference to x, can be read, not written</a:t>
            </a:r>
            <a:br>
              <a:rPr lang="en-US" dirty="0"/>
            </a:br>
            <a:r>
              <a:rPr lang="en-US" b="1" dirty="0"/>
              <a:t>Create (Mutable): </a:t>
            </a:r>
            <a:r>
              <a:rPr lang="en-US" dirty="0">
                <a:latin typeface="Consolas" panose="020B0609020204030204" pitchFamily="49" charset="0"/>
              </a:rPr>
              <a:t>&amp;mut x</a:t>
            </a:r>
            <a:r>
              <a:rPr lang="en-US" b="1" dirty="0"/>
              <a:t> </a:t>
            </a:r>
            <a:r>
              <a:rPr lang="en-US" dirty="0"/>
              <a:t> is a reference to x, can be read, written</a:t>
            </a:r>
            <a:br>
              <a:rPr lang="en-US" dirty="0"/>
            </a:br>
            <a:r>
              <a:rPr lang="en-US" b="1" dirty="0"/>
              <a:t>Read: </a:t>
            </a:r>
            <a:r>
              <a:rPr lang="en-US" dirty="0">
                <a:latin typeface="Consolas" panose="020B0609020204030204" pitchFamily="49" charset="0"/>
              </a:rPr>
              <a:t>*r</a:t>
            </a:r>
            <a:r>
              <a:rPr lang="en-US" dirty="0"/>
              <a:t> returns the value v stored at reference r</a:t>
            </a:r>
            <a:br>
              <a:rPr lang="en-US" dirty="0"/>
            </a:br>
            <a:r>
              <a:rPr lang="en-US" b="1" dirty="0"/>
              <a:t>Write: </a:t>
            </a:r>
            <a:r>
              <a:rPr lang="en-US" dirty="0"/>
              <a:t>*r = … modifies stores a new value at mutable reference r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174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C8BA-1E95-44E0-E5E7-14B26323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08B81-5C60-CBA2-1A67-241D87787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PL Vocab: </a:t>
            </a:r>
            <a:r>
              <a:rPr lang="en-US" dirty="0"/>
              <a:t>An </a:t>
            </a:r>
            <a:r>
              <a:rPr lang="en-US" b="1" dirty="0"/>
              <a:t>expression</a:t>
            </a:r>
            <a:r>
              <a:rPr lang="en-US" dirty="0"/>
              <a:t> </a:t>
            </a:r>
            <a:r>
              <a:rPr lang="en-US" i="1" dirty="0"/>
              <a:t>e </a:t>
            </a:r>
            <a:r>
              <a:rPr lang="en-US" dirty="0"/>
              <a:t>is a program that can be </a:t>
            </a:r>
            <a:r>
              <a:rPr lang="en-US" b="1" dirty="0"/>
              <a:t>evaluated</a:t>
            </a:r>
            <a:endParaRPr lang="en-US" dirty="0"/>
          </a:p>
          <a:p>
            <a:r>
              <a:rPr lang="en-US" b="1" dirty="0"/>
              <a:t>Core PL Vocab:</a:t>
            </a:r>
            <a:r>
              <a:rPr lang="en-US" dirty="0"/>
              <a:t> To </a:t>
            </a:r>
            <a:r>
              <a:rPr lang="en-US" b="1" dirty="0"/>
              <a:t>evaluate</a:t>
            </a:r>
            <a:r>
              <a:rPr lang="en-US" dirty="0"/>
              <a:t> an expression is more than just running it. To evaluate an expression is to run it </a:t>
            </a:r>
            <a:r>
              <a:rPr lang="en-US" b="1" dirty="0"/>
              <a:t>and, if it terminates</a:t>
            </a:r>
            <a:r>
              <a:rPr lang="en-US" dirty="0"/>
              <a:t> get a value as the result</a:t>
            </a:r>
          </a:p>
          <a:p>
            <a:r>
              <a:rPr lang="en-US" b="1" dirty="0"/>
              <a:t>Understanding check:</a:t>
            </a:r>
            <a:r>
              <a:rPr lang="en-US" dirty="0"/>
              <a:t> How do values and expressions relate? Fill in the blanks below:</a:t>
            </a:r>
          </a:p>
          <a:p>
            <a:r>
              <a:rPr lang="en-US" dirty="0"/>
              <a:t>Every  _________  is a ___________</a:t>
            </a:r>
            <a:br>
              <a:rPr lang="en-US" dirty="0"/>
            </a:br>
            <a:r>
              <a:rPr lang="en-US" dirty="0"/>
              <a:t>But not every __________ is a ___________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57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and Compound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most basic expressions are values. For any expressions e1 and e2, we can write down compound expressions:</a:t>
            </a:r>
          </a:p>
          <a:p>
            <a:r>
              <a:rPr lang="en-US" dirty="0"/>
              <a:t>Arithmetic operations: e1 * e2, e1 – e2, e1*e2 and e1/e2</a:t>
            </a:r>
          </a:p>
          <a:p>
            <a:r>
              <a:rPr lang="en-US" dirty="0"/>
              <a:t>Comparisons: e1 == e2, e1 != e2, e1 &lt; e2, e1 &gt;= e2, ….</a:t>
            </a:r>
          </a:p>
          <a:p>
            <a:r>
              <a:rPr lang="en-US" dirty="0"/>
              <a:t>Short-circuit Boolean operators: e1 &amp;&amp; e2, e1 || e2, and !e1</a:t>
            </a:r>
          </a:p>
          <a:p>
            <a:r>
              <a:rPr lang="en-US" dirty="0"/>
              <a:t>Function calls: f(), f(e1), f(e1,e2)…</a:t>
            </a:r>
          </a:p>
          <a:p>
            <a:r>
              <a:rPr lang="en-US" dirty="0"/>
              <a:t>Check understanding: Which of these could be made into functions?</a:t>
            </a:r>
          </a:p>
        </p:txBody>
      </p:sp>
    </p:spTree>
    <p:extLst>
      <p:ext uri="{BB962C8B-B14F-4D97-AF65-F5344CB8AC3E}">
        <p14:creationId xmlns:p14="http://schemas.microsoft.com/office/powerpoint/2010/main" val="1013400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Expression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value of each following expression?</a:t>
            </a:r>
          </a:p>
          <a:p>
            <a:pPr lvl="1"/>
            <a:r>
              <a:rPr lang="en-US" dirty="0"/>
              <a:t>Value of 1 * 2 + 3 * 4 is ???</a:t>
            </a:r>
          </a:p>
          <a:p>
            <a:pPr lvl="1"/>
            <a:r>
              <a:rPr lang="en-US" dirty="0"/>
              <a:t>Value of 1 &gt;= 3 is ???</a:t>
            </a:r>
          </a:p>
          <a:p>
            <a:pPr lvl="1"/>
            <a:r>
              <a:rPr lang="en-US" dirty="0"/>
              <a:t>Value of 1 &lt; 2 || 3/0 &gt; 1 is ???</a:t>
            </a:r>
          </a:p>
          <a:p>
            <a:pPr lvl="1"/>
            <a:r>
              <a:rPr lang="en-US" dirty="0"/>
              <a:t>Value of 1 - 2 == 2 – 3 is ???</a:t>
            </a:r>
          </a:p>
        </p:txBody>
      </p:sp>
    </p:spTree>
    <p:extLst>
      <p:ext uri="{BB962C8B-B14F-4D97-AF65-F5344CB8AC3E}">
        <p14:creationId xmlns:p14="http://schemas.microsoft.com/office/powerpoint/2010/main" val="3784106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Expression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value of each following expression?</a:t>
            </a:r>
          </a:p>
          <a:p>
            <a:pPr lvl="1"/>
            <a:r>
              <a:rPr lang="en-US" dirty="0"/>
              <a:t>Value of 1 * 2 + 3 * 4 is </a:t>
            </a:r>
            <a:r>
              <a:rPr lang="en-US" dirty="0">
                <a:latin typeface="Consolas" panose="020B0609020204030204" pitchFamily="49" charset="0"/>
              </a:rPr>
              <a:t>14</a:t>
            </a:r>
          </a:p>
          <a:p>
            <a:pPr lvl="1"/>
            <a:r>
              <a:rPr lang="en-US" dirty="0"/>
              <a:t>Value of 1 &gt;= 3 is 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pPr lvl="1"/>
            <a:r>
              <a:rPr lang="en-US" dirty="0"/>
              <a:t>Value of 1 &lt; 2 || 3/0 &gt; 1 is </a:t>
            </a:r>
            <a:r>
              <a:rPr lang="en-US" dirty="0">
                <a:latin typeface="Consolas" panose="020B0609020204030204" pitchFamily="49" charset="0"/>
              </a:rPr>
              <a:t>true</a:t>
            </a:r>
          </a:p>
          <a:p>
            <a:pPr lvl="1"/>
            <a:r>
              <a:rPr lang="en-US" dirty="0"/>
              <a:t>Value of 1 - 2 == 2 - 3 is </a:t>
            </a:r>
            <a:r>
              <a:rPr lang="en-US" dirty="0">
                <a:latin typeface="Consolas" panose="020B06090202040302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91835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1A8C-8D1E-DBAD-F9E1-F3D3AA16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735E6-36CC-052E-1954-1961B0452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Fundamentals of programming in Rust</a:t>
            </a:r>
          </a:p>
          <a:p>
            <a:pPr lvl="1"/>
            <a:r>
              <a:rPr lang="en-US" dirty="0"/>
              <a:t>Core vocabulary about programming languages</a:t>
            </a:r>
          </a:p>
          <a:p>
            <a:pPr lvl="2"/>
            <a:r>
              <a:rPr lang="en-US" b="1" dirty="0"/>
              <a:t>Study Tip: </a:t>
            </a:r>
            <a:r>
              <a:rPr lang="en-US" dirty="0"/>
              <a:t>Keep a glossary of PL </a:t>
            </a:r>
            <a:r>
              <a:rPr lang="en-US"/>
              <a:t>vocab definitions</a:t>
            </a:r>
            <a:endParaRPr lang="en-US" dirty="0"/>
          </a:p>
          <a:p>
            <a:pPr lvl="1"/>
            <a:r>
              <a:rPr lang="en-US" dirty="0"/>
              <a:t>Reflect: You’re about to learn a programming language. What is the experience of learning a new language like for you?</a:t>
            </a:r>
          </a:p>
        </p:txBody>
      </p:sp>
    </p:spTree>
    <p:extLst>
      <p:ext uri="{BB962C8B-B14F-4D97-AF65-F5344CB8AC3E}">
        <p14:creationId xmlns:p14="http://schemas.microsoft.com/office/powerpoint/2010/main" val="3069308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Expressions and Tuple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Tuples are compound data. Tuples are called pairs if they contain exactly 2 elements</a:t>
            </a:r>
          </a:p>
          <a:p>
            <a:r>
              <a:rPr lang="en-US" dirty="0"/>
              <a:t>A tuple expression is written (e1, e2, …, </a:t>
            </a:r>
            <a:r>
              <a:rPr lang="en-US" dirty="0" err="1"/>
              <a:t>eN</a:t>
            </a:r>
            <a:r>
              <a:rPr lang="en-US" dirty="0"/>
              <a:t>), evaluates left-to-right</a:t>
            </a:r>
            <a:br>
              <a:rPr lang="en-US" dirty="0"/>
            </a:br>
            <a:r>
              <a:rPr lang="en-US" dirty="0"/>
              <a:t>A tuple value results, written (v1, v2, …, </a:t>
            </a:r>
            <a:r>
              <a:rPr lang="en-US" dirty="0" err="1"/>
              <a:t>vN</a:t>
            </a:r>
            <a:r>
              <a:rPr lang="en-US" dirty="0"/>
              <a:t>)</a:t>
            </a:r>
          </a:p>
          <a:p>
            <a:r>
              <a:rPr lang="en-US" dirty="0"/>
              <a:t>Example: Value of (1+2,3*4) is (3, 12)</a:t>
            </a:r>
          </a:p>
        </p:txBody>
      </p:sp>
    </p:spTree>
    <p:extLst>
      <p:ext uri="{BB962C8B-B14F-4D97-AF65-F5344CB8AC3E}">
        <p14:creationId xmlns:p14="http://schemas.microsoft.com/office/powerpoint/2010/main" val="1586492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Rust has many kinds of arrays. A true </a:t>
            </a:r>
            <a:r>
              <a:rPr lang="en-US" i="1" dirty="0"/>
              <a:t>array</a:t>
            </a:r>
            <a:r>
              <a:rPr lang="en-US" dirty="0"/>
              <a:t>, written [e1, …, …, </a:t>
            </a:r>
            <a:r>
              <a:rPr lang="en-US" dirty="0" err="1"/>
              <a:t>eN</a:t>
            </a:r>
            <a:r>
              <a:rPr lang="en-US" dirty="0"/>
              <a:t>], does not store its length; length must be known at compile time.</a:t>
            </a:r>
          </a:p>
          <a:p>
            <a:r>
              <a:rPr lang="en-US" dirty="0"/>
              <a:t>To avoid this restriction, we almost always use </a:t>
            </a:r>
            <a:r>
              <a:rPr lang="en-US" i="1" dirty="0"/>
              <a:t>vectors,</a:t>
            </a:r>
            <a:r>
              <a:rPr lang="en-US" dirty="0"/>
              <a:t> written </a:t>
            </a:r>
            <a:r>
              <a:rPr lang="en-US" dirty="0" err="1"/>
              <a:t>vec</a:t>
            </a:r>
            <a:r>
              <a:rPr lang="en-US" dirty="0"/>
              <a:t>![1,2,3,4], which store their length and can have any length</a:t>
            </a:r>
          </a:p>
          <a:p>
            <a:pPr lvl="1"/>
            <a:r>
              <a:rPr lang="en-US" dirty="0"/>
              <a:t>The ! Indicates that </a:t>
            </a:r>
            <a:r>
              <a:rPr lang="en-US" dirty="0" err="1"/>
              <a:t>vec</a:t>
            </a:r>
            <a:r>
              <a:rPr lang="en-US" dirty="0"/>
              <a:t>! is a macro. Unlike traditional functions, it can preprocess the syntax of its arguments at compile-time, e.g. to support custom syntaxes</a:t>
            </a:r>
          </a:p>
          <a:p>
            <a:r>
              <a:rPr lang="en-US" dirty="0"/>
              <a:t>All array-like types are homogeneous, i.e., all their elements have the same type as each other</a:t>
            </a:r>
          </a:p>
          <a:p>
            <a:r>
              <a:rPr lang="en-US" dirty="0"/>
              <a:t>All array-like types support syntax e[</a:t>
            </a:r>
            <a:r>
              <a:rPr lang="en-US" dirty="0" err="1"/>
              <a:t>i</a:t>
            </a:r>
            <a:r>
              <a:rPr lang="en-US" dirty="0"/>
              <a:t>] for reading (or writing) the </a:t>
            </a:r>
            <a:r>
              <a:rPr lang="en-US" dirty="0" err="1"/>
              <a:t>i’th</a:t>
            </a:r>
            <a:r>
              <a:rPr lang="en-US" dirty="0"/>
              <a:t> element of array e.</a:t>
            </a:r>
          </a:p>
        </p:txBody>
      </p:sp>
    </p:spTree>
    <p:extLst>
      <p:ext uri="{BB962C8B-B14F-4D97-AF65-F5344CB8AC3E}">
        <p14:creationId xmlns:p14="http://schemas.microsoft.com/office/powerpoint/2010/main" val="729917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If-Then-Else Conditional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Rust, an “if-then-else” can return a value, it is an expression</a:t>
            </a:r>
          </a:p>
          <a:p>
            <a:r>
              <a:rPr lang="en-US" dirty="0"/>
              <a:t>Parentheses are not required</a:t>
            </a:r>
          </a:p>
          <a:p>
            <a:r>
              <a:rPr lang="en-US" dirty="0">
                <a:latin typeface="Consolas" panose="020B0609020204030204" pitchFamily="49" charset="0"/>
              </a:rPr>
              <a:t>if e1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 else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e3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848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If-Then-Else Conditional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Rust, an “if-then-else” can return a value, it is an expression</a:t>
            </a:r>
          </a:p>
          <a:p>
            <a:r>
              <a:rPr lang="en-US" dirty="0"/>
              <a:t>Parentheses are not required</a:t>
            </a:r>
          </a:p>
          <a:p>
            <a:r>
              <a:rPr lang="en-US" dirty="0">
                <a:latin typeface="Consolas" panose="020B0609020204030204" pitchFamily="49" charset="0"/>
              </a:rPr>
              <a:t>if e1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 else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e3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3F0D-8EB3-0045-5A3D-C987732C49CA}"/>
              </a:ext>
            </a:extLst>
          </p:cNvPr>
          <p:cNvSpPr txBox="1"/>
          <p:nvPr/>
        </p:nvSpPr>
        <p:spPr>
          <a:xfrm>
            <a:off x="5183205" y="2893681"/>
            <a:ext cx="61601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Example: The value of the expression</a:t>
            </a:r>
          </a:p>
          <a:p>
            <a:r>
              <a:rPr lang="en-US" sz="2800" dirty="0"/>
              <a:t>if 1 &lt; 2 {</a:t>
            </a:r>
            <a:br>
              <a:rPr lang="en-US" sz="2800" dirty="0"/>
            </a:br>
            <a:r>
              <a:rPr lang="en-US" sz="2800" dirty="0"/>
              <a:t> "first string"  </a:t>
            </a:r>
            <a:br>
              <a:rPr lang="en-US" sz="2800" dirty="0"/>
            </a:br>
            <a:r>
              <a:rPr lang="en-US" sz="2800" dirty="0"/>
              <a:t>} else {</a:t>
            </a:r>
            <a:br>
              <a:rPr lang="en-US" sz="2800" dirty="0"/>
            </a:br>
            <a:r>
              <a:rPr lang="en-US" sz="2800" dirty="0"/>
              <a:t>  "second string"</a:t>
            </a:r>
          </a:p>
          <a:p>
            <a:r>
              <a:rPr lang="en-US" sz="2800" dirty="0"/>
              <a:t>}</a:t>
            </a:r>
            <a:br>
              <a:rPr lang="en-US" sz="2800" dirty="0"/>
            </a:br>
            <a:r>
              <a:rPr lang="en-US" sz="2800" dirty="0"/>
              <a:t>is "first string"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0686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8C03-F32D-51AF-179A-32FF02EE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34A4-9EE8-E82C-A37E-F0D01FE3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 we do something more general than if-then-else, to support complex conditional logic?</a:t>
            </a:r>
          </a:p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pattern </a:t>
            </a:r>
            <a:r>
              <a:rPr lang="en-US" dirty="0"/>
              <a:t>is a program that represents a condition</a:t>
            </a:r>
          </a:p>
          <a:p>
            <a:pPr lvl="1"/>
            <a:r>
              <a:rPr lang="en-US" dirty="0"/>
              <a:t>It describes a set of values. We can check whether a value </a:t>
            </a:r>
            <a:r>
              <a:rPr lang="en-US" b="1" dirty="0"/>
              <a:t>matches</a:t>
            </a:r>
            <a:r>
              <a:rPr lang="en-US" dirty="0"/>
              <a:t> the pattern, i.e., whether it belongs to the set</a:t>
            </a:r>
          </a:p>
          <a:p>
            <a:pPr lvl="1"/>
            <a:r>
              <a:rPr lang="en-US" dirty="0"/>
              <a:t>It can </a:t>
            </a:r>
            <a:r>
              <a:rPr lang="en-US" b="1" dirty="0"/>
              <a:t>bind</a:t>
            </a:r>
            <a:r>
              <a:rPr lang="en-US" dirty="0"/>
              <a:t> variables in order to extract data from values that match</a:t>
            </a:r>
          </a:p>
          <a:p>
            <a:r>
              <a:rPr lang="en-US" dirty="0"/>
              <a:t>match e0 {</a:t>
            </a:r>
            <a:br>
              <a:rPr lang="en-US" dirty="0"/>
            </a:br>
            <a:r>
              <a:rPr lang="en-US" dirty="0"/>
              <a:t>  pat1 =&gt; e1,</a:t>
            </a:r>
            <a:br>
              <a:rPr lang="en-US" dirty="0"/>
            </a:br>
            <a:r>
              <a:rPr lang="en-US" dirty="0"/>
              <a:t>  pat2 =&gt; e2,</a:t>
            </a:r>
            <a:br>
              <a:rPr lang="en-US" dirty="0"/>
            </a:br>
            <a:r>
              <a:rPr lang="en-US" dirty="0"/>
              <a:t>  ...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patN</a:t>
            </a:r>
            <a:r>
              <a:rPr lang="en-US" dirty="0"/>
              <a:t> =&gt; </a:t>
            </a:r>
            <a:r>
              <a:rPr lang="en-US" dirty="0" err="1"/>
              <a:t>eN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2F5E6E3-D843-86AD-D58D-E7F443C29CF8}"/>
              </a:ext>
            </a:extLst>
          </p:cNvPr>
          <p:cNvCxnSpPr/>
          <p:nvPr/>
        </p:nvCxnSpPr>
        <p:spPr>
          <a:xfrm flipH="1">
            <a:off x="2791327" y="3989671"/>
            <a:ext cx="2011680" cy="6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C704C3C-9811-490E-E6B3-3CCCD6FF2216}"/>
              </a:ext>
            </a:extLst>
          </p:cNvPr>
          <p:cNvSpPr txBox="1"/>
          <p:nvPr/>
        </p:nvSpPr>
        <p:spPr>
          <a:xfrm>
            <a:off x="4908884" y="3792325"/>
            <a:ext cx="637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 e0, compare value v0, find first pattern </a:t>
            </a:r>
            <a:r>
              <a:rPr lang="en-US" dirty="0" err="1"/>
              <a:t>patI</a:t>
            </a:r>
            <a:r>
              <a:rPr lang="en-US" dirty="0"/>
              <a:t> that matches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DEBC45-95FC-F299-7775-366472261947}"/>
              </a:ext>
            </a:extLst>
          </p:cNvPr>
          <p:cNvCxnSpPr>
            <a:cxnSpLocks/>
          </p:cNvCxnSpPr>
          <p:nvPr/>
        </p:nvCxnSpPr>
        <p:spPr>
          <a:xfrm flipH="1" flipV="1">
            <a:off x="3022333" y="4410501"/>
            <a:ext cx="1992429" cy="10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83C7E8-F510-88A1-3CD3-463433EE0540}"/>
              </a:ext>
            </a:extLst>
          </p:cNvPr>
          <p:cNvCxnSpPr>
            <a:cxnSpLocks/>
          </p:cNvCxnSpPr>
          <p:nvPr/>
        </p:nvCxnSpPr>
        <p:spPr>
          <a:xfrm flipH="1" flipV="1">
            <a:off x="2945330" y="4659518"/>
            <a:ext cx="2069432" cy="43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3BD063-3F7A-C66C-FF1C-788E942DEEDA}"/>
              </a:ext>
            </a:extLst>
          </p:cNvPr>
          <p:cNvSpPr txBox="1"/>
          <p:nvPr/>
        </p:nvSpPr>
        <p:spPr>
          <a:xfrm>
            <a:off x="5014762" y="4322591"/>
            <a:ext cx="310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v0 matches pat1, evaluate e1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49DC3F-6001-3E4B-6848-EBF3DCDA856A}"/>
              </a:ext>
            </a:extLst>
          </p:cNvPr>
          <p:cNvSpPr txBox="1"/>
          <p:nvPr/>
        </p:nvSpPr>
        <p:spPr>
          <a:xfrm>
            <a:off x="5014762" y="4895922"/>
            <a:ext cx="454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Else if v0 matches pat2, evaluate e2, and so on</a:t>
            </a:r>
          </a:p>
        </p:txBody>
      </p:sp>
    </p:spTree>
    <p:extLst>
      <p:ext uri="{BB962C8B-B14F-4D97-AF65-F5344CB8AC3E}">
        <p14:creationId xmlns:p14="http://schemas.microsoft.com/office/powerpoint/2010/main" val="3320030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8C03-F32D-51AF-179A-32FF02EE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Patterns are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34A4-9EE8-E82C-A37E-F0D01FE3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define each pattern </a:t>
            </a:r>
            <a:r>
              <a:rPr lang="en-US" dirty="0" err="1"/>
              <a:t>patI</a:t>
            </a:r>
            <a:r>
              <a:rPr lang="en-US" dirty="0"/>
              <a:t> by which values v0 it matches and which variables it creates</a:t>
            </a:r>
          </a:p>
          <a:p>
            <a:r>
              <a:rPr lang="en-US" dirty="0"/>
              <a:t>Every value v1 is pattern. It matches only v0=v1, binds no variables</a:t>
            </a:r>
          </a:p>
          <a:p>
            <a:r>
              <a:rPr lang="en-US" dirty="0"/>
              <a:t>Every variable x is a pattern. It matches every value, binds it to x</a:t>
            </a:r>
          </a:p>
          <a:p>
            <a:r>
              <a:rPr lang="en-US" dirty="0"/>
              <a:t>Underscore _ is the wildcard pattern. It matches every value but binds no variable</a:t>
            </a:r>
          </a:p>
          <a:p>
            <a:r>
              <a:rPr lang="en-US" dirty="0"/>
              <a:t>A tuple pattern (pat1, …, </a:t>
            </a:r>
            <a:r>
              <a:rPr lang="en-US" dirty="0" err="1"/>
              <a:t>patN</a:t>
            </a:r>
            <a:r>
              <a:rPr lang="en-US" dirty="0"/>
              <a:t>) matches a tuple value (v1, …, </a:t>
            </a:r>
            <a:r>
              <a:rPr lang="en-US" dirty="0" err="1"/>
              <a:t>vN</a:t>
            </a:r>
            <a:r>
              <a:rPr lang="en-US" dirty="0"/>
              <a:t>) if each value matches the corresponding pattern. Binds the variables of each sub-pattern</a:t>
            </a:r>
          </a:p>
        </p:txBody>
      </p:sp>
    </p:spTree>
    <p:extLst>
      <p:ext uri="{BB962C8B-B14F-4D97-AF65-F5344CB8AC3E}">
        <p14:creationId xmlns:p14="http://schemas.microsoft.com/office/powerpoint/2010/main" val="92108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8C03-F32D-51AF-179A-32FF02EE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Patterns are There?: “or-patterns”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34A4-9EE8-E82C-A37E-F0D01FE3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Or-pattern (pat1 | … | </a:t>
            </a:r>
            <a:r>
              <a:rPr lang="en-US" dirty="0" err="1"/>
              <a:t>patN</a:t>
            </a:r>
            <a:r>
              <a:rPr lang="en-US" dirty="0"/>
              <a:t>) matches v0 if it matches some </a:t>
            </a:r>
            <a:r>
              <a:rPr lang="en-US" dirty="0" err="1"/>
              <a:t>patI</a:t>
            </a:r>
            <a:r>
              <a:rPr lang="en-US" dirty="0"/>
              <a:t>. The pattern can only introduce variables if each </a:t>
            </a:r>
            <a:r>
              <a:rPr lang="en-US" dirty="0" err="1"/>
              <a:t>patI</a:t>
            </a:r>
            <a:r>
              <a:rPr lang="en-US" dirty="0"/>
              <a:t> introduces the same variables with the same types.</a:t>
            </a:r>
          </a:p>
          <a:p>
            <a:r>
              <a:rPr lang="en-US" dirty="0"/>
              <a:t>Let n1, n2 be literal numbers like 0 and 9</a:t>
            </a:r>
          </a:p>
          <a:p>
            <a:r>
              <a:rPr lang="en-US" dirty="0"/>
              <a:t>n1..=n2 is a range pattern matching n where n1 &lt;= n &lt;=  n2</a:t>
            </a:r>
          </a:p>
          <a:p>
            <a:r>
              <a:rPr lang="en-US" dirty="0"/>
              <a:t>n1..n2 is a range pattern matching n where n1 &lt;= n &lt; n2</a:t>
            </a:r>
            <a:br>
              <a:rPr lang="en-US" dirty="0"/>
            </a:br>
            <a:endParaRPr lang="en-US" dirty="0"/>
          </a:p>
          <a:p>
            <a:r>
              <a:rPr lang="en-US" dirty="0"/>
              <a:t>Check understanding: What does pattern 1..=9 mean?</a:t>
            </a:r>
          </a:p>
        </p:txBody>
      </p:sp>
    </p:spTree>
    <p:extLst>
      <p:ext uri="{BB962C8B-B14F-4D97-AF65-F5344CB8AC3E}">
        <p14:creationId xmlns:p14="http://schemas.microsoft.com/office/powerpoint/2010/main" val="2651078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8C03-F32D-51AF-179A-32FF02EE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34A4-9EE8-E82C-A37E-F0D01FE3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fn flip_digit2(n : i32) -&gt; i32 {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match n {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  1..=9 =&gt; 9 - n,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  _ =&gt; n,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}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}</a:t>
            </a:r>
            <a:br>
              <a:rPr lang="pt-BR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894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8C03-F32D-51AF-179A-32FF02EE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34A4-9EE8-E82C-A37E-F0D01FE3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Toy example of tuple syntax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match input {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(1, _) =&gt; 3,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(_, 3) =&gt; 1,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(x, y) =&gt; 3*x + y/3,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t-BR" dirty="0"/>
              <a:t>Check understanding: What does it do for input = (1, 3)? (3,3)? What input would give a result of 4?</a:t>
            </a:r>
            <a:br>
              <a:rPr lang="pt-BR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012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2A17-86A2-5C80-74C1-254DC5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AE9-B2C2-0BDB-2C9A-558F3D61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definition </a:t>
            </a:r>
            <a:r>
              <a:rPr lang="en-US" dirty="0"/>
              <a:t>is a program whose job is to define one or more variables</a:t>
            </a:r>
          </a:p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declaration</a:t>
            </a:r>
            <a:r>
              <a:rPr lang="en-US" dirty="0"/>
              <a:t> is a program whose job is to assert which variables exist, without defining their values</a:t>
            </a:r>
          </a:p>
          <a:p>
            <a:r>
              <a:rPr lang="en-US" b="1" dirty="0"/>
              <a:t>Check understanding: </a:t>
            </a:r>
            <a:r>
              <a:rPr lang="en-US" dirty="0"/>
              <a:t>How do definitions relate to expressions?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29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38C4-9F2B-1716-ABF3-58226C8E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Check-in: Questions / Issues?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D309B-8645-C606-B589-0E6EA5C51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are strongly encouraged to have Rust with you on a laptop to code along and do any in-class work</a:t>
            </a:r>
          </a:p>
          <a:p>
            <a:pPr marL="0" indent="0">
              <a:buNone/>
            </a:pPr>
            <a:r>
              <a:rPr lang="en-US" dirty="0"/>
              <a:t>Any issues setting up Rust?</a:t>
            </a:r>
            <a:br>
              <a:rPr lang="en-US" dirty="0"/>
            </a:br>
            <a:r>
              <a:rPr lang="en-US" dirty="0"/>
              <a:t>Any issues setting up Visual Studio Code?</a:t>
            </a:r>
          </a:p>
          <a:p>
            <a:pPr marL="0" indent="0">
              <a:buNone/>
            </a:pPr>
            <a:r>
              <a:rPr lang="en-US" dirty="0"/>
              <a:t>Anything else you’d like me to go over again?</a:t>
            </a:r>
          </a:p>
        </p:txBody>
      </p:sp>
    </p:spTree>
    <p:extLst>
      <p:ext uri="{BB962C8B-B14F-4D97-AF65-F5344CB8AC3E}">
        <p14:creationId xmlns:p14="http://schemas.microsoft.com/office/powerpoint/2010/main" val="2378650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2A17-86A2-5C80-74C1-254DC5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AE9-B2C2-0BDB-2C9A-558F3D61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definition </a:t>
            </a:r>
            <a:r>
              <a:rPr lang="en-US" dirty="0"/>
              <a:t>is a program whose job is to define one or more variables</a:t>
            </a:r>
          </a:p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declaration</a:t>
            </a:r>
            <a:r>
              <a:rPr lang="en-US" dirty="0"/>
              <a:t> is a program whose job is to assert which variables exist, without defining their values</a:t>
            </a:r>
          </a:p>
          <a:p>
            <a:r>
              <a:rPr lang="en-US" b="1" dirty="0"/>
              <a:t>Check understanding: </a:t>
            </a:r>
            <a:r>
              <a:rPr lang="en-US" dirty="0"/>
              <a:t>How do definitions relate to expressions?</a:t>
            </a:r>
            <a:endParaRPr lang="en-US" b="1" dirty="0"/>
          </a:p>
          <a:p>
            <a:r>
              <a:rPr lang="en-US" b="1" dirty="0"/>
              <a:t>Answer:</a:t>
            </a:r>
            <a:r>
              <a:rPr lang="en-US" dirty="0"/>
              <a:t> You can argue either way</a:t>
            </a:r>
            <a:br>
              <a:rPr lang="en-US" dirty="0"/>
            </a:br>
            <a:r>
              <a:rPr lang="en-US" dirty="0"/>
              <a:t>In book: Definitions and expressions are separate concepts</a:t>
            </a:r>
            <a:br>
              <a:rPr lang="en-US" dirty="0"/>
            </a:br>
            <a:r>
              <a:rPr lang="en-US" dirty="0"/>
              <a:t>In Rust: A definition is a statement (see next slide) and expression</a:t>
            </a:r>
          </a:p>
        </p:txBody>
      </p:sp>
    </p:spTree>
    <p:extLst>
      <p:ext uri="{BB962C8B-B14F-4D97-AF65-F5344CB8AC3E}">
        <p14:creationId xmlns:p14="http://schemas.microsoft.com/office/powerpoint/2010/main" val="13302677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2A17-86A2-5C80-74C1-254DC5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Let-definitions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AE9-B2C2-0BDB-2C9A-558F3D61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let-definition defines variables for use in following code: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x = 5;</a:t>
            </a:r>
            <a:r>
              <a:rPr lang="en-US" dirty="0"/>
              <a:t> defines immutable variable x to be 5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mut y = x * 2;</a:t>
            </a:r>
            <a:r>
              <a:rPr lang="en-US" dirty="0"/>
              <a:t> defines mutable variable y to store value 25</a:t>
            </a:r>
          </a:p>
          <a:p>
            <a:pPr lvl="1"/>
            <a:r>
              <a:rPr lang="en-US" dirty="0"/>
              <a:t>y = y + 1; modifies y to store value 26</a:t>
            </a:r>
          </a:p>
          <a:p>
            <a:r>
              <a:rPr lang="en-US" dirty="0"/>
              <a:t>Patterns can be used with let-definitions: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x = (1,2); let (y, z) = x;</a:t>
            </a:r>
            <a:r>
              <a:rPr lang="en-US" dirty="0"/>
              <a:t> defines y=1 and z=2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_ = f(</a:t>
            </a:r>
            <a:r>
              <a:rPr lang="en-US" dirty="0" err="1">
                <a:latin typeface="Consolas" panose="020B0609020204030204" pitchFamily="49" charset="0"/>
              </a:rPr>
              <a:t>x,y,z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en-US" dirty="0"/>
              <a:t> ignores the value resulting from f(</a:t>
            </a:r>
            <a:r>
              <a:rPr lang="en-US" dirty="0" err="1"/>
              <a:t>x,y,z</a:t>
            </a:r>
            <a:r>
              <a:rPr lang="en-US" dirty="0"/>
              <a:t>)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0..=2 = 5;</a:t>
            </a:r>
            <a:r>
              <a:rPr lang="en-US" dirty="0"/>
              <a:t> is an error – pattern does not match</a:t>
            </a:r>
          </a:p>
        </p:txBody>
      </p:sp>
    </p:spTree>
    <p:extLst>
      <p:ext uri="{BB962C8B-B14F-4D97-AF65-F5344CB8AC3E}">
        <p14:creationId xmlns:p14="http://schemas.microsoft.com/office/powerpoint/2010/main" val="23692314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2A17-86A2-5C80-74C1-254DC5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AE9-B2C2-0BDB-2C9A-558F3D61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function accepts parameters, uses them to compute its body expression, then returns the resulting value</a:t>
            </a:r>
          </a:p>
          <a:p>
            <a:r>
              <a:rPr lang="en-US" b="1" dirty="0"/>
              <a:t>Vocab:</a:t>
            </a:r>
            <a:r>
              <a:rPr lang="en-US" dirty="0"/>
              <a:t> Parameters = input variables used in function body</a:t>
            </a:r>
            <a:br>
              <a:rPr lang="en-US" dirty="0"/>
            </a:br>
            <a:r>
              <a:rPr lang="en-US" b="1" dirty="0"/>
              <a:t>Vocab: </a:t>
            </a:r>
            <a:r>
              <a:rPr lang="en-US" dirty="0"/>
              <a:t>Arguments = the expression you pass when calling function</a:t>
            </a:r>
          </a:p>
          <a:p>
            <a:r>
              <a:rPr lang="en-US" dirty="0"/>
              <a:t>Recall function call syntax: f(e1, e2)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AB6E457-A0E9-CBB0-951D-70CF824BDF5A}"/>
              </a:ext>
            </a:extLst>
          </p:cNvPr>
          <p:cNvCxnSpPr/>
          <p:nvPr/>
        </p:nvCxnSpPr>
        <p:spPr>
          <a:xfrm flipH="1" flipV="1">
            <a:off x="5476775" y="4263992"/>
            <a:ext cx="231006" cy="38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5948A0-D507-1D49-32C7-37197E4257BA}"/>
              </a:ext>
            </a:extLst>
          </p:cNvPr>
          <p:cNvCxnSpPr/>
          <p:nvPr/>
        </p:nvCxnSpPr>
        <p:spPr>
          <a:xfrm flipV="1">
            <a:off x="5967663" y="4235116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620586-0F0E-A6BC-E59E-14C07D37ABA0}"/>
              </a:ext>
            </a:extLst>
          </p:cNvPr>
          <p:cNvSpPr txBox="1"/>
          <p:nvPr/>
        </p:nvSpPr>
        <p:spPr>
          <a:xfrm>
            <a:off x="5523050" y="4889716"/>
            <a:ext cx="215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are arguments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349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2A17-86A2-5C80-74C1-254DC5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AE9-B2C2-0BDB-2C9A-558F3D61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function accepts parameters, uses them to compute its body expression, then returns the resulting value</a:t>
            </a:r>
          </a:p>
          <a:p>
            <a:r>
              <a:rPr lang="en-US" dirty="0"/>
              <a:t>The following Rust syntax includes types; see Types section of lecture for details</a:t>
            </a:r>
          </a:p>
          <a:p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func_name</a:t>
            </a:r>
            <a:r>
              <a:rPr lang="en-US" dirty="0">
                <a:latin typeface="Consolas" panose="020B0609020204030204" pitchFamily="49" charset="0"/>
              </a:rPr>
              <a:t>(arg1:type1,arg2:type2)-&gt;</a:t>
            </a:r>
            <a:r>
              <a:rPr lang="en-US" dirty="0" err="1">
                <a:latin typeface="Consolas" panose="020B0609020204030204" pitchFamily="49" charset="0"/>
              </a:rPr>
              <a:t>return_type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function_body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b="1" dirty="0"/>
              <a:t>Naming convention:</a:t>
            </a:r>
            <a:r>
              <a:rPr lang="en-US" dirty="0"/>
              <a:t> Identifiers use lower case and underscores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3266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28E1-C196-6F7D-C9FC-01D515E5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Function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394B-6C25-9622-0473-A8B28C2FC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ub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dot_product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(x1 : i32, x2 : i32,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y1 : i32, y2 : i32) -&gt; i32 {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let prod1 = x1 * y1;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let prod2 = x2 * y2;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prod1 + prod2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4006CA-6FE4-9723-0B5B-D849BA49FC14}"/>
              </a:ext>
            </a:extLst>
          </p:cNvPr>
          <p:cNvSpPr txBox="1"/>
          <p:nvPr/>
        </p:nvSpPr>
        <p:spPr>
          <a:xfrm>
            <a:off x="1097280" y="1845734"/>
            <a:ext cx="7529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pub</a:t>
            </a:r>
            <a:r>
              <a:rPr lang="en-US" sz="2800" dirty="0"/>
              <a:t> keyword lets you call function from other files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51B146-B257-3C22-488A-820C6ACB6876}"/>
              </a:ext>
            </a:extLst>
          </p:cNvPr>
          <p:cNvCxnSpPr>
            <a:cxnSpLocks/>
          </p:cNvCxnSpPr>
          <p:nvPr/>
        </p:nvCxnSpPr>
        <p:spPr>
          <a:xfrm flipH="1">
            <a:off x="1597794" y="2271562"/>
            <a:ext cx="67377" cy="37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9B55608-1218-AAF4-7850-B583F01FFADF}"/>
              </a:ext>
            </a:extLst>
          </p:cNvPr>
          <p:cNvSpPr txBox="1"/>
          <p:nvPr/>
        </p:nvSpPr>
        <p:spPr>
          <a:xfrm>
            <a:off x="2366211" y="5223261"/>
            <a:ext cx="5508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last expression is returned</a:t>
            </a:r>
            <a:endParaRPr lang="en-US" sz="28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F28FE3-518F-2998-2A8E-E4C8BE03A728}"/>
              </a:ext>
            </a:extLst>
          </p:cNvPr>
          <p:cNvCxnSpPr>
            <a:cxnSpLocks/>
          </p:cNvCxnSpPr>
          <p:nvPr/>
        </p:nvCxnSpPr>
        <p:spPr>
          <a:xfrm flipH="1" flipV="1">
            <a:off x="3386489" y="4723165"/>
            <a:ext cx="155608" cy="52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512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statement</a:t>
            </a:r>
            <a:r>
              <a:rPr lang="en-US" dirty="0"/>
              <a:t> is a program whose main job is to </a:t>
            </a:r>
            <a:r>
              <a:rPr lang="en-US" i="1" dirty="0"/>
              <a:t>do something</a:t>
            </a:r>
            <a:r>
              <a:rPr lang="en-US" dirty="0"/>
              <a:t> when executed, e.g. modify state or perform output</a:t>
            </a:r>
            <a:br>
              <a:rPr lang="en-US" dirty="0"/>
            </a:br>
            <a:r>
              <a:rPr lang="en-US" b="1" dirty="0"/>
              <a:t>Core PL Vocab: </a:t>
            </a:r>
            <a:r>
              <a:rPr lang="en-US" dirty="0"/>
              <a:t>A </a:t>
            </a:r>
            <a:r>
              <a:rPr lang="en-US" b="1" dirty="0"/>
              <a:t>side effect</a:t>
            </a:r>
            <a:r>
              <a:rPr lang="en-US" dirty="0"/>
              <a:t> is something a program does other than evaluate to a value</a:t>
            </a:r>
            <a:endParaRPr lang="en-US" i="1" dirty="0"/>
          </a:p>
          <a:p>
            <a:r>
              <a:rPr lang="en-US" dirty="0"/>
              <a:t>We use separate words “statement” vs. “expression” because modifying state is a different idea from returning a value (the job of an expression)</a:t>
            </a:r>
          </a:p>
          <a:p>
            <a:r>
              <a:rPr lang="en-US" dirty="0"/>
              <a:t>In Rust and many other PLs, however, statements are considered a specific kind of expression.</a:t>
            </a:r>
          </a:p>
          <a:p>
            <a:r>
              <a:rPr lang="en-US" b="1" dirty="0"/>
              <a:t>Justification:</a:t>
            </a:r>
            <a:r>
              <a:rPr lang="en-US" dirty="0"/>
              <a:t> Invent a value, written (), meaning “no interesting return value”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7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into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two different simple ways to make a statement </a:t>
            </a:r>
            <a:r>
              <a:rPr lang="en-US" i="1" dirty="0"/>
              <a:t>s</a:t>
            </a:r>
            <a:r>
              <a:rPr lang="en-US" dirty="0"/>
              <a:t> out of any expression </a:t>
            </a:r>
            <a:r>
              <a:rPr lang="en-US" i="1" dirty="0"/>
              <a:t>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Writing a semicolon after an expression (</a:t>
            </a:r>
            <a:r>
              <a:rPr lang="en-US" dirty="0">
                <a:latin typeface="Consolas" panose="020B0609020204030204" pitchFamily="49" charset="0"/>
              </a:rPr>
              <a:t>e;</a:t>
            </a:r>
            <a:r>
              <a:rPr lang="en-US" dirty="0"/>
              <a:t>) makes it a statement</a:t>
            </a:r>
            <a:br>
              <a:rPr lang="en-US" dirty="0"/>
            </a:br>
            <a:r>
              <a:rPr lang="en-US" dirty="0"/>
              <a:t>The statement runs the expression and ignores its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Inside a function definition, </a:t>
            </a:r>
            <a:r>
              <a:rPr lang="en-US" dirty="0">
                <a:latin typeface="Consolas" panose="020B0609020204030204" pitchFamily="49" charset="0"/>
              </a:rPr>
              <a:t>return e</a:t>
            </a:r>
            <a:r>
              <a:rPr lang="en-US" dirty="0"/>
              <a:t> is a statement which runs e and immediately returns its value from the function, skipping any further lines of the function body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The return keyword is implied if you write an expression on the last line of a function body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265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PL Vocabulary: </a:t>
            </a:r>
            <a:r>
              <a:rPr lang="en-US" dirty="0"/>
              <a:t>An </a:t>
            </a:r>
            <a:r>
              <a:rPr lang="en-US" b="1" dirty="0" err="1"/>
              <a:t>lvalue</a:t>
            </a:r>
            <a:r>
              <a:rPr lang="en-US" dirty="0"/>
              <a:t> </a:t>
            </a:r>
            <a:r>
              <a:rPr lang="en-US" i="1" dirty="0"/>
              <a:t>lv</a:t>
            </a:r>
            <a:r>
              <a:rPr lang="en-US" dirty="0"/>
              <a:t> is something we can assign to. The name means “something that appears at the left side of an assignment”.</a:t>
            </a:r>
          </a:p>
          <a:p>
            <a:r>
              <a:rPr lang="en-US" dirty="0"/>
              <a:t>The assignment statement </a:t>
            </a:r>
            <a:r>
              <a:rPr lang="en-US" dirty="0">
                <a:latin typeface="Consolas" panose="020B0609020204030204" pitchFamily="49" charset="0"/>
              </a:rPr>
              <a:t>lv = e;</a:t>
            </a:r>
            <a:r>
              <a:rPr lang="en-US" dirty="0"/>
              <a:t> assigns the value of e to </a:t>
            </a:r>
            <a:r>
              <a:rPr lang="en-US" i="1" dirty="0"/>
              <a:t>lv.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x = 3;</a:t>
            </a:r>
            <a:r>
              <a:rPr lang="en-US" dirty="0"/>
              <a:t>  assigns 3 to (presumably mutable) variable x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*r = 3;</a:t>
            </a:r>
            <a:r>
              <a:rPr lang="en-US" dirty="0"/>
              <a:t> assigns 3 to reference r</a:t>
            </a:r>
          </a:p>
          <a:p>
            <a:pPr lvl="1"/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 = 3; assigns 3 to element </a:t>
            </a:r>
            <a:r>
              <a:rPr lang="en-US" dirty="0" err="1"/>
              <a:t>i</a:t>
            </a:r>
            <a:r>
              <a:rPr lang="en-US" dirty="0"/>
              <a:t> of array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997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long as e1 is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, run e2 repeatedly for its side effects, ignoring its return value</a:t>
            </a:r>
          </a:p>
          <a:p>
            <a:r>
              <a:rPr lang="en-US" dirty="0">
                <a:latin typeface="Consolas" panose="020B0609020204030204" pitchFamily="49" charset="0"/>
              </a:rPr>
              <a:t>while e1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717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loops in Rust require an </a:t>
            </a:r>
            <a:r>
              <a:rPr lang="en-US" i="1" dirty="0"/>
              <a:t>iterator</a:t>
            </a:r>
            <a:r>
              <a:rPr lang="en-US" dirty="0"/>
              <a:t>, a special value describing a sequence of elements to call the loop body on</a:t>
            </a:r>
          </a:p>
          <a:p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iter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b="1" dirty="0"/>
              <a:t>Advice: </a:t>
            </a:r>
            <a:r>
              <a:rPr lang="en-US" dirty="0"/>
              <a:t>Prefer “for” over “while” when possible. It often works better with Rust’s type system.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4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7201-B3CD-9DF1-77CA-2C650963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Speed + Safety</a:t>
            </a:r>
          </a:p>
        </p:txBody>
      </p:sp>
      <p:pic>
        <p:nvPicPr>
          <p:cNvPr id="1026" name="Picture 2" descr="Sonic: Gotta Go Fast - YouTube">
            <a:extLst>
              <a:ext uri="{FF2B5EF4-FFF2-40B4-BE49-F238E27FC236}">
                <a16:creationId xmlns:a16="http://schemas.microsoft.com/office/drawing/2014/main" id="{E18EE4D9-9526-2F8F-63B2-4F475E1266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002" y="2008139"/>
            <a:ext cx="3621686" cy="20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20A1BD-7D5D-5999-0F39-07DA29BC117B}"/>
              </a:ext>
            </a:extLst>
          </p:cNvPr>
          <p:cNvSpPr txBox="1"/>
          <p:nvPr/>
        </p:nvSpPr>
        <p:spPr>
          <a:xfrm>
            <a:off x="336884" y="2008139"/>
            <a:ext cx="72093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Efficiency is traditionally an important objective when developing 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Particularly in systems software such as OS’s and compilers, or any other software that serves as a “platform” for other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9292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loops in Rust require an </a:t>
            </a:r>
            <a:r>
              <a:rPr lang="en-US" i="1" dirty="0"/>
              <a:t>iterator</a:t>
            </a:r>
            <a:r>
              <a:rPr lang="en-US" dirty="0"/>
              <a:t>, a special value describing a sequence of elements to call the loop body on</a:t>
            </a:r>
          </a:p>
          <a:p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iter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1..=10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!("Number: {}",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b="1" dirty="0"/>
              <a:t>Advice: </a:t>
            </a:r>
            <a:r>
              <a:rPr lang="en-US" dirty="0"/>
              <a:t>Prefer “for” over “while” when possible. It often works better with Rust’s type system.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851586-4D9A-E8D4-55C2-4D3F91902E6C}"/>
              </a:ext>
            </a:extLst>
          </p:cNvPr>
          <p:cNvCxnSpPr/>
          <p:nvPr/>
        </p:nvCxnSpPr>
        <p:spPr>
          <a:xfrm flipH="1">
            <a:off x="4129238" y="3157086"/>
            <a:ext cx="1405288" cy="471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94E16B2-B5D2-7125-639E-47961DCAA372}"/>
              </a:ext>
            </a:extLst>
          </p:cNvPr>
          <p:cNvCxnSpPr>
            <a:cxnSpLocks/>
          </p:cNvCxnSpPr>
          <p:nvPr/>
        </p:nvCxnSpPr>
        <p:spPr>
          <a:xfrm rot="10800000">
            <a:off x="3012708" y="4523876"/>
            <a:ext cx="1254493" cy="1780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726E98-0607-9BB3-4668-2329879E5495}"/>
              </a:ext>
            </a:extLst>
          </p:cNvPr>
          <p:cNvSpPr txBox="1"/>
          <p:nvPr/>
        </p:nvSpPr>
        <p:spPr>
          <a:xfrm>
            <a:off x="5534526" y="2972420"/>
            <a:ext cx="1702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10 times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B24DF-6792-F7A3-8A03-8EF5B3292E06}"/>
              </a:ext>
            </a:extLst>
          </p:cNvPr>
          <p:cNvSpPr txBox="1"/>
          <p:nvPr/>
        </p:nvSpPr>
        <p:spPr>
          <a:xfrm>
            <a:off x="4412510" y="4517279"/>
            <a:ext cx="5804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 = print is a macro, like functions + compile-time processing</a:t>
            </a:r>
          </a:p>
        </p:txBody>
      </p:sp>
    </p:spTree>
    <p:extLst>
      <p:ext uri="{BB962C8B-B14F-4D97-AF65-F5344CB8AC3E}">
        <p14:creationId xmlns:p14="http://schemas.microsoft.com/office/powerpoint/2010/main" val="28424339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2C66-33C9-C8FF-D740-BD6C4757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Language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32EB2-40B3-2895-E696-765474262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Values: Results, Data</a:t>
            </a:r>
          </a:p>
          <a:p>
            <a:r>
              <a:rPr lang="en-US" dirty="0"/>
              <a:t>References: Indirection, storage locations</a:t>
            </a:r>
          </a:p>
          <a:p>
            <a:r>
              <a:rPr lang="en-US" dirty="0"/>
              <a:t>Expressions: Computations that can be evaluated for a value</a:t>
            </a:r>
          </a:p>
          <a:p>
            <a:r>
              <a:rPr lang="en-US" dirty="0"/>
              <a:t>Patterns: Used to match values in conditional expressions</a:t>
            </a:r>
          </a:p>
          <a:p>
            <a:r>
              <a:rPr lang="en-US" dirty="0"/>
              <a:t>Definitions: Introduce names (variables, functions)</a:t>
            </a:r>
          </a:p>
          <a:p>
            <a:r>
              <a:rPr lang="en-US" dirty="0"/>
              <a:t>Statements: Run for side-effects, not return values</a:t>
            </a:r>
          </a:p>
        </p:txBody>
      </p:sp>
    </p:spTree>
    <p:extLst>
      <p:ext uri="{BB962C8B-B14F-4D97-AF65-F5344CB8AC3E}">
        <p14:creationId xmlns:p14="http://schemas.microsoft.com/office/powerpoint/2010/main" val="8401740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7117-4DE7-96A1-4125-134A7726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8919F-5C88-5B73-BB63-9C455BE62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429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7117-4DE7-96A1-4125-134A7726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Care About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8919F-5C88-5B73-BB63-9C455BE62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Rust is a statically typed language: types are something we analyze about a program before running it, before compiling it</a:t>
            </a:r>
          </a:p>
          <a:p>
            <a:r>
              <a:rPr lang="en-US" dirty="0"/>
              <a:t>The Theorist says: Types are guaranteed predictions about a program. If a program type-checks, it is well-behaved in some way. For example, </a:t>
            </a:r>
            <a:br>
              <a:rPr lang="en-US" dirty="0"/>
            </a:br>
            <a:r>
              <a:rPr lang="en-US" b="1" dirty="0"/>
              <a:t>Theorem (Many PLs): </a:t>
            </a:r>
            <a:r>
              <a:rPr lang="en-US" dirty="0"/>
              <a:t>If an expression terminates, the value has the same type as the expression</a:t>
            </a:r>
            <a:endParaRPr lang="en-US" b="1" dirty="0"/>
          </a:p>
          <a:p>
            <a:r>
              <a:rPr lang="en-US" b="1" dirty="0"/>
              <a:t>Theorem (Rust): </a:t>
            </a:r>
            <a:r>
              <a:rPr lang="en-US" dirty="0"/>
              <a:t>Well-typed Rust programs are free of memory errors (use-after-free, double-free, memory leak). Rust can be used to guarantee concurrent programs are free of data races and deadlocks as well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87798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BB24-6F71-E7A2-B2B0-143D4E0A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5ABFC-002D-DFC0-629D-E80C3E9B0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Typing can be subtle in Rust even for basic values. The simplest first:</a:t>
            </a:r>
          </a:p>
          <a:p>
            <a:r>
              <a:rPr lang="en-US" dirty="0"/>
              <a:t>The Boolean type is written </a:t>
            </a:r>
            <a:r>
              <a:rPr lang="en-US" dirty="0">
                <a:latin typeface="Consolas" panose="020B0609020204030204" pitchFamily="49" charset="0"/>
              </a:rPr>
              <a:t>bool</a:t>
            </a:r>
            <a:r>
              <a:rPr lang="en-US" dirty="0"/>
              <a:t>, i.e.,  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latin typeface="Consolas" panose="020B0609020204030204" pitchFamily="49" charset="0"/>
              </a:rPr>
              <a:t>true : bool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false : bool</a:t>
            </a:r>
          </a:p>
          <a:p>
            <a:r>
              <a:rPr lang="en-US" dirty="0"/>
              <a:t>Floating-point numbers can be 32-bit (f32) or 64-bit (f64)</a:t>
            </a:r>
          </a:p>
          <a:p>
            <a:r>
              <a:rPr lang="en-US" dirty="0"/>
              <a:t>Integers come 5 sizes, signed and unsigned (unsigned = nonnegative)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148319B-CD6F-BADB-FDFD-0A1968F16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482147"/>
              </p:ext>
            </p:extLst>
          </p:nvPr>
        </p:nvGraphicFramePr>
        <p:xfrm>
          <a:off x="1203157" y="4522923"/>
          <a:ext cx="6497052" cy="1341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651">
                  <a:extLst>
                    <a:ext uri="{9D8B030D-6E8A-4147-A177-3AD203B41FA5}">
                      <a16:colId xmlns:a16="http://schemas.microsoft.com/office/drawing/2014/main" val="4009207935"/>
                    </a:ext>
                  </a:extLst>
                </a:gridCol>
                <a:gridCol w="933651">
                  <a:extLst>
                    <a:ext uri="{9D8B030D-6E8A-4147-A177-3AD203B41FA5}">
                      <a16:colId xmlns:a16="http://schemas.microsoft.com/office/drawing/2014/main" val="870429634"/>
                    </a:ext>
                  </a:extLst>
                </a:gridCol>
                <a:gridCol w="981777">
                  <a:extLst>
                    <a:ext uri="{9D8B030D-6E8A-4147-A177-3AD203B41FA5}">
                      <a16:colId xmlns:a16="http://schemas.microsoft.com/office/drawing/2014/main" val="1730612150"/>
                    </a:ext>
                  </a:extLst>
                </a:gridCol>
                <a:gridCol w="1029903">
                  <a:extLst>
                    <a:ext uri="{9D8B030D-6E8A-4147-A177-3AD203B41FA5}">
                      <a16:colId xmlns:a16="http://schemas.microsoft.com/office/drawing/2014/main" val="2545811059"/>
                    </a:ext>
                  </a:extLst>
                </a:gridCol>
                <a:gridCol w="1116530">
                  <a:extLst>
                    <a:ext uri="{9D8B030D-6E8A-4147-A177-3AD203B41FA5}">
                      <a16:colId xmlns:a16="http://schemas.microsoft.com/office/drawing/2014/main" val="3599911699"/>
                    </a:ext>
                  </a:extLst>
                </a:gridCol>
                <a:gridCol w="1501540">
                  <a:extLst>
                    <a:ext uri="{9D8B030D-6E8A-4147-A177-3AD203B41FA5}">
                      <a16:colId xmlns:a16="http://schemas.microsoft.com/office/drawing/2014/main" val="4195898944"/>
                    </a:ext>
                  </a:extLst>
                </a:gridCol>
              </a:tblGrid>
              <a:tr h="605341">
                <a:tc>
                  <a:txBody>
                    <a:bodyPr/>
                    <a:lstStyle/>
                    <a:p>
                      <a:r>
                        <a:rPr lang="en-US" dirty="0"/>
                        <a:t>Signed?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128-bit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885751"/>
                  </a:ext>
                </a:extLst>
              </a:tr>
              <a:tr h="368217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24312"/>
                  </a:ext>
                </a:extLst>
              </a:tr>
              <a:tr h="36821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52308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05E811-FC8A-B94F-EBF8-D1F98BAC3A9B}"/>
              </a:ext>
            </a:extLst>
          </p:cNvPr>
          <p:cNvCxnSpPr/>
          <p:nvPr/>
        </p:nvCxnSpPr>
        <p:spPr>
          <a:xfrm flipH="1">
            <a:off x="7767587" y="5669280"/>
            <a:ext cx="770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F4C420-A7A8-E4E7-2321-7E141B19FD5C}"/>
              </a:ext>
            </a:extLst>
          </p:cNvPr>
          <p:cNvSpPr txBox="1"/>
          <p:nvPr/>
        </p:nvSpPr>
        <p:spPr>
          <a:xfrm>
            <a:off x="8604986" y="5495366"/>
            <a:ext cx="237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rarely use unsigned</a:t>
            </a:r>
          </a:p>
        </p:txBody>
      </p:sp>
    </p:spTree>
    <p:extLst>
      <p:ext uri="{BB962C8B-B14F-4D97-AF65-F5344CB8AC3E}">
        <p14:creationId xmlns:p14="http://schemas.microsoft.com/office/powerpoint/2010/main" val="35682198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0146-7C0A-B65A-E294-997EA440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6CE55-19C0-D9F2-AEB6-C05658722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768905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</a:t>
            </a:r>
            <a:r>
              <a:rPr lang="en-US" i="1" dirty="0"/>
              <a:t>many, many</a:t>
            </a:r>
            <a:r>
              <a:rPr lang="en-US" dirty="0"/>
              <a:t> different ways to represent strings in Rust</a:t>
            </a:r>
          </a:p>
          <a:p>
            <a:r>
              <a:rPr lang="en-US" dirty="0"/>
              <a:t>There are 2 that matter in this course</a:t>
            </a:r>
          </a:p>
          <a:p>
            <a:r>
              <a:rPr lang="en-US" dirty="0"/>
              <a:t>String literals have type </a:t>
            </a:r>
            <a:r>
              <a:rPr lang="en-US" dirty="0">
                <a:latin typeface="Consolas" panose="020B0609020204030204" pitchFamily="49" charset="0"/>
              </a:rPr>
              <a:t>&amp;str</a:t>
            </a:r>
            <a:r>
              <a:rPr lang="en-US" dirty="0"/>
              <a:t> and are immutable, e.g., </a:t>
            </a:r>
            <a:r>
              <a:rPr lang="en-US" dirty="0">
                <a:latin typeface="Consolas" panose="020B0609020204030204" pitchFamily="49" charset="0"/>
              </a:rPr>
              <a:t>"hello world" : &amp;str</a:t>
            </a:r>
          </a:p>
          <a:p>
            <a:r>
              <a:rPr lang="en-US" dirty="0"/>
              <a:t>Type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is mutable and is used to compute new strings</a:t>
            </a:r>
          </a:p>
          <a:p>
            <a:r>
              <a:rPr lang="en-US" dirty="0"/>
              <a:t>Call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to_string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on </a:t>
            </a:r>
            <a:r>
              <a:rPr lang="en-US" dirty="0">
                <a:latin typeface="Consolas" panose="020B0609020204030204" pitchFamily="49" charset="0"/>
              </a:rPr>
              <a:t>&amp;str</a:t>
            </a:r>
            <a:r>
              <a:rPr lang="en-US" dirty="0"/>
              <a:t> or other types to produce a mutable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3565D-1942-1144-A4C7-DB10C9297377}"/>
              </a:ext>
            </a:extLst>
          </p:cNvPr>
          <p:cNvSpPr txBox="1"/>
          <p:nvPr/>
        </p:nvSpPr>
        <p:spPr>
          <a:xfrm>
            <a:off x="2107933" y="5977468"/>
            <a:ext cx="448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https://cs.lmu.edu/~ray/notes/introrust/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DA00C1-D3EB-9429-8B5A-516E064A6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248" y="1845734"/>
            <a:ext cx="3324587" cy="39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8730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0E8E4-E8FF-BB77-9EC3-039CB10B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Types: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A148C-93F0-AB68-CECE-04E5CDE79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 types use the same syntax as tuple expressions</a:t>
            </a:r>
          </a:p>
          <a:p>
            <a:r>
              <a:rPr lang="en-US" dirty="0"/>
              <a:t>Tuple expression (e1, …, </a:t>
            </a:r>
            <a:r>
              <a:rPr lang="en-US" dirty="0" err="1"/>
              <a:t>eN</a:t>
            </a:r>
            <a:r>
              <a:rPr lang="en-US" dirty="0"/>
              <a:t>) has type (t1, …, </a:t>
            </a:r>
            <a:r>
              <a:rPr lang="en-US" dirty="0" err="1"/>
              <a:t>tN</a:t>
            </a:r>
            <a:r>
              <a:rPr lang="en-US" dirty="0"/>
              <a:t>) if each </a:t>
            </a:r>
            <a:r>
              <a:rPr lang="en-US" dirty="0" err="1"/>
              <a:t>eI</a:t>
            </a:r>
            <a:r>
              <a:rPr lang="en-US" dirty="0"/>
              <a:t> has type </a:t>
            </a:r>
            <a:r>
              <a:rPr lang="en-US" dirty="0" err="1"/>
              <a:t>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415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52C3-3A59-3505-CE12-E62765BF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Types: Arrays + Slices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0DBE1-5401-D48B-EE21-575399F2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Affine typing challenge: How do you ensure each array element has one user at a time? Different elements could have different users</a:t>
            </a:r>
          </a:p>
          <a:p>
            <a:r>
              <a:rPr lang="en-US" dirty="0"/>
              <a:t>Typing challenge: What is an array anyway?</a:t>
            </a:r>
          </a:p>
          <a:p>
            <a:r>
              <a:rPr lang="en-US" dirty="0"/>
              <a:t>Many different array types. We often use: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  <a:r>
              <a:rPr lang="en-US" dirty="0"/>
              <a:t> a dynamic-length array of elements of type 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&amp;[t]</a:t>
            </a:r>
            <a:r>
              <a:rPr lang="en-US" dirty="0"/>
              <a:t> a </a:t>
            </a:r>
            <a:r>
              <a:rPr lang="en-US" b="1" i="1" dirty="0"/>
              <a:t>slice</a:t>
            </a:r>
            <a:r>
              <a:rPr lang="en-US" dirty="0"/>
              <a:t> of elements of type t</a:t>
            </a:r>
            <a:endParaRPr lang="en-US" i="1" dirty="0"/>
          </a:p>
          <a:p>
            <a:pPr lvl="2"/>
            <a:r>
              <a:rPr lang="en-US" dirty="0"/>
              <a:t>A slice is less powerful than an array. It just lets us access elements</a:t>
            </a:r>
          </a:p>
          <a:p>
            <a:pPr lvl="2"/>
            <a:r>
              <a:rPr lang="en-US" dirty="0"/>
              <a:t>Idea: An array can be divided into multiple slices with separate users</a:t>
            </a:r>
          </a:p>
          <a:p>
            <a:r>
              <a:rPr lang="en-US" dirty="0"/>
              <a:t>We don’t really use: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t;N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en-US" dirty="0"/>
              <a:t> fixed-length array of N elements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361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2BAE-76D9-C9BD-0B2F-9CDFA1B9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 &amp; Borrowing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6390D-1108-C895-3FCF-35D347448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Affine types seem much too strict: “Can only use variable once”</a:t>
            </a:r>
          </a:p>
          <a:p>
            <a:pPr marL="0" indent="0">
              <a:buNone/>
            </a:pPr>
            <a:r>
              <a:rPr lang="en-US" dirty="0"/>
              <a:t>What Rust actually does:</a:t>
            </a:r>
          </a:p>
          <a:p>
            <a:pPr lvl="1"/>
            <a:r>
              <a:rPr lang="en-US" dirty="0"/>
              <a:t>Depends on the type – some types support automatic copying</a:t>
            </a:r>
          </a:p>
          <a:p>
            <a:pPr lvl="1"/>
            <a:r>
              <a:rPr lang="en-US" dirty="0"/>
              <a:t>References allow reusing variables</a:t>
            </a:r>
          </a:p>
          <a:p>
            <a:pPr lvl="1"/>
            <a:r>
              <a:rPr lang="en-US" dirty="0"/>
              <a:t>As long as the borrowing rules are followed</a:t>
            </a:r>
          </a:p>
          <a:p>
            <a:pPr lvl="1"/>
            <a:r>
              <a:rPr lang="en-US" dirty="0"/>
              <a:t>The borrow-checker, which implements these rules, is known for being the hardest part of Rust to learn</a:t>
            </a:r>
          </a:p>
          <a:p>
            <a:pPr lvl="1"/>
            <a:r>
              <a:rPr lang="en-US" dirty="0"/>
              <a:t>But there is a simple rule that covers most cases!</a:t>
            </a:r>
          </a:p>
        </p:txBody>
      </p:sp>
    </p:spTree>
    <p:extLst>
      <p:ext uri="{BB962C8B-B14F-4D97-AF65-F5344CB8AC3E}">
        <p14:creationId xmlns:p14="http://schemas.microsoft.com/office/powerpoint/2010/main" val="17421829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AEDE-D0BB-3332-AA41-101525A3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WOoRM</a:t>
            </a:r>
            <a:r>
              <a:rPr lang="en-US" dirty="0"/>
              <a:t>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E811B-83C4-1D8A-E29D-628C3480C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Rule:</a:t>
            </a:r>
            <a:r>
              <a:rPr lang="en-US" dirty="0"/>
              <a:t> Write Once, or Read Many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D8B22-F0F6-371F-44FF-C1AD1D641059}"/>
              </a:ext>
            </a:extLst>
          </p:cNvPr>
          <p:cNvSpPr txBox="1"/>
          <p:nvPr/>
        </p:nvSpPr>
        <p:spPr>
          <a:xfrm>
            <a:off x="1097280" y="6456713"/>
            <a:ext cx="9473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https://www.vecteezy.com/vector-art/7528312-worm-cartoon-colored-clipart-illustration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268DEF-7DF7-3E9C-EBE7-520EFFAE1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762" y="1936955"/>
            <a:ext cx="1885754" cy="16665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FB0329-B78D-06FF-65EA-86583EC759C3}"/>
              </a:ext>
            </a:extLst>
          </p:cNvPr>
          <p:cNvSpPr txBox="1"/>
          <p:nvPr/>
        </p:nvSpPr>
        <p:spPr>
          <a:xfrm>
            <a:off x="434851" y="3508440"/>
            <a:ext cx="2310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mut x = 5;</a:t>
            </a:r>
          </a:p>
          <a:p>
            <a:r>
              <a:rPr lang="en-US" dirty="0">
                <a:latin typeface="Consolas" panose="020B0609020204030204" pitchFamily="49" charset="0"/>
              </a:rPr>
              <a:t>let r1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let r2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*r1 = *r2 + 1;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1CBEB0-32E1-7644-A986-0D0286899707}"/>
              </a:ext>
            </a:extLst>
          </p:cNvPr>
          <p:cNvSpPr txBox="1"/>
          <p:nvPr/>
        </p:nvSpPr>
        <p:spPr>
          <a:xfrm>
            <a:off x="3131883" y="3029493"/>
            <a:ext cx="23204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mut x = 5;</a:t>
            </a:r>
          </a:p>
          <a:p>
            <a:r>
              <a:rPr lang="en-US" dirty="0">
                <a:latin typeface="Consolas" panose="020B0609020204030204" pitchFamily="49" charset="0"/>
              </a:rPr>
              <a:t>let r1 = &amp;x;</a:t>
            </a:r>
          </a:p>
          <a:p>
            <a:r>
              <a:rPr lang="en-US" dirty="0">
                <a:latin typeface="Consolas" panose="020B0609020204030204" pitchFamily="49" charset="0"/>
              </a:rPr>
              <a:t>let r2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let x1 = *r1;</a:t>
            </a:r>
          </a:p>
          <a:p>
            <a:r>
              <a:rPr lang="en-US" dirty="0">
                <a:latin typeface="Consolas" panose="020B0609020204030204" pitchFamily="49" charset="0"/>
              </a:rPr>
              <a:t>*r2 = x + 1;</a:t>
            </a:r>
          </a:p>
          <a:p>
            <a:r>
              <a:rPr lang="en-US" dirty="0">
                <a:latin typeface="Consolas" panose="020B0609020204030204" pitchFamily="49" charset="0"/>
              </a:rPr>
              <a:t>let x2 = *r1;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F2E18F-507F-45D9-9CCD-1BE87A97BA37}"/>
              </a:ext>
            </a:extLst>
          </p:cNvPr>
          <p:cNvSpPr txBox="1"/>
          <p:nvPr/>
        </p:nvSpPr>
        <p:spPr>
          <a:xfrm>
            <a:off x="6068902" y="3540333"/>
            <a:ext cx="1885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x = 5;</a:t>
            </a:r>
          </a:p>
          <a:p>
            <a:r>
              <a:rPr lang="en-US" dirty="0">
                <a:latin typeface="Consolas" panose="020B0609020204030204" pitchFamily="49" charset="0"/>
              </a:rPr>
              <a:t>let ir1 = &amp;x;</a:t>
            </a:r>
          </a:p>
          <a:p>
            <a:r>
              <a:rPr lang="en-US" dirty="0">
                <a:latin typeface="Consolas" panose="020B0609020204030204" pitchFamily="49" charset="0"/>
              </a:rPr>
              <a:t>let ir2 = &amp;x;</a:t>
            </a:r>
          </a:p>
          <a:p>
            <a:r>
              <a:rPr lang="en-US" dirty="0">
                <a:latin typeface="Consolas" panose="020B0609020204030204" pitchFamily="49" charset="0"/>
              </a:rPr>
              <a:t>f(ir1,ir2);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FB04D1-7010-D246-30E5-63935B629304}"/>
              </a:ext>
            </a:extLst>
          </p:cNvPr>
          <p:cNvSpPr txBox="1"/>
          <p:nvPr/>
        </p:nvSpPr>
        <p:spPr>
          <a:xfrm>
            <a:off x="7941807" y="3711897"/>
            <a:ext cx="2283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mut x = 5;</a:t>
            </a:r>
          </a:p>
          <a:p>
            <a:r>
              <a:rPr lang="en-US" dirty="0">
                <a:latin typeface="Consolas" panose="020B0609020204030204" pitchFamily="49" charset="0"/>
              </a:rPr>
              <a:t>let r1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*r1 = *r1 + 2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B79BD5-5EDD-308A-4D7A-BBB3A61DC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616" y="4740662"/>
            <a:ext cx="747688" cy="6205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1F519D-4CC0-F427-BE1A-1AD5AB57C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269" y="4715432"/>
            <a:ext cx="747688" cy="6205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E65903B-06F9-C786-8675-942EACC4F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63" y="4838006"/>
            <a:ext cx="585370" cy="5291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0A4F256-063C-5DE7-8F21-1B4DF9426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593" y="4806856"/>
            <a:ext cx="585370" cy="5291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4FC2EF8-204B-C751-3249-AB79FA8631A0}"/>
              </a:ext>
            </a:extLst>
          </p:cNvPr>
          <p:cNvSpPr txBox="1"/>
          <p:nvPr/>
        </p:nvSpPr>
        <p:spPr>
          <a:xfrm>
            <a:off x="752628" y="4843926"/>
            <a:ext cx="1399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 Writes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2BD837-D505-05A7-7EEA-55A9345EA7A7}"/>
              </a:ext>
            </a:extLst>
          </p:cNvPr>
          <p:cNvSpPr txBox="1"/>
          <p:nvPr/>
        </p:nvSpPr>
        <p:spPr>
          <a:xfrm>
            <a:off x="3394324" y="4838006"/>
            <a:ext cx="1901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Write+Read</a:t>
            </a:r>
            <a:endParaRPr 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9645F7-73E9-6777-F8A1-5DF89AD27B0F}"/>
              </a:ext>
            </a:extLst>
          </p:cNvPr>
          <p:cNvSpPr txBox="1"/>
          <p:nvPr/>
        </p:nvSpPr>
        <p:spPr>
          <a:xfrm>
            <a:off x="6073166" y="4838006"/>
            <a:ext cx="1817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Read Many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BE884E-51D3-443F-1F1C-CE97DFC50E2A}"/>
              </a:ext>
            </a:extLst>
          </p:cNvPr>
          <p:cNvSpPr txBox="1"/>
          <p:nvPr/>
        </p:nvSpPr>
        <p:spPr>
          <a:xfrm>
            <a:off x="8259557" y="4844975"/>
            <a:ext cx="183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Write Once</a:t>
            </a:r>
          </a:p>
        </p:txBody>
      </p:sp>
    </p:spTree>
    <p:extLst>
      <p:ext uri="{BB962C8B-B14F-4D97-AF65-F5344CB8AC3E}">
        <p14:creationId xmlns:p14="http://schemas.microsoft.com/office/powerpoint/2010/main" val="261125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7201-B3CD-9DF1-77CA-2C650963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Speed + Safety</a:t>
            </a:r>
          </a:p>
        </p:txBody>
      </p:sp>
      <p:pic>
        <p:nvPicPr>
          <p:cNvPr id="1026" name="Picture 2" descr="Sonic: Gotta Go Fast - YouTube">
            <a:extLst>
              <a:ext uri="{FF2B5EF4-FFF2-40B4-BE49-F238E27FC236}">
                <a16:creationId xmlns:a16="http://schemas.microsoft.com/office/drawing/2014/main" id="{E18EE4D9-9526-2F8F-63B2-4F475E1266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002" y="2008139"/>
            <a:ext cx="3621686" cy="20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uckles I'm in danger meme template HD | Ralph In Danger | Know Your Meme">
            <a:extLst>
              <a:ext uri="{FF2B5EF4-FFF2-40B4-BE49-F238E27FC236}">
                <a16:creationId xmlns:a16="http://schemas.microsoft.com/office/drawing/2014/main" id="{50AA2F85-5378-E71A-14AD-AB50420CE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002" y="4126604"/>
            <a:ext cx="3621686" cy="212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20A1BD-7D5D-5999-0F39-07DA29BC117B}"/>
              </a:ext>
            </a:extLst>
          </p:cNvPr>
          <p:cNvSpPr txBox="1"/>
          <p:nvPr/>
        </p:nvSpPr>
        <p:spPr>
          <a:xfrm>
            <a:off x="336884" y="2008139"/>
            <a:ext cx="72093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Efficiency is traditionally an important objective when developing 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Particularly in systems software such as OS’s and compilers, or any other software that serves as a “platform” for other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Older fast languages (C, Fortran, Assembly) compromise even bigger objectives, </a:t>
            </a:r>
            <a:r>
              <a:rPr lang="en-US" sz="2800" i="1" dirty="0"/>
              <a:t>correctness &amp; safety</a:t>
            </a:r>
            <a:r>
              <a:rPr lang="en-US" sz="2800" dirty="0"/>
              <a:t>, in pursuit of speed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Type systems are used to get the best of both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Rust’s type system is especially successful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99445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52C3-3A59-3505-CE12-E62765BF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Match: Redundancy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0DBE1-5401-D48B-EE21-575399F2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match expression checks redundancy and exhaustiveness</a:t>
            </a:r>
          </a:p>
          <a:p>
            <a:r>
              <a:rPr lang="en-US" dirty="0"/>
              <a:t>Consider the expression:</a:t>
            </a:r>
          </a:p>
          <a:p>
            <a:r>
              <a:rPr lang="en-US" dirty="0"/>
              <a:t>match e0 {</a:t>
            </a:r>
            <a:br>
              <a:rPr lang="en-US" dirty="0"/>
            </a:br>
            <a:r>
              <a:rPr lang="en-US" dirty="0"/>
              <a:t>  pat1 =&gt; e1,</a:t>
            </a:r>
            <a:br>
              <a:rPr lang="en-US" dirty="0"/>
            </a:br>
            <a:r>
              <a:rPr lang="en-US" dirty="0"/>
              <a:t>  …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patN</a:t>
            </a:r>
            <a:r>
              <a:rPr lang="en-US" dirty="0"/>
              <a:t> =&gt; </a:t>
            </a:r>
            <a:r>
              <a:rPr lang="en-US" dirty="0" err="1"/>
              <a:t>eN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b="1" dirty="0"/>
              <a:t>Definition:</a:t>
            </a:r>
            <a:r>
              <a:rPr lang="en-US" dirty="0"/>
              <a:t> Pattern </a:t>
            </a:r>
            <a:r>
              <a:rPr lang="en-US" dirty="0" err="1"/>
              <a:t>patI</a:t>
            </a:r>
            <a:r>
              <a:rPr lang="en-US" dirty="0"/>
              <a:t> is </a:t>
            </a:r>
            <a:r>
              <a:rPr lang="en-US" i="1" dirty="0"/>
              <a:t>redundant</a:t>
            </a:r>
            <a:r>
              <a:rPr lang="en-US" dirty="0"/>
              <a:t> if for every value v that matches pattern </a:t>
            </a:r>
            <a:r>
              <a:rPr lang="en-US" dirty="0" err="1"/>
              <a:t>patI</a:t>
            </a:r>
            <a:r>
              <a:rPr lang="en-US" dirty="0"/>
              <a:t>, there exists a prior pattern </a:t>
            </a:r>
            <a:r>
              <a:rPr lang="en-US" dirty="0" err="1"/>
              <a:t>patJ</a:t>
            </a:r>
            <a:r>
              <a:rPr lang="en-US" dirty="0"/>
              <a:t> for J &lt; I that matches v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37893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52C3-3A59-3505-CE12-E62765BF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Match: Exhaustiveness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0DBE1-5401-D48B-EE21-575399F2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the expression:</a:t>
            </a:r>
          </a:p>
          <a:p>
            <a:r>
              <a:rPr lang="en-US" dirty="0"/>
              <a:t>match e0 {</a:t>
            </a:r>
            <a:br>
              <a:rPr lang="en-US" dirty="0"/>
            </a:br>
            <a:r>
              <a:rPr lang="en-US" dirty="0"/>
              <a:t>  pat1 =&gt; e1,</a:t>
            </a:r>
            <a:br>
              <a:rPr lang="en-US" dirty="0"/>
            </a:br>
            <a:r>
              <a:rPr lang="en-US" dirty="0"/>
              <a:t>  …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patN</a:t>
            </a:r>
            <a:r>
              <a:rPr lang="en-US" dirty="0"/>
              <a:t> =&gt; </a:t>
            </a:r>
            <a:r>
              <a:rPr lang="en-US" dirty="0" err="1"/>
              <a:t>eN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b="1" dirty="0"/>
              <a:t>Definition:</a:t>
            </a:r>
            <a:r>
              <a:rPr lang="en-US" dirty="0"/>
              <a:t> Pattern </a:t>
            </a:r>
            <a:r>
              <a:rPr lang="en-US" dirty="0" err="1"/>
              <a:t>patI</a:t>
            </a:r>
            <a:r>
              <a:rPr lang="en-US" dirty="0"/>
              <a:t> is </a:t>
            </a:r>
            <a:r>
              <a:rPr lang="en-US" i="1" dirty="0"/>
              <a:t>exhaustive</a:t>
            </a:r>
            <a:r>
              <a:rPr lang="en-US" dirty="0"/>
              <a:t> if for every well-typed value </a:t>
            </a:r>
            <a:r>
              <a:rPr lang="en-US" i="1" dirty="0"/>
              <a:t>v0</a:t>
            </a:r>
            <a:r>
              <a:rPr lang="en-US" dirty="0"/>
              <a:t> of e0’s type, there exists pattern </a:t>
            </a:r>
            <a:r>
              <a:rPr lang="en-US" dirty="0" err="1"/>
              <a:t>patI</a:t>
            </a:r>
            <a:r>
              <a:rPr lang="en-US" dirty="0"/>
              <a:t> that matches v0</a:t>
            </a:r>
            <a:br>
              <a:rPr lang="en-US" dirty="0"/>
            </a:br>
            <a:r>
              <a:rPr lang="en-US" dirty="0"/>
              <a:t>Rust warns the programmer if the patterns are </a:t>
            </a:r>
            <a:r>
              <a:rPr lang="en-US" i="1" dirty="0"/>
              <a:t>not</a:t>
            </a:r>
            <a:r>
              <a:rPr lang="en-US" dirty="0"/>
              <a:t> exhaustive.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31242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8351-4975-A4E0-80B7-AB98A92D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Complete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D2D98-362E-C158-FF52-3BB272E4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814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8351-4975-A4E0-80B7-AB98A92D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D2D98-362E-C158-FF52-3BB272E4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 are organized into modules. For our purposes, modules will correspond to files of code. Module names can have multiple parts separated by double colons ::</a:t>
            </a:r>
          </a:p>
          <a:p>
            <a:r>
              <a:rPr lang="en-US" dirty="0"/>
              <a:t>The use keyword allows you to call functions from a given module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use </a:t>
            </a:r>
            <a:r>
              <a:rPr lang="en-US" dirty="0" err="1">
                <a:latin typeface="Consolas" panose="020B0609020204030204" pitchFamily="49" charset="0"/>
              </a:rPr>
              <a:t>stdhash</a:t>
            </a:r>
            <a:r>
              <a:rPr lang="en-US" dirty="0">
                <a:latin typeface="Consolas" panose="020B0609020204030204" pitchFamily="49" charset="0"/>
              </a:rPr>
              <a:t>::Hash;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use </a:t>
            </a:r>
            <a:r>
              <a:rPr lang="en-US" dirty="0" err="1">
                <a:latin typeface="Consolas" panose="020B0609020204030204" pitchFamily="49" charset="0"/>
              </a:rPr>
              <a:t>rpds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HashTrieMap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/>
              <a:t>for example, lets your program use Hash from the </a:t>
            </a:r>
            <a:r>
              <a:rPr lang="en-US" dirty="0" err="1"/>
              <a:t>stdhash</a:t>
            </a:r>
            <a:r>
              <a:rPr lang="en-US" dirty="0"/>
              <a:t> module and </a:t>
            </a:r>
            <a:r>
              <a:rPr lang="en-US" dirty="0" err="1"/>
              <a:t>HashTrieMap</a:t>
            </a:r>
            <a:r>
              <a:rPr lang="en-US" dirty="0"/>
              <a:t> from the non-standard </a:t>
            </a:r>
            <a:r>
              <a:rPr lang="en-US" dirty="0" err="1"/>
              <a:t>rpds</a:t>
            </a:r>
            <a:r>
              <a:rPr lang="en-US" dirty="0"/>
              <a:t> module.</a:t>
            </a:r>
          </a:p>
        </p:txBody>
      </p:sp>
    </p:spTree>
    <p:extLst>
      <p:ext uri="{BB962C8B-B14F-4D97-AF65-F5344CB8AC3E}">
        <p14:creationId xmlns:p14="http://schemas.microsoft.com/office/powerpoint/2010/main" val="7991506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EF7F-F871-EDDA-3B3F-1AF001AD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C03B7-4E50-597A-F00B-53538362E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complete Rust program must have a function named main with no arguments and no return type annotation: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main 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body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The body expression typically performs input and output, for any non-trivial program.</a:t>
            </a:r>
          </a:p>
          <a:p>
            <a:pPr marL="0" indent="0">
              <a:buNone/>
            </a:pPr>
            <a:r>
              <a:rPr lang="en-US" dirty="0"/>
              <a:t>If you wish to access command-line arguments, you must use a standard library module called </a:t>
            </a:r>
            <a:r>
              <a:rPr lang="en-US" dirty="0" err="1">
                <a:latin typeface="Consolas" panose="020B0609020204030204" pitchFamily="49" charset="0"/>
              </a:rPr>
              <a:t>stdenv</a:t>
            </a:r>
            <a:r>
              <a:rPr lang="en-US" dirty="0"/>
              <a:t>; command-line arguments are not passed to the main function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4114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7FEE-CEA2-CD77-5580-0EF28384D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Code in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6FAFF-9956-647E-A163-4F0F4921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spend a few minutes coding as many of the following textbook exercises as you have time for. Ask questions at any time. We will discuss as a class at the end.</a:t>
            </a:r>
          </a:p>
          <a:p>
            <a:r>
              <a:rPr lang="en-US" dirty="0"/>
              <a:t>Exercise 9a (nor)</a:t>
            </a:r>
            <a:br>
              <a:rPr lang="en-US" dirty="0"/>
            </a:br>
            <a:r>
              <a:rPr lang="en-US" dirty="0"/>
              <a:t>Exercise 9c (reverse)</a:t>
            </a:r>
            <a:br>
              <a:rPr lang="en-US" dirty="0"/>
            </a:br>
            <a:r>
              <a:rPr lang="en-US" dirty="0"/>
              <a:t>Exercise 9d (</a:t>
            </a:r>
            <a:r>
              <a:rPr lang="en-US" dirty="0" err="1"/>
              <a:t>concat_all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Exercise 9e (</a:t>
            </a:r>
            <a:r>
              <a:rPr lang="en-US" dirty="0" err="1"/>
              <a:t>day_name_string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Exercise 9g (</a:t>
            </a:r>
            <a:r>
              <a:rPr lang="en-US" dirty="0" err="1"/>
              <a:t>tree_size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63292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9C7D-E6CA-7CC7-1F89-45EE00C3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Reflecting on User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976-92CA-FCE9-54EE-55C1C5064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485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73A7-0D3A-E6C4-EC6B-2490977B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Messages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C4DA9-C5B9-67DE-85D2-82B951995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Human-Centered Programming Languages, the programmer is a computer user and a PL is the user interface</a:t>
            </a:r>
          </a:p>
          <a:p>
            <a:r>
              <a:rPr lang="en-US" dirty="0"/>
              <a:t>If syntax is the input of the interface, compiler errors are output</a:t>
            </a:r>
            <a:br>
              <a:rPr lang="en-US" dirty="0"/>
            </a:br>
            <a:r>
              <a:rPr lang="en-US" dirty="0"/>
              <a:t>To achieve programmers’ goals, error messages should be intentionally designed, e.g., to be:</a:t>
            </a:r>
          </a:p>
          <a:p>
            <a:pPr lvl="1"/>
            <a:r>
              <a:rPr lang="en-US" dirty="0"/>
              <a:t>Actionable: Tell the programmer what to try next to resolve error</a:t>
            </a:r>
          </a:p>
          <a:p>
            <a:pPr lvl="1"/>
            <a:r>
              <a:rPr lang="en-US" dirty="0"/>
              <a:t>Justified: If the error did not exist, something bad might happen</a:t>
            </a:r>
          </a:p>
          <a:p>
            <a:pPr lvl="1"/>
            <a:r>
              <a:rPr lang="en-US" dirty="0"/>
              <a:t>Specific: The nature and location of the error should be provided with as much precision as is practical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1369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B055-93B9-F250-BDE0-26C7CE92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Error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3ED99-2FA2-0B05-94B8-D8D236CE3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272997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Learning error messages is part of learning a programming language. The textbook explains some of the most common error messages, e.g.,</a:t>
            </a:r>
          </a:p>
          <a:p>
            <a:r>
              <a:rPr lang="en-US" dirty="0"/>
              <a:t>Borrows which violate the </a:t>
            </a:r>
            <a:r>
              <a:rPr lang="en-US" dirty="0" err="1"/>
              <a:t>WOoRM</a:t>
            </a:r>
            <a:r>
              <a:rPr lang="en-US" dirty="0"/>
              <a:t> rule result in error messages. The example on the right gives:</a:t>
            </a:r>
          </a:p>
          <a:p>
            <a:r>
              <a:rPr lang="en-US" dirty="0"/>
              <a:t>" cannot borrow `x` as mutable more than once at a time, second mutable borrow occurs here“</a:t>
            </a:r>
          </a:p>
          <a:p>
            <a:r>
              <a:rPr lang="en-US" dirty="0"/>
              <a:t>This message is specific and justified but not actionable. Recommended actions: make both references immutable if possible, else </a:t>
            </a:r>
            <a:r>
              <a:rPr lang="en-US" dirty="0">
                <a:latin typeface="Consolas" panose="020B0609020204030204" pitchFamily="49" charset="0"/>
              </a:rPr>
              <a:t>.clone()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AD768-65D3-0EE4-C2C3-190DD21273E7}"/>
              </a:ext>
            </a:extLst>
          </p:cNvPr>
          <p:cNvSpPr txBox="1"/>
          <p:nvPr/>
        </p:nvSpPr>
        <p:spPr>
          <a:xfrm>
            <a:off x="8784139" y="2453363"/>
            <a:ext cx="2310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mut x = 5;</a:t>
            </a:r>
          </a:p>
          <a:p>
            <a:r>
              <a:rPr lang="en-US" dirty="0">
                <a:latin typeface="Consolas" panose="020B0609020204030204" pitchFamily="49" charset="0"/>
              </a:rPr>
              <a:t>let r1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let r2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*r1 = *r2 + 1;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ACB54-9DF7-58A6-19EA-ACE6D1762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551" y="3782929"/>
            <a:ext cx="585370" cy="529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20677-DDDD-7E38-ECA2-F8F8DDC75C59}"/>
              </a:ext>
            </a:extLst>
          </p:cNvPr>
          <p:cNvSpPr txBox="1"/>
          <p:nvPr/>
        </p:nvSpPr>
        <p:spPr>
          <a:xfrm>
            <a:off x="9101916" y="3788849"/>
            <a:ext cx="1399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 Writes</a:t>
            </a:r>
          </a:p>
        </p:txBody>
      </p:sp>
    </p:spTree>
    <p:extLst>
      <p:ext uri="{BB962C8B-B14F-4D97-AF65-F5344CB8AC3E}">
        <p14:creationId xmlns:p14="http://schemas.microsoft.com/office/powerpoint/2010/main" val="24421072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B055-93B9-F250-BDE0-26C7CE92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Error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3ED99-2FA2-0B05-94B8-D8D236CE3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7" y="1845734"/>
            <a:ext cx="6984112" cy="4006426"/>
          </a:xfrm>
        </p:spPr>
        <p:txBody>
          <a:bodyPr>
            <a:normAutofit/>
          </a:bodyPr>
          <a:lstStyle/>
          <a:p>
            <a:r>
              <a:rPr lang="en-US" dirty="0"/>
              <a:t>Many errors have the form “I expected one type but got another.” The messages for these errors are usually actionable, but there is a fundamental limitation: the compiler cannot tell whether you </a:t>
            </a:r>
            <a:r>
              <a:rPr lang="en-US" i="1" dirty="0"/>
              <a:t>provided</a:t>
            </a:r>
            <a:r>
              <a:rPr lang="en-US" dirty="0"/>
              <a:t> the wrong type vs. </a:t>
            </a:r>
            <a:r>
              <a:rPr lang="en-US" i="1" dirty="0"/>
              <a:t>expected</a:t>
            </a:r>
            <a:r>
              <a:rPr lang="en-US" dirty="0"/>
              <a:t> the wrong type.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mismatched types, expected struct Box&lt;</a:t>
            </a:r>
            <a:r>
              <a:rPr lang="en-US" sz="2200" dirty="0" err="1">
                <a:latin typeface="Consolas" panose="020B0609020204030204" pitchFamily="49" charset="0"/>
              </a:rPr>
              <a:t>IntListList</a:t>
            </a:r>
            <a:r>
              <a:rPr lang="en-US" sz="2200" dirty="0">
                <a:latin typeface="Consolas" panose="020B0609020204030204" pitchFamily="49" charset="0"/>
              </a:rPr>
              <a:t>&gt;, found </a:t>
            </a:r>
            <a:r>
              <a:rPr lang="en-US" sz="2200" dirty="0" err="1">
                <a:latin typeface="Consolas" panose="020B0609020204030204" pitchFamily="49" charset="0"/>
              </a:rPr>
              <a:t>enum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IntListList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consider dereferencing the boxed value: *L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AD768-65D3-0EE4-C2C3-190DD21273E7}"/>
              </a:ext>
            </a:extLst>
          </p:cNvPr>
          <p:cNvSpPr txBox="1"/>
          <p:nvPr/>
        </p:nvSpPr>
        <p:spPr>
          <a:xfrm>
            <a:off x="7623209" y="2453363"/>
            <a:ext cx="4446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ill_length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(L: Box&lt;</a:t>
            </a:r>
            <a:r>
              <a:rPr lang="en-US" dirty="0" err="1">
                <a:latin typeface="Consolas" panose="020B0609020204030204" pitchFamily="49" charset="0"/>
              </a:rPr>
              <a:t>IntLinkedList</a:t>
            </a:r>
            <a:r>
              <a:rPr lang="en-US" dirty="0">
                <a:latin typeface="Consolas" panose="020B0609020204030204" pitchFamily="49" charset="0"/>
              </a:rPr>
              <a:t>&gt;)-&gt;i32 {</a:t>
            </a:r>
          </a:p>
          <a:p>
            <a:r>
              <a:rPr lang="en-US" dirty="0">
                <a:latin typeface="Consolas" panose="020B0609020204030204" pitchFamily="49" charset="0"/>
              </a:rPr>
              <a:t>  match L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IntLinkedList</a:t>
            </a:r>
            <a:r>
              <a:rPr lang="en-US" dirty="0">
                <a:latin typeface="Consolas" panose="020B0609020204030204" pitchFamily="49" charset="0"/>
              </a:rPr>
              <a:t>::Empty =&gt; 0,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IntLinkedList</a:t>
            </a:r>
            <a:r>
              <a:rPr lang="en-US" dirty="0">
                <a:latin typeface="Consolas" panose="020B0609020204030204" pitchFamily="49" charset="0"/>
              </a:rPr>
              <a:t>::Cons(x, </a:t>
            </a:r>
            <a:r>
              <a:rPr lang="en-US" dirty="0" err="1">
                <a:latin typeface="Consolas" panose="020B0609020204030204" pitchFamily="49" charset="0"/>
              </a:rPr>
              <a:t>xs</a:t>
            </a:r>
            <a:r>
              <a:rPr lang="en-US" dirty="0">
                <a:latin typeface="Consolas" panose="020B0609020204030204" pitchFamily="49" charset="0"/>
              </a:rPr>
              <a:t>) =&gt;</a:t>
            </a:r>
          </a:p>
          <a:p>
            <a:r>
              <a:rPr lang="en-US" dirty="0">
                <a:latin typeface="Consolas" panose="020B0609020204030204" pitchFamily="49" charset="0"/>
              </a:rPr>
              <a:t>     1 + </a:t>
            </a:r>
            <a:r>
              <a:rPr lang="en-US" dirty="0" err="1">
                <a:latin typeface="Consolas" panose="020B0609020204030204" pitchFamily="49" charset="0"/>
              </a:rPr>
              <a:t>ill_length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xs</a:t>
            </a:r>
            <a:r>
              <a:rPr lang="en-US" dirty="0">
                <a:latin typeface="Consolas" panose="020B0609020204030204" pitchFamily="49" charset="0"/>
              </a:rPr>
              <a:t>),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ACB54-9DF7-58A6-19EA-ACE6D1762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909" y="4851334"/>
            <a:ext cx="585370" cy="529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20677-DDDD-7E38-ECA2-F8F8DDC75C59}"/>
              </a:ext>
            </a:extLst>
          </p:cNvPr>
          <p:cNvSpPr txBox="1"/>
          <p:nvPr/>
        </p:nvSpPr>
        <p:spPr>
          <a:xfrm>
            <a:off x="8476274" y="4857254"/>
            <a:ext cx="2396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Type Mismatch</a:t>
            </a:r>
          </a:p>
        </p:txBody>
      </p:sp>
    </p:spTree>
    <p:extLst>
      <p:ext uri="{BB962C8B-B14F-4D97-AF65-F5344CB8AC3E}">
        <p14:creationId xmlns:p14="http://schemas.microsoft.com/office/powerpoint/2010/main" val="779664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A93E-555A-116C-079A-94DDDC47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Academia -&gt;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EA49D-7FD6-F03E-A2D2-B75344381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Fact:</a:t>
            </a:r>
            <a:r>
              <a:rPr lang="en-US" dirty="0"/>
              <a:t> This is an academic course. It’s normal for courses to be a bit different from working in industry</a:t>
            </a:r>
          </a:p>
          <a:p>
            <a:r>
              <a:rPr lang="en-US" b="1" dirty="0"/>
              <a:t>Normal Question:</a:t>
            </a:r>
            <a:r>
              <a:rPr lang="en-US" dirty="0"/>
              <a:t> “Will courses help me in my career?” We should try to provide an honest answer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Rust is currently rising in popularity. I cannot guarantee you will use it in your job. But it will show you keep up with the times.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Rust could not exist without decades of academic research. Rust is proof that even when we explore pure academic ideas, they are preparing you for potential changes throughout your career.</a:t>
            </a:r>
          </a:p>
        </p:txBody>
      </p:sp>
    </p:spTree>
    <p:extLst>
      <p:ext uri="{BB962C8B-B14F-4D97-AF65-F5344CB8AC3E}">
        <p14:creationId xmlns:p14="http://schemas.microsoft.com/office/powerpoint/2010/main" val="22107777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21B0-CA8E-E295-6564-53BB6C93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Cargo and Why It Is Popular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00F42-4A4A-90AA-BAD9-CEAEF7094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Cargo is Rust’s tool for managing compilation and packages (crates)</a:t>
            </a:r>
          </a:p>
          <a:p>
            <a:r>
              <a:rPr lang="en-US" dirty="0"/>
              <a:t>Every Rust project has a file </a:t>
            </a:r>
            <a:r>
              <a:rPr lang="en-US" dirty="0" err="1"/>
              <a:t>Cargo.toml</a:t>
            </a:r>
            <a:r>
              <a:rPr lang="en-US" dirty="0"/>
              <a:t> explaining which packages are required. We provide it for homework; for your own projects, you would have to write it</a:t>
            </a:r>
          </a:p>
          <a:p>
            <a:r>
              <a:rPr lang="en-US" b="1" dirty="0"/>
              <a:t>Pro:</a:t>
            </a:r>
            <a:r>
              <a:rPr lang="en-US" dirty="0"/>
              <a:t> Cargo files have a reputation for being very short, e.g.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[package]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name = "asgn3“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version = "0.1.0“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edition = "2023“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[dependencies]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rpds</a:t>
            </a:r>
            <a:r>
              <a:rPr lang="en-US" dirty="0">
                <a:latin typeface="Consolas" panose="020B0609020204030204" pitchFamily="49" charset="0"/>
              </a:rPr>
              <a:t> = "0.13.0"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2298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33E7-9DE7-16B7-AEC4-E7A39E7E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8AF76-4F12-B74D-C83E-0652128B8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learned a lot of PL vocabulary today.</a:t>
            </a:r>
          </a:p>
          <a:p>
            <a:pPr lvl="1"/>
            <a:r>
              <a:rPr lang="en-US" b="1" dirty="0"/>
              <a:t>Tip: </a:t>
            </a:r>
            <a:r>
              <a:rPr lang="en-US" dirty="0"/>
              <a:t>Vocabulary is a common struggle. Try keeping a glossary of definitions</a:t>
            </a:r>
          </a:p>
          <a:p>
            <a:r>
              <a:rPr lang="en-US" dirty="0"/>
              <a:t>We learned how to write basic Rust programs</a:t>
            </a:r>
          </a:p>
          <a:p>
            <a:pPr lvl="1"/>
            <a:r>
              <a:rPr lang="en-US" dirty="0"/>
              <a:t>The basic values in Rust are similar to most other languages</a:t>
            </a:r>
          </a:p>
          <a:p>
            <a:pPr lvl="1"/>
            <a:r>
              <a:rPr lang="en-US" dirty="0"/>
              <a:t>Affine types are the biggest novel feature in Rust. This has substantial implications on how references, arrays, and slices are handled</a:t>
            </a:r>
          </a:p>
          <a:p>
            <a:pPr lvl="1"/>
            <a:r>
              <a:rPr lang="en-US" dirty="0"/>
              <a:t>The borrow-checking rules (</a:t>
            </a:r>
            <a:r>
              <a:rPr lang="en-US" dirty="0" err="1"/>
              <a:t>WOoRM</a:t>
            </a:r>
            <a:r>
              <a:rPr lang="en-US" dirty="0"/>
              <a:t>) explain how to use references</a:t>
            </a:r>
          </a:p>
          <a:p>
            <a:pPr lvl="1"/>
            <a:r>
              <a:rPr lang="en-US" dirty="0"/>
              <a:t>Rust has pattern-matching, which is common for functional languages but not all imperative languages</a:t>
            </a:r>
          </a:p>
          <a:p>
            <a:r>
              <a:rPr lang="en-US" dirty="0"/>
              <a:t>We learned how to read common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291431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D824-E247-F44A-B5CB-6048E316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Matter: Substructural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B6D45-6A00-9D4D-D32D-178E05AC1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systems are the heart of how many Theorists approach PL</a:t>
            </a:r>
          </a:p>
          <a:p>
            <a:r>
              <a:rPr lang="en-US" dirty="0"/>
              <a:t>Rust’s </a:t>
            </a:r>
            <a:r>
              <a:rPr lang="en-US" b="1" dirty="0"/>
              <a:t>affine</a:t>
            </a:r>
            <a:r>
              <a:rPr lang="en-US" dirty="0"/>
              <a:t> type system is essential to combining speed with safety.</a:t>
            </a:r>
          </a:p>
          <a:p>
            <a:r>
              <a:rPr lang="en-US" dirty="0"/>
              <a:t>Affine types are one kind of </a:t>
            </a:r>
            <a:r>
              <a:rPr lang="en-US" b="1" dirty="0"/>
              <a:t>substructural type system</a:t>
            </a:r>
          </a:p>
          <a:p>
            <a:r>
              <a:rPr lang="en-US" dirty="0"/>
              <a:t>Substructural = Remove at least one of the </a:t>
            </a:r>
            <a:r>
              <a:rPr lang="en-US" b="1" dirty="0"/>
              <a:t>structural properties</a:t>
            </a:r>
          </a:p>
        </p:txBody>
      </p:sp>
    </p:spTree>
    <p:extLst>
      <p:ext uri="{BB962C8B-B14F-4D97-AF65-F5344CB8AC3E}">
        <p14:creationId xmlns:p14="http://schemas.microsoft.com/office/powerpoint/2010/main" val="233707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3DA5-2DAA-2AE3-DC4C-106E56FC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Structural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9BB31-66C6-B476-CD28-0DBDCBAD4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type systems have the follow basic properties, called the structural properties:</a:t>
            </a:r>
          </a:p>
          <a:p>
            <a:pPr lvl="1"/>
            <a:r>
              <a:rPr lang="en-US" b="1" dirty="0"/>
              <a:t>Contraction: </a:t>
            </a:r>
            <a:r>
              <a:rPr lang="en-US" dirty="0"/>
              <a:t>Variables can be reused as much as you want</a:t>
            </a:r>
            <a:endParaRPr lang="en-US" b="1" dirty="0"/>
          </a:p>
          <a:p>
            <a:pPr lvl="1"/>
            <a:r>
              <a:rPr lang="en-US" b="1" dirty="0"/>
              <a:t>Weakening: </a:t>
            </a:r>
            <a:r>
              <a:rPr lang="en-US" dirty="0"/>
              <a:t>Unused variables are acceptable</a:t>
            </a:r>
            <a:endParaRPr lang="en-US" b="1" dirty="0"/>
          </a:p>
          <a:p>
            <a:pPr lvl="1"/>
            <a:r>
              <a:rPr lang="en-US" b="1" dirty="0"/>
              <a:t>Exchange: </a:t>
            </a:r>
            <a:r>
              <a:rPr lang="en-US" dirty="0"/>
              <a:t>If your program uses multiple variables, it does not matter what order you use them in, as long as they are in scope</a:t>
            </a:r>
          </a:p>
          <a:p>
            <a:pPr marL="201168" lvl="1" indent="0">
              <a:buNone/>
            </a:pPr>
            <a:r>
              <a:rPr lang="en-US" b="1" dirty="0"/>
              <a:t>Rust / Affine types:</a:t>
            </a:r>
            <a:r>
              <a:rPr lang="en-US" dirty="0"/>
              <a:t> Remove </a:t>
            </a:r>
            <a:r>
              <a:rPr lang="en-US" b="1" dirty="0"/>
              <a:t>just contraction</a:t>
            </a:r>
            <a:r>
              <a:rPr lang="en-US" dirty="0"/>
              <a:t>, keep </a:t>
            </a:r>
            <a:r>
              <a:rPr lang="en-US" b="1" dirty="0"/>
              <a:t>weakening</a:t>
            </a:r>
            <a:r>
              <a:rPr lang="en-US" dirty="0"/>
              <a:t> and </a:t>
            </a:r>
            <a:r>
              <a:rPr lang="en-US" b="1" dirty="0"/>
              <a:t>exchange</a:t>
            </a:r>
          </a:p>
          <a:p>
            <a:pPr marL="201168" lvl="1" indent="0">
              <a:buNone/>
            </a:pPr>
            <a:r>
              <a:rPr lang="en-US" b="1" dirty="0"/>
              <a:t>Restriction (in theory):</a:t>
            </a:r>
            <a:r>
              <a:rPr lang="en-US" dirty="0"/>
              <a:t> “Only use variables once”</a:t>
            </a:r>
          </a:p>
          <a:p>
            <a:pPr marL="201168" lvl="1" indent="0">
              <a:buNone/>
            </a:pPr>
            <a:r>
              <a:rPr lang="en-US" b="1" dirty="0"/>
              <a:t>Restriction (in practice): </a:t>
            </a:r>
            <a:r>
              <a:rPr lang="en-US" dirty="0"/>
              <a:t>“Only one user (“owner”) at time, else copy explicitly”</a:t>
            </a:r>
          </a:p>
          <a:p>
            <a:pPr marL="201168" lvl="1" indent="0">
              <a:buNone/>
            </a:pPr>
            <a:r>
              <a:rPr lang="en-US" b="1" dirty="0"/>
              <a:t>Insight:</a:t>
            </a:r>
            <a:r>
              <a:rPr lang="en-US" dirty="0"/>
              <a:t> This provides fast, correct, automatic memory management and more!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589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EB470-5410-1388-BBA4-44AA0D3D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is the Tip of the Iceberg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5D12-87A2-37C6-C21B-0DF61525B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Affine types also support safe concurrency</a:t>
            </a:r>
          </a:p>
          <a:p>
            <a:r>
              <a:rPr lang="en-US" dirty="0"/>
              <a:t>And can be used to manage other resources</a:t>
            </a:r>
          </a:p>
          <a:p>
            <a:r>
              <a:rPr lang="en-US" dirty="0"/>
              <a:t>What about the other 6 substructural type systems?</a:t>
            </a:r>
          </a:p>
          <a:p>
            <a:r>
              <a:rPr lang="en-US" b="1" dirty="0"/>
              <a:t>Linear logic:</a:t>
            </a:r>
            <a:r>
              <a:rPr lang="en-US" dirty="0"/>
              <a:t> Widely studied for stateful reasoning</a:t>
            </a:r>
          </a:p>
          <a:p>
            <a:pPr lvl="1"/>
            <a:r>
              <a:rPr lang="en-US" dirty="0"/>
              <a:t>Social simulation software</a:t>
            </a:r>
          </a:p>
          <a:p>
            <a:pPr lvl="1"/>
            <a:r>
              <a:rPr lang="en-US" dirty="0"/>
              <a:t>Correctness of election protocols</a:t>
            </a:r>
          </a:p>
          <a:p>
            <a:pPr lvl="1"/>
            <a:r>
              <a:rPr lang="en-US" dirty="0"/>
              <a:t>Session types = Type systems for distributed processes</a:t>
            </a:r>
          </a:p>
        </p:txBody>
      </p:sp>
    </p:spTree>
    <p:extLst>
      <p:ext uri="{BB962C8B-B14F-4D97-AF65-F5344CB8AC3E}">
        <p14:creationId xmlns:p14="http://schemas.microsoft.com/office/powerpoint/2010/main" val="18022776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</TotalTime>
  <Words>4600</Words>
  <Application>Microsoft Office PowerPoint</Application>
  <PresentationFormat>Widescreen</PresentationFormat>
  <Paragraphs>358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Calibri Light</vt:lpstr>
      <vt:lpstr>Consolas</vt:lpstr>
      <vt:lpstr>Courier New</vt:lpstr>
      <vt:lpstr>Retrospect</vt:lpstr>
      <vt:lpstr>02 - Rust</vt:lpstr>
      <vt:lpstr>Outline</vt:lpstr>
      <vt:lpstr>Check-in: Questions / Issues?</vt:lpstr>
      <vt:lpstr>Motivation: Speed + Safety</vt:lpstr>
      <vt:lpstr>Motivation: Speed + Safety</vt:lpstr>
      <vt:lpstr>Motivation: Academia -&gt; Practice</vt:lpstr>
      <vt:lpstr>Types Matter: Substructural Types</vt:lpstr>
      <vt:lpstr>The Structural Properties</vt:lpstr>
      <vt:lpstr>Rust is the Tip of the Iceberg</vt:lpstr>
      <vt:lpstr>Section: Basic Programs</vt:lpstr>
      <vt:lpstr>Values</vt:lpstr>
      <vt:lpstr>Variables</vt:lpstr>
      <vt:lpstr>Variables</vt:lpstr>
      <vt:lpstr>References</vt:lpstr>
      <vt:lpstr>References</vt:lpstr>
      <vt:lpstr>Expressions</vt:lpstr>
      <vt:lpstr>Basic and Compound Expressions</vt:lpstr>
      <vt:lpstr>Compound Expression Examples</vt:lpstr>
      <vt:lpstr>Compound Expression Examples</vt:lpstr>
      <vt:lpstr>Tuple Expressions and Tuple Values</vt:lpstr>
      <vt:lpstr>Array Expressions</vt:lpstr>
      <vt:lpstr>If-Then-Else Conditional Expressions</vt:lpstr>
      <vt:lpstr>If-Then-Else Conditional Expressions</vt:lpstr>
      <vt:lpstr>Patterns</vt:lpstr>
      <vt:lpstr>What Patterns are There?</vt:lpstr>
      <vt:lpstr>What Patterns are There?: “or-patterns”</vt:lpstr>
      <vt:lpstr>Pattern-Match Examples</vt:lpstr>
      <vt:lpstr>Pattern-Match Examples</vt:lpstr>
      <vt:lpstr>Definitions</vt:lpstr>
      <vt:lpstr>Definitions</vt:lpstr>
      <vt:lpstr>Let-definitions</vt:lpstr>
      <vt:lpstr>Function Definitions</vt:lpstr>
      <vt:lpstr>Function Definitions</vt:lpstr>
      <vt:lpstr>Example Function Definition</vt:lpstr>
      <vt:lpstr>Statements</vt:lpstr>
      <vt:lpstr>Expressions into Statements</vt:lpstr>
      <vt:lpstr>Assignment Statements</vt:lpstr>
      <vt:lpstr>While Loop Statements</vt:lpstr>
      <vt:lpstr>For Loop Statements</vt:lpstr>
      <vt:lpstr>For Loop Statements</vt:lpstr>
      <vt:lpstr>Summary of Language Concepts</vt:lpstr>
      <vt:lpstr>Section: Types</vt:lpstr>
      <vt:lpstr>Why Care About Types</vt:lpstr>
      <vt:lpstr>Basic Types</vt:lpstr>
      <vt:lpstr>String Types</vt:lpstr>
      <vt:lpstr>Compound Types: Tuples</vt:lpstr>
      <vt:lpstr>Compound Types: Arrays + Slices</vt:lpstr>
      <vt:lpstr>Reference Types &amp; Borrowing</vt:lpstr>
      <vt:lpstr>The WOoRM Rule</vt:lpstr>
      <vt:lpstr>Match: Redundancy Checking</vt:lpstr>
      <vt:lpstr>Match: Exhaustiveness Checking</vt:lpstr>
      <vt:lpstr>Section: Complete Programs</vt:lpstr>
      <vt:lpstr>Using Libraries</vt:lpstr>
      <vt:lpstr>Main Function</vt:lpstr>
      <vt:lpstr>Exercise: Code in Class</vt:lpstr>
      <vt:lpstr>Section: Reflecting on User Experience</vt:lpstr>
      <vt:lpstr>Error Messages Matter</vt:lpstr>
      <vt:lpstr>Understanding Error Messages</vt:lpstr>
      <vt:lpstr>Understanding Error Messages</vt:lpstr>
      <vt:lpstr>Cargo and Why It Is Popular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77</cp:revision>
  <dcterms:created xsi:type="dcterms:W3CDTF">2023-08-13T16:19:48Z</dcterms:created>
  <dcterms:modified xsi:type="dcterms:W3CDTF">2023-08-29T20:42:11Z</dcterms:modified>
</cp:coreProperties>
</file>