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67" r:id="rId6"/>
    <p:sldId id="271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DB2B-807D-4D25-BD61-E3FDF9C1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4030-2C8F-4CE3-8BE5-B1524640A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4425-E9BC-4DC2-BEFE-1325A158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B300-F2A6-4FFE-AA48-03E6B96B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0149-28DF-4F70-BFF2-B1AB8482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F081-742E-4F4C-A39E-3B5EB8A8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E7CED-7B6D-4D48-95F3-728A218AF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EFA4-03BF-44EF-BFD4-1006F541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F8D6-4BA9-4D10-894E-DB5A16DF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F3D1-2D5D-424C-99F1-F08A32F8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6C779-23AD-4599-9AF9-391E7CF5A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AC40-74C1-4E19-AF5A-16B51C34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313C-AD7B-4018-9C8B-75FFCF2C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4872-4B61-4FA3-AAB0-047EAA9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398C-250E-4FFD-9375-4A329BCC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EF4C-2AEC-4376-B598-8AEE9786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9483-CC5D-42D3-9083-43029F9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249C-BE04-4A48-BAA9-8B16A535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9788-0A71-40E5-BA25-28C148FD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E1F0-1C5D-4A4D-B2F6-68559ED4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C68-8D6E-41B1-BB7C-4501FCC2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C509-35AD-4E4A-93A3-3A488EAC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7AEC-3AD7-41B3-A1DF-042CF407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E351-1941-4D42-9EE5-22A2822D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928-AE82-4CA3-9A74-4F06F493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33A-2934-4301-9121-F2C43245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3216-BB13-4BB3-BCB8-B2E791296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7B86-176F-478D-A02A-C0BD3579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2C75-D5F2-49C1-BD6B-698A38CD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F9C65-071A-475A-A1AA-047A4695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2D2A-E0B4-459F-BCB5-AF32178C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0466-D74D-41F2-BF59-9A85F5C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214A-B983-46A0-BB5C-7004B138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1998-9054-4AB5-B961-20065A1D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920EC-0674-4AE6-BCD6-64A149491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F3B4A-C938-47F6-88D2-052D5D78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3300B-23BB-4D4C-9870-46F5412C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9E2DA-48A2-4B5D-ADA9-C7D6AE3B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BCA8E-2B8C-4F62-A40D-4BE932F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2CB8-D59D-4716-A010-0BA382D1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FF0DC-0B4F-41F4-99A8-133D2859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F082A-BACD-4FAB-A53C-DF1CEBA5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57C4E-59E2-4134-A79C-A80FBE2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6A537-B3AE-4F8D-A456-82652C09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E28DB-BB27-4665-A0AC-A96C0536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6F47-A205-40B0-9AD3-F4B8C740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67A8-658B-47F1-B3D8-8C4AF973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5092-F98D-42D0-869F-B9C561F4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B69B8-169E-433E-B57D-32EC6131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C874-E356-4A7F-8DB7-D3C87444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3DC8-A0F1-40A6-9CAA-2B94B2BA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6BC58-763A-49F2-B2F1-84D0A178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65F-0EA1-46F2-BC36-4EACF10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98B3F-6B6D-4A4F-AED6-31A6C9082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5F6D-9CC2-49CF-9C22-AC091FEC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7DA5-81BB-4EF2-9002-D8E69F89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2061A-8E9E-4A12-B954-E8AB894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8D49-4431-4AF3-B65C-6AE8C7B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FBC6A-FC9C-43E6-BE01-875227F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4B7C-838A-4559-A500-4D8E624F2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285B-BEA7-4EF0-89AE-B2BE34BC6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1D36-16C8-4C74-9EBA-B84B8CB9C98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4DBF-B9A2-424D-BCC6-04EE6EE4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1399-F702-49EE-B41B-CEE27990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4993-AAF5-40F0-BE78-456BCEE3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limusabeyoglu/heart-failure-prediction-ed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7/classifying-heart-disease-using-k-nearest-neighbors.html/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alcityhealthcare.com/blog/entry/how-to-prevent-your-own-heart-att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1DE80A-D4D6-4208-BC0B-8E9915C1A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04329"/>
            <a:ext cx="9144000" cy="1655762"/>
          </a:xfrm>
        </p:spPr>
        <p:txBody>
          <a:bodyPr/>
          <a:lstStyle/>
          <a:p>
            <a:r>
              <a:rPr lang="en-US" dirty="0"/>
              <a:t>Ryan Bolduan</a:t>
            </a:r>
          </a:p>
          <a:p>
            <a:r>
              <a:rPr lang="en-US" dirty="0"/>
              <a:t>Coding Dojo - Data Science 8.30 Cohort</a:t>
            </a:r>
          </a:p>
          <a:p>
            <a:r>
              <a:rPr lang="en-US" dirty="0"/>
              <a:t>Nov 15,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8D14B-F592-4121-8B20-418E6715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22" y="1217653"/>
            <a:ext cx="9668156" cy="2597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6123D-FE10-4420-BEA1-E3835354D710}"/>
              </a:ext>
            </a:extLst>
          </p:cNvPr>
          <p:cNvSpPr txBox="1"/>
          <p:nvPr/>
        </p:nvSpPr>
        <p:spPr>
          <a:xfrm>
            <a:off x="460151" y="6249352"/>
            <a:ext cx="1127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effectLst/>
                <a:latin typeface="Courier New" panose="02070309020205020404" pitchFamily="49" charset="0"/>
              </a:rPr>
              <a:t>Data Source = Kaggle: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400" b="0" u="sng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https://www.kaggle.com/fedesoriano/heart-failure-prediction</a:t>
            </a:r>
          </a:p>
        </p:txBody>
      </p:sp>
    </p:spTree>
    <p:extLst>
      <p:ext uri="{BB962C8B-B14F-4D97-AF65-F5344CB8AC3E}">
        <p14:creationId xmlns:p14="http://schemas.microsoft.com/office/powerpoint/2010/main" val="7525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A6AF7-F1F5-48BA-82AF-E2A54485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4" y="256990"/>
            <a:ext cx="3689091" cy="228487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kern="1200" dirty="0">
                <a:latin typeface="+mj-lt"/>
                <a:ea typeface="+mj-ea"/>
                <a:cs typeface="+mj-cs"/>
              </a:rPr>
              <a:t>Intro and Data Dictionary</a:t>
            </a:r>
            <a:br>
              <a:rPr lang="en-US" sz="2200" kern="1200" dirty="0">
                <a:latin typeface="+mj-lt"/>
                <a:ea typeface="+mj-ea"/>
                <a:cs typeface="+mj-cs"/>
              </a:rPr>
            </a:br>
            <a:br>
              <a:rPr lang="en-US" sz="2200" kern="1200" dirty="0">
                <a:latin typeface="+mj-lt"/>
                <a:ea typeface="+mj-ea"/>
                <a:cs typeface="+mj-cs"/>
              </a:rPr>
            </a:br>
            <a:r>
              <a:rPr lang="en-US" sz="2000" dirty="0"/>
              <a:t>Cardiovascular diseases (CVDs) are the number 1 cause of death globally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17.9 million lives each year</a:t>
            </a:r>
            <a:br>
              <a:rPr lang="en-US" sz="2000" dirty="0"/>
            </a:br>
            <a:r>
              <a:rPr lang="en-US" sz="2000" dirty="0"/>
              <a:t>31% of all deaths worldwide</a:t>
            </a:r>
            <a:br>
              <a:rPr lang="en-US" sz="2200" dirty="0"/>
            </a:br>
            <a:endParaRPr lang="en-US" sz="2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0F01D-0430-4433-82CE-AF561509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3" r="11304" b="7"/>
          <a:stretch/>
        </p:blipFill>
        <p:spPr>
          <a:xfrm>
            <a:off x="5715012" y="1237069"/>
            <a:ext cx="1934870" cy="1744186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7F661-3A81-4D4E-92AB-65F012838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5" b="-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35E8-7E0C-4815-85A2-51CAB263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2315361"/>
            <a:ext cx="3689091" cy="383376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dirty="0"/>
              <a:t>The Kaggle data set contains 11 features that can be used to predict a possible heart attack, including:</a:t>
            </a:r>
          </a:p>
          <a:p>
            <a:pPr marL="914400" lvl="1"/>
            <a:r>
              <a:rPr lang="en-US" sz="1400" dirty="0"/>
              <a:t>Age = age of patient</a:t>
            </a:r>
          </a:p>
          <a:p>
            <a:pPr marL="914400" lvl="1"/>
            <a:r>
              <a:rPr lang="en-US" sz="1400" dirty="0"/>
              <a:t>Sex = male or female</a:t>
            </a:r>
          </a:p>
          <a:p>
            <a:pPr marL="914400" lvl="1"/>
            <a:r>
              <a:rPr lang="en-US" sz="1400" dirty="0"/>
              <a:t>Chest Pain Type = type of chest pain</a:t>
            </a:r>
          </a:p>
          <a:p>
            <a:pPr marL="914400" lvl="1"/>
            <a:r>
              <a:rPr lang="en-US" sz="1400" dirty="0"/>
              <a:t>Resting BP = resting blood pressure</a:t>
            </a:r>
          </a:p>
          <a:p>
            <a:pPr marL="914400" lvl="1"/>
            <a:r>
              <a:rPr lang="en-US" sz="1400" dirty="0"/>
              <a:t>Cholesterol = serum cholesterol</a:t>
            </a:r>
          </a:p>
          <a:p>
            <a:pPr marL="914400" lvl="1"/>
            <a:r>
              <a:rPr lang="en-US" sz="1400" dirty="0"/>
              <a:t>Fasting BS = fasting blood sugar</a:t>
            </a:r>
          </a:p>
          <a:p>
            <a:pPr marL="914400" lvl="1"/>
            <a:r>
              <a:rPr lang="en-US" sz="1400" dirty="0"/>
              <a:t>Resting ECG = resting ECG results</a:t>
            </a:r>
          </a:p>
          <a:p>
            <a:pPr marL="914400" lvl="1"/>
            <a:r>
              <a:rPr lang="en-US" sz="1400" dirty="0"/>
              <a:t>Max HR = max HR achieved</a:t>
            </a:r>
          </a:p>
          <a:p>
            <a:pPr marL="914400" lvl="1"/>
            <a:r>
              <a:rPr lang="en-US" sz="1400" dirty="0"/>
              <a:t>Exercise Angina = exercised induced angina</a:t>
            </a:r>
          </a:p>
          <a:p>
            <a:pPr marL="914400" lvl="1"/>
            <a:r>
              <a:rPr lang="en-US" sz="1400" dirty="0" err="1"/>
              <a:t>Oldpeak</a:t>
            </a:r>
            <a:r>
              <a:rPr lang="en-US" sz="1400" dirty="0"/>
              <a:t> = related to ECG score</a:t>
            </a:r>
          </a:p>
          <a:p>
            <a:pPr marL="914400" lvl="1"/>
            <a:r>
              <a:rPr lang="en-US" sz="1400" dirty="0" err="1"/>
              <a:t>ST_Slope</a:t>
            </a:r>
            <a:r>
              <a:rPr lang="en-US" sz="1400" dirty="0"/>
              <a:t> = slope of peak exercise ST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51CCC-7AFD-4D8E-824C-40317176E017}"/>
              </a:ext>
            </a:extLst>
          </p:cNvPr>
          <p:cNvSpPr txBox="1"/>
          <p:nvPr/>
        </p:nvSpPr>
        <p:spPr>
          <a:xfrm>
            <a:off x="7931020" y="6475445"/>
            <a:ext cx="403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https://www.kaggle.com/alimusabeyoglu/heart-failure-prediction-eda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3759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8A953-79F8-48B3-80AB-F9F9CB6D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681627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Cleaning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05215-1809-4F1B-B072-2D062753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38" y="1599154"/>
            <a:ext cx="6642532" cy="317180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0F6BA06-6FB2-4B9E-A1DD-38B47195FBDE}"/>
              </a:ext>
            </a:extLst>
          </p:cNvPr>
          <p:cNvSpPr txBox="1">
            <a:spLocks/>
          </p:cNvSpPr>
          <p:nvPr/>
        </p:nvSpPr>
        <p:spPr>
          <a:xfrm>
            <a:off x="346517" y="3429000"/>
            <a:ext cx="4348031" cy="208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Missing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Duplicated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Irrelevant Columns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4681-1864-4784-AB17-A8B9CA4A5B16}"/>
              </a:ext>
            </a:extLst>
          </p:cNvPr>
          <p:cNvSpPr txBox="1"/>
          <p:nvPr/>
        </p:nvSpPr>
        <p:spPr>
          <a:xfrm>
            <a:off x="6096000" y="5486400"/>
            <a:ext cx="511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inputs lead to incorrect outputs…</a:t>
            </a:r>
          </a:p>
        </p:txBody>
      </p:sp>
    </p:spTree>
    <p:extLst>
      <p:ext uri="{BB962C8B-B14F-4D97-AF65-F5344CB8AC3E}">
        <p14:creationId xmlns:p14="http://schemas.microsoft.com/office/powerpoint/2010/main" val="36827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7DBC8A-4FBC-4474-A012-07CCCDD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Cholesterol </a:t>
            </a:r>
            <a:br>
              <a:rPr lang="en-US" sz="4000"/>
            </a:br>
            <a:r>
              <a:rPr lang="en-US" sz="4000"/>
              <a:t>Data Visualization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7DEF-7D9B-423B-81E8-ECDDD0C6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29" y="3084625"/>
            <a:ext cx="3435578" cy="2457759"/>
          </a:xfrm>
          <a:prstGeom prst="rect">
            <a:avLst/>
          </a:prstGeom>
        </p:spPr>
      </p:pic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437CF3-4C6A-4339-B96C-C3F7AA3D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193655" cy="2927369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600"/>
              </a:spcAft>
            </a:pPr>
            <a:r>
              <a:rPr lang="en-US" sz="2000" dirty="0"/>
              <a:t>Cholesterol data features demonstrate data challenges and outliers within the data set, including: 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Several values (171) with a value of zero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Outliers that were much higher than the rest of the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C7615-3F17-4200-9C9D-EB3A6D01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54" y="4930513"/>
            <a:ext cx="1275075" cy="95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99D0C-1C6A-4AE6-A19C-4D5B3E0C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19" y="971181"/>
            <a:ext cx="1959263" cy="13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DBC8A-4FBC-4474-A012-07CCCDD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882681"/>
            <a:ext cx="4153626" cy="9930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Heat Map – Looking for correlation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95037AD-A492-485C-A66E-3DD5F0AD3B7D}"/>
              </a:ext>
            </a:extLst>
          </p:cNvPr>
          <p:cNvSpPr txBox="1"/>
          <p:nvPr/>
        </p:nvSpPr>
        <p:spPr>
          <a:xfrm>
            <a:off x="767290" y="3355742"/>
            <a:ext cx="4075054" cy="2354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correlation between 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one factor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heart disease 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Turned to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machine learning models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combine the impacts of multiple factors in order to better predict heart disease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069035-50CF-4EB9-9068-834C7B8B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024" y="1542133"/>
            <a:ext cx="5051320" cy="3773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1E0715C-82B6-432B-9A33-F69F844F6FAF}"/>
              </a:ext>
            </a:extLst>
          </p:cNvPr>
          <p:cNvSpPr/>
          <p:nvPr/>
        </p:nvSpPr>
        <p:spPr>
          <a:xfrm>
            <a:off x="6459523" y="3867325"/>
            <a:ext cx="4790114" cy="528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F3B9AF-2A5C-4D85-A7F3-6C7B8DE80E46}"/>
              </a:ext>
            </a:extLst>
          </p:cNvPr>
          <p:cNvSpPr/>
          <p:nvPr/>
        </p:nvSpPr>
        <p:spPr>
          <a:xfrm rot="5400000">
            <a:off x="8362003" y="3108651"/>
            <a:ext cx="4366616" cy="528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6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3BC34-EB09-4F3C-863C-81CE5A7C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890" y="958244"/>
            <a:ext cx="4153626" cy="143891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Modeling Techniques</a:t>
            </a:r>
          </a:p>
        </p:txBody>
      </p:sp>
      <p:grpSp>
        <p:nvGrpSpPr>
          <p:cNvPr id="77" name="Group 6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EE02-D0E6-44B3-88F4-3C87C088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2636989"/>
            <a:ext cx="4257716" cy="3262767"/>
          </a:xfrm>
        </p:spPr>
        <p:txBody>
          <a:bodyPr anchor="t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 find the most accurate model, three different models were run.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Bagged Trees, Random Forests, Nearest Neighbors (KNN)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Model were refined to improve the results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most accurate model ended up being a Nearest Neighbors (KNN) model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Initial model had an accuracy of 87%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Model accuracy was improved to 90.86%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7D7B9-F6D1-423E-B632-D4A88F775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2"/>
          <a:stretch/>
        </p:blipFill>
        <p:spPr>
          <a:xfrm>
            <a:off x="5609634" y="1567008"/>
            <a:ext cx="5147159" cy="3274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6F3DE-E01A-4CE5-A1BB-F1F79C201B56}"/>
              </a:ext>
            </a:extLst>
          </p:cNvPr>
          <p:cNvSpPr txBox="1"/>
          <p:nvPr/>
        </p:nvSpPr>
        <p:spPr>
          <a:xfrm>
            <a:off x="6012516" y="4841746"/>
            <a:ext cx="5511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https://www.kdnuggets.com/2019/07/classifying-heart-disease-using-k-nearest-neighbors.html/2</a:t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1872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C81DE-FCCE-4FC9-95F7-BB865581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61" y="1567434"/>
            <a:ext cx="3748727" cy="89971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Confusion Matrix: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What does it tell us?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7BB412-000F-4469-9C80-8F01583A8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" t="520" b="1"/>
          <a:stretch/>
        </p:blipFill>
        <p:spPr>
          <a:xfrm>
            <a:off x="7004212" y="482322"/>
            <a:ext cx="4310315" cy="37920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F35-BA2D-4897-A6A3-55614A07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59978"/>
            <a:ext cx="4224588" cy="358751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model was accurate 90% of the time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With a confusion matrix, accuracy is determined by adding the upper left (“True Negatives”) and the bottom right (“True Positive”) values, then dividing by the total number of predictions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Various models were tested, KNN model was the winner!</a:t>
            </a:r>
          </a:p>
          <a:p>
            <a:r>
              <a:rPr lang="en-US" sz="1600" dirty="0">
                <a:solidFill>
                  <a:schemeClr val="bg1"/>
                </a:solidFill>
              </a:rPr>
              <a:t>Oops… (when the model mis-diagnoses)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Undiagnosed heart disease  =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False Negatives (Bottom left)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Diagnosis of heart disease that is not accurate = False Positives (Top right)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38A80-10AF-48CF-B134-0544C5C1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99" y="4756705"/>
            <a:ext cx="4073419" cy="163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9C867-FBA0-483F-A2C4-04F979BCF26D}"/>
              </a:ext>
            </a:extLst>
          </p:cNvPr>
          <p:cNvSpPr txBox="1"/>
          <p:nvPr/>
        </p:nvSpPr>
        <p:spPr>
          <a:xfrm>
            <a:off x="7295799" y="6396256"/>
            <a:ext cx="407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Image:  Coding Dojo Learning Platform</a:t>
            </a:r>
          </a:p>
        </p:txBody>
      </p:sp>
    </p:spTree>
    <p:extLst>
      <p:ext uri="{BB962C8B-B14F-4D97-AF65-F5344CB8AC3E}">
        <p14:creationId xmlns:p14="http://schemas.microsoft.com/office/powerpoint/2010/main" val="316002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31BC7C-E452-43D0-8E03-7723FDDE3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52" y="1106857"/>
            <a:ext cx="10250296" cy="21269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9A30580-E2F6-4669-9DA8-699712AA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87" y="3804920"/>
            <a:ext cx="4120826" cy="20604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943EBB-B29C-4346-B397-5D1C8ECCAEA1}"/>
              </a:ext>
            </a:extLst>
          </p:cNvPr>
          <p:cNvSpPr txBox="1"/>
          <p:nvPr/>
        </p:nvSpPr>
        <p:spPr>
          <a:xfrm>
            <a:off x="4035587" y="5931017"/>
            <a:ext cx="41208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hlinkClick r:id="rId4"/>
              </a:rPr>
              <a:t>https://medicalcityhealthcare.com/blog/entry/how-to-prevent-your-own-heart-attack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449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Intro and Data Dictionary  Cardiovascular diseases (CVDs) are the number 1 cause of death globally  17.9 million lives each year 31% of all deaths worldwide </vt:lpstr>
      <vt:lpstr>Data Cleaning</vt:lpstr>
      <vt:lpstr>Cholesterol  Data Visualization</vt:lpstr>
      <vt:lpstr>Heat Map – Looking for correlation</vt:lpstr>
      <vt:lpstr>Modeling Techniques</vt:lpstr>
      <vt:lpstr>Confusion Matrix: What does it tell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Bolduan</dc:creator>
  <cp:lastModifiedBy>Ryan Bolduan</cp:lastModifiedBy>
  <cp:revision>4</cp:revision>
  <dcterms:created xsi:type="dcterms:W3CDTF">2021-11-01T01:57:37Z</dcterms:created>
  <dcterms:modified xsi:type="dcterms:W3CDTF">2021-11-15T03:11:44Z</dcterms:modified>
</cp:coreProperties>
</file>