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9" r:id="rId4"/>
    <p:sldId id="279" r:id="rId5"/>
    <p:sldId id="258" r:id="rId6"/>
    <p:sldId id="280" r:id="rId7"/>
    <p:sldId id="283" r:id="rId8"/>
    <p:sldId id="260" r:id="rId9"/>
    <p:sldId id="261" r:id="rId10"/>
    <p:sldId id="262" r:id="rId11"/>
    <p:sldId id="263" r:id="rId12"/>
    <p:sldId id="264" r:id="rId13"/>
    <p:sldId id="274" r:id="rId14"/>
    <p:sldId id="266" r:id="rId15"/>
    <p:sldId id="267" r:id="rId16"/>
    <p:sldId id="268" r:id="rId17"/>
    <p:sldId id="272" r:id="rId18"/>
    <p:sldId id="273" r:id="rId19"/>
    <p:sldId id="265" r:id="rId20"/>
    <p:sldId id="269" r:id="rId21"/>
    <p:sldId id="270" r:id="rId22"/>
    <p:sldId id="275" r:id="rId23"/>
    <p:sldId id="276" r:id="rId24"/>
    <p:sldId id="277" r:id="rId25"/>
    <p:sldId id="278" r:id="rId26"/>
    <p:sldId id="282" r:id="rId2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64223"/>
            <a:ext cx="11411711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23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360161"/>
              </p:ext>
            </p:extLst>
          </p:nvPr>
        </p:nvGraphicFramePr>
        <p:xfrm>
          <a:off x="384333" y="1434871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5427426"/>
                  </p:ext>
                </p:extLst>
              </p:nvPr>
            </p:nvGraphicFramePr>
            <p:xfrm>
              <a:off x="384333" y="2862072"/>
              <a:ext cx="11143379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639062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87361" t="-195385" r="-49962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65263" t="-195385" r="-60736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8927" t="-195385" r="-264038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4737" t="-195385" r="-193684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64615" t="-195385" r="-183077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4694" t="-195385" r="-4082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2429" r="-10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280"/>
            <a:ext cx="105156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Sintetizzare i dati anche tramite grafici è utile per diversi motivi:</a:t>
            </a:r>
          </a:p>
          <a:p>
            <a:endParaRPr lang="it-IT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Identificare pattern e valori anomali.</a:t>
            </a:r>
            <a:r>
              <a:rPr lang="it-IT" dirty="0"/>
              <a:t> Rappresentazioni grafiche permettono di individuare andamenti e anomalie che le statistiche di sintesi da sole non possono evidenziare.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Confrontare</a:t>
            </a:r>
            <a:r>
              <a:rPr lang="it-IT" dirty="0"/>
              <a:t> dataset diversi o distribuzioni nel tempo è più intuitivo con grafici sovrapposti rispetto a una tabella di numeri.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Comunicare in modo efficace.</a:t>
            </a:r>
            <a:r>
              <a:rPr lang="it-IT" dirty="0"/>
              <a:t> Un’immagine è più immediata di una lista di statistiche, rendendo le informazioni più accessibili anche a chi non ha esperienza avanzata in statistica.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/>
              <a:t>Paradosso di </a:t>
            </a:r>
            <a:r>
              <a:rPr lang="it-IT" b="1" dirty="0" err="1"/>
              <a:t>Anscombe</a:t>
            </a:r>
            <a:r>
              <a:rPr lang="it-IT" b="1" dirty="0"/>
              <a:t>:</a:t>
            </a:r>
            <a:r>
              <a:rPr lang="it-IT" dirty="0"/>
              <a:t> dataset differenti possono portare alle stesse statistiche di sintesi, ma mostrare strutture anche molto diverse nei dati.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Popolazione: </a:t>
                </a:r>
                <a:r>
                  <a:rPr lang="it-IT" dirty="0"/>
                  <a:t>insieme di tutte le entità che siamo interessati a studiare (persone, città, transazioni, rilevazioni, ecc.).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Unità statistica: </a:t>
                </a:r>
                <a:r>
                  <a:rPr lang="it-IT" dirty="0"/>
                  <a:t>singole entità che compongono la popolazione.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Variabile: </a:t>
                </a:r>
                <a:r>
                  <a:rPr lang="it-IT" dirty="0"/>
                  <a:t>caratteristica delle unità statistiche che siamo interessati a studiare. I valori di una variabile tendono a </a:t>
                </a:r>
                <a:r>
                  <a:rPr lang="it-IT" i="1" dirty="0"/>
                  <a:t>variare</a:t>
                </a:r>
                <a:r>
                  <a:rPr lang="it-IT" dirty="0"/>
                  <a:t> da una unità statistica all’altra.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it-IT" sz="2000" dirty="0"/>
              </a:p>
              <a:p>
                <a:r>
                  <a:rPr lang="it-IT" dirty="0">
                    <a:solidFill>
                      <a:srgbClr val="C00000"/>
                    </a:solidFill>
                  </a:rPr>
                  <a:t>Modalità: </a:t>
                </a:r>
                <a:r>
                  <a:rPr lang="it-IT" dirty="0"/>
                  <a:t>sono i valori che le variabili possono assumere. Le indicheremo con lettere maiuscole: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D4950C1-3060-4C90-AB4B-4F698C7656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7785"/>
                <a:ext cx="10515600" cy="5329937"/>
              </a:xfrm>
              <a:blipFill>
                <a:blip r:embed="rId2"/>
                <a:stretch>
                  <a:fillRect l="-1043" t="-1943" r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9DD4FF-438E-CDDD-0D93-7427ECA8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</p:spPr>
            <p:txBody>
              <a:bodyPr/>
              <a:lstStyle/>
              <a:p>
                <a:r>
                  <a:rPr lang="it-IT" dirty="0">
                    <a:solidFill>
                      <a:srgbClr val="C00000"/>
                    </a:solidFill>
                  </a:rPr>
                  <a:t>Il coefficiente di correlazione lineare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misura la dipendenza lineare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it-IT" dirty="0"/>
                  <a:t> assume valori nell’intervallo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[−1, 1]</m:t>
                    </m:r>
                  </m:oMath>
                </a14:m>
                <a:r>
                  <a:rPr lang="it-IT" dirty="0"/>
                  <a:t> dove:</a:t>
                </a:r>
                <a:br>
                  <a:rPr lang="it-IT" dirty="0"/>
                </a:br>
                <a:endParaRPr lang="it-IT" sz="1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it-IT" dirty="0"/>
                  <a:t> indica una perfetta relazione lineare negativa;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dirty="0"/>
                  <a:t> indica assenza di legame </a:t>
                </a:r>
                <a:r>
                  <a:rPr lang="it-IT" b="1" dirty="0">
                    <a:solidFill>
                      <a:srgbClr val="C00000"/>
                    </a:solidFill>
                  </a:rPr>
                  <a:t>lineare</a:t>
                </a:r>
                <a:r>
                  <a:rPr lang="it-IT" dirty="0"/>
                  <a:t>;</a:t>
                </a:r>
                <a:br>
                  <a:rPr lang="it-IT" dirty="0"/>
                </a:br>
                <a:endParaRPr lang="it-IT" sz="10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it-IT" dirty="0"/>
                  <a:t> indica una perfetta relazione lineare positiva.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483ADF91-8F43-A85F-CE22-0131D7713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5544"/>
                <a:ext cx="10515600" cy="5462143"/>
              </a:xfrm>
              <a:blipFill>
                <a:blip r:embed="rId2"/>
                <a:stretch>
                  <a:fillRect l="-1043" t="-1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7889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20F350-364E-1877-C1A3-125AD06D1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Coefficiente di correlazione lineare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8148FA5-D8A9-2601-226D-A6099077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22" y="1237196"/>
            <a:ext cx="10412278" cy="145752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DBE607-D883-FFE2-8C01-F1E28E96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522" y="3200479"/>
            <a:ext cx="10469436" cy="1590897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B612669C-7A19-A0F9-9F01-D52D70CD9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59" y="5169115"/>
            <a:ext cx="10383699" cy="1457528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0E150E73-FCD5-0BF9-C185-3236D223FEDE}"/>
              </a:ext>
            </a:extLst>
          </p:cNvPr>
          <p:cNvCxnSpPr/>
          <p:nvPr/>
        </p:nvCxnSpPr>
        <p:spPr>
          <a:xfrm>
            <a:off x="521208" y="2962656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28FCF07-C9E4-F676-8845-35F3DD7E3244}"/>
              </a:ext>
            </a:extLst>
          </p:cNvPr>
          <p:cNvCxnSpPr/>
          <p:nvPr/>
        </p:nvCxnSpPr>
        <p:spPr>
          <a:xfrm>
            <a:off x="609290" y="5017008"/>
            <a:ext cx="114574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765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59B64D-F3AB-4D86-6FF9-E8966128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</p:spPr>
            <p:txBody>
              <a:bodyPr/>
              <a:lstStyle/>
              <a:p>
                <a:r>
                  <a:rPr lang="it-IT" dirty="0"/>
                  <a:t>Si tratta di quella retta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r>
                  <a:rPr lang="it-IT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che meglio approssima la relazione tra le variabili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it-IT" dirty="0"/>
                  <a:t>. </a:t>
                </a:r>
              </a:p>
              <a:p>
                <a:r>
                  <a:rPr lang="it-IT" dirty="0"/>
                  <a:t>Si trovano quei valori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IT" dirty="0"/>
                  <a:t> che minimizzano la seguente quantità: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0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it-IT" dirty="0"/>
              </a:p>
              <a:p>
                <a:endParaRPr lang="it-IT" sz="100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429608-71A7-8451-8B04-AB187E6EF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6672"/>
                <a:ext cx="10515600" cy="5599303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05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B54A2C-22DA-724E-9EED-BD7D3D7A9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Retta dei Minimi Quadrati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59948A-B0E9-E5FC-1C0B-4EDC7E713B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0"/>
          <a:stretch/>
        </p:blipFill>
        <p:spPr bwMode="auto">
          <a:xfrm>
            <a:off x="2310002" y="1563307"/>
            <a:ext cx="6888861" cy="4986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22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0DC93-B634-6741-7A24-40D5B35E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Inner Join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DF3B5C8-5075-37D2-1DE4-18DB0911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671127"/>
            <a:ext cx="6743563" cy="597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Tipologia di variabili (1)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108"/>
            <a:ext cx="10515600" cy="5681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assumere.</a:t>
            </a:r>
          </a:p>
          <a:p>
            <a:pPr marL="0" indent="0">
              <a:buNone/>
            </a:pPr>
            <a:endParaRPr lang="it-IT" sz="2000" dirty="0"/>
          </a:p>
          <a:p>
            <a:pPr marL="0" indent="0">
              <a:buNone/>
            </a:pPr>
            <a:r>
              <a:rPr lang="it-IT" dirty="0"/>
              <a:t>Variabili quantitative hanno modalità numeriche.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continue:</a:t>
            </a:r>
            <a:r>
              <a:rPr lang="it-IT" dirty="0"/>
              <a:t> variabili le cui modalità possono assumere qualsiasi valore all'interno di un intervallo reale (es. la temperatura, l'altezza di una persona).</a:t>
            </a:r>
          </a:p>
          <a:p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Quantitative discrete:</a:t>
            </a:r>
            <a:r>
              <a:rPr lang="it-IT" dirty="0"/>
              <a:t> variabili le cui modalità possono assumere solo un numero finito o un’infinità numerabile di valori (es. il # di figli in una famiglia, l’età in anni compiuti).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F0C4BC-B386-3BED-297D-95C99931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di variabili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897DFE-8682-0667-AF90-1427B9DC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Variabili quantitative hanno per modalità delle etichette/categorie.</a:t>
            </a:r>
            <a:br>
              <a:rPr lang="it-IT" dirty="0"/>
            </a:b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ordinabili: </a:t>
            </a:r>
            <a:r>
              <a:rPr lang="it-IT" dirty="0"/>
              <a:t>variabili le cui modalità sono categorie che possono essere ordinate secondo un criterio naturale (es. il livello di istruzione, il grado di soddisfazione).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b="1" dirty="0">
                <a:solidFill>
                  <a:srgbClr val="C00000"/>
                </a:solidFill>
              </a:rPr>
              <a:t>Qualitative nominale: </a:t>
            </a:r>
            <a:r>
              <a:rPr lang="it-IT" dirty="0"/>
              <a:t>variabili le cui modalità sono etichette che non hanno un ordine naturale (es. il colore degli occhi, il gruppo sanguigno).</a:t>
            </a:r>
          </a:p>
          <a:p>
            <a:pPr marL="457200" lvl="1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25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</a:t>
                          </a:r>
                          <a14:m>
                            <m:oMath xmlns:m="http://schemas.openxmlformats.org/officeDocument/2006/math"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8312665"/>
                  </p:ext>
                </p:extLst>
              </p:nvPr>
            </p:nvGraphicFramePr>
            <p:xfrm>
              <a:off x="968830" y="2678748"/>
              <a:ext cx="10254340" cy="3960222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5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5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4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4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84" t="-420879" r="-4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420879" r="-303858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420879" r="-204762" b="-2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420879" r="-4154" b="-2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07920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620879" r="-303858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620879" r="-204762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620879" r="-4154" b="-153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A09817-E965-2498-21F2-6AF8F75D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Particolato atmosferico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</p:spPr>
            <p:txBody>
              <a:bodyPr>
                <a:normAutofit lnSpcReduction="10000"/>
              </a:bodyPr>
              <a:lstStyle/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atmosferico è formato da una miscela complessa di particelle solide e liquide di natura organica o inorganica, sospese nell’aria.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sz="1800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algn="l"/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Il particolato si distingue, in base al diametro aerodinamico, in:</a:t>
                </a:r>
                <a:b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</a:b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10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10 µm, in grado di penetrare nel tratto superiore dell'apparato respiratorio;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endParaRPr lang="it-IT" b="0" i="0" dirty="0">
                  <a:solidFill>
                    <a:srgbClr val="222222"/>
                  </a:solidFill>
                  <a:effectLst/>
                  <a:latin typeface="Open Sans" panose="020B06060305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b="0" i="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PM</a:t>
                </a:r>
                <a:r>
                  <a:rPr lang="it-IT" b="0" i="0" baseline="-25000" dirty="0">
                    <a:solidFill>
                      <a:srgbClr val="C00000"/>
                    </a:solidFill>
                    <a:effectLst/>
                    <a:latin typeface="Open Sans" panose="020B0606030504020204" pitchFamily="34" charset="0"/>
                  </a:rPr>
                  <a:t>2.5</a:t>
                </a:r>
                <a:r>
                  <a:rPr lang="it-IT" b="0" i="0" dirty="0">
                    <a:solidFill>
                      <a:srgbClr val="222222"/>
                    </a:solidFill>
                    <a:effectLst/>
                    <a:latin typeface="Open Sans" panose="020B0606030504020204" pitchFamily="34" charset="0"/>
                  </a:rPr>
                  <a:t> con diametro aerodinamico inferiore a 2.5 µm, in grado di raggiungere i polmoni ed i bronchi secondari.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La direttiva europea 2008/50/CE indica come soglia per il PM</a:t>
                </a:r>
                <a:r>
                  <a:rPr lang="it-IT" baseline="-25000" dirty="0"/>
                  <a:t>10</a:t>
                </a:r>
                <a:r>
                  <a:rPr lang="it-IT" dirty="0"/>
                  <a:t> il valore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50 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it-IT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it-IT" dirty="0"/>
                  <a:t>, da non superare per più di 35 giorni in un anno.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6" name="Segnaposto contenuto 5">
                <a:extLst>
                  <a:ext uri="{FF2B5EF4-FFF2-40B4-BE49-F238E27FC236}">
                    <a16:creationId xmlns:a16="http://schemas.microsoft.com/office/drawing/2014/main" id="{0BA1EBE2-A4EC-C2AA-D2D3-8867B20B5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376"/>
                <a:ext cx="10856976" cy="5654167"/>
              </a:xfrm>
              <a:blipFill>
                <a:blip r:embed="rId2"/>
                <a:stretch>
                  <a:fillRect l="-1011" t="-2478" r="-6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83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BA6EBF-3627-772A-C225-2710E1A9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Condizioni Logiche in 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173F28-6421-0F3D-5F58-F51FE90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362"/>
            <a:ext cx="10515600" cy="5322158"/>
          </a:xfrm>
        </p:spPr>
        <p:txBody>
          <a:bodyPr/>
          <a:lstStyle/>
          <a:p>
            <a:r>
              <a:rPr lang="it-IT" dirty="0">
                <a:solidFill>
                  <a:srgbClr val="C00000"/>
                </a:solidFill>
              </a:rPr>
              <a:t>Uguaglianza:</a:t>
            </a:r>
            <a:r>
              <a:rPr lang="it-IT" dirty="0"/>
              <a:t> 	     x == y</a:t>
            </a:r>
          </a:p>
          <a:p>
            <a:r>
              <a:rPr lang="it-IT" dirty="0">
                <a:solidFill>
                  <a:srgbClr val="C00000"/>
                </a:solidFill>
              </a:rPr>
              <a:t>Diverso da:</a:t>
            </a:r>
            <a:r>
              <a:rPr lang="it-IT" dirty="0"/>
              <a:t> 	     x !=  y</a:t>
            </a:r>
          </a:p>
          <a:p>
            <a:r>
              <a:rPr lang="it-IT" dirty="0">
                <a:solidFill>
                  <a:srgbClr val="C00000"/>
                </a:solidFill>
              </a:rPr>
              <a:t>Disuguaglianze:      </a:t>
            </a:r>
            <a:r>
              <a:rPr lang="it-IT" dirty="0"/>
              <a:t>x  &gt;  y;      x &gt;= y;       x &lt; y;        x &lt;= y</a:t>
            </a:r>
          </a:p>
          <a:p>
            <a:endParaRPr lang="it-IT" dirty="0"/>
          </a:p>
          <a:p>
            <a:pPr marL="0" indent="0">
              <a:buNone/>
            </a:pPr>
            <a:r>
              <a:rPr lang="it-IT" dirty="0"/>
              <a:t>Connettori logici:</a:t>
            </a:r>
          </a:p>
          <a:p>
            <a:r>
              <a:rPr lang="it-IT" dirty="0">
                <a:solidFill>
                  <a:srgbClr val="C00000"/>
                </a:solidFill>
              </a:rPr>
              <a:t>And: </a:t>
            </a:r>
            <a:r>
              <a:rPr lang="it-IT" dirty="0"/>
              <a:t>restituisce TRUE se entrambe le condizione sono TRUE</a:t>
            </a:r>
            <a:br>
              <a:rPr lang="it-IT" dirty="0"/>
            </a:br>
            <a:r>
              <a:rPr lang="it-IT" dirty="0"/>
              <a:t>				(x == y) &amp;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Or: </a:t>
            </a:r>
            <a:r>
              <a:rPr lang="it-IT" dirty="0"/>
              <a:t>restituisce TRUE se almeno una condizione è TRUE</a:t>
            </a:r>
            <a:br>
              <a:rPr lang="it-IT" dirty="0"/>
            </a:br>
            <a:r>
              <a:rPr lang="it-IT" dirty="0"/>
              <a:t>				(x == y) | (x &gt;= z)</a:t>
            </a:r>
          </a:p>
          <a:p>
            <a:r>
              <a:rPr lang="it-IT" dirty="0">
                <a:solidFill>
                  <a:srgbClr val="C00000"/>
                </a:solidFill>
              </a:rPr>
              <a:t>Not: </a:t>
            </a:r>
            <a:r>
              <a:rPr lang="it-IT" dirty="0"/>
              <a:t>nega la condizione</a:t>
            </a:r>
            <a:br>
              <a:rPr lang="it-IT" dirty="0"/>
            </a:br>
            <a:r>
              <a:rPr lang="it-IT" dirty="0"/>
              <a:t>				     !(x &gt;=y)</a:t>
            </a:r>
          </a:p>
        </p:txBody>
      </p:sp>
    </p:spTree>
    <p:extLst>
      <p:ext uri="{BB962C8B-B14F-4D97-AF65-F5344CB8AC3E}">
        <p14:creationId xmlns:p14="http://schemas.microsoft.com/office/powerpoint/2010/main" val="3586325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839480"/>
              </a:xfrm>
              <a:blipFill>
                <a:blip r:embed="rId2"/>
                <a:stretch>
                  <a:fillRect l="-1043" t="-21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243412"/>
              </p:ext>
            </p:extLst>
          </p:nvPr>
        </p:nvGraphicFramePr>
        <p:xfrm>
          <a:off x="563528" y="3909180"/>
          <a:ext cx="11143379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39062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1468</Words>
  <Application>Microsoft Office PowerPoint</Application>
  <PresentationFormat>Widescreen</PresentationFormat>
  <Paragraphs>236</Paragraphs>
  <Slides>26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Open Sans</vt:lpstr>
      <vt:lpstr>Wingdings</vt:lpstr>
      <vt:lpstr>Tema di Office</vt:lpstr>
      <vt:lpstr>Analisi di dati ambientali tramite risorse open source per la Data Science</vt:lpstr>
      <vt:lpstr>Notazione</vt:lpstr>
      <vt:lpstr>Tipologia di variabili (1)</vt:lpstr>
      <vt:lpstr>Tipologia di variabili (2)</vt:lpstr>
      <vt:lpstr>Matrice dei dati</vt:lpstr>
      <vt:lpstr>Particolato atmosferico</vt:lpstr>
      <vt:lpstr>Condizioni Logiche in R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  <vt:lpstr>Coefficiente di correlazione lineare</vt:lpstr>
      <vt:lpstr>Coefficiente di correlazione lineare</vt:lpstr>
      <vt:lpstr>Retta dei Minimi Quadrati</vt:lpstr>
      <vt:lpstr>Retta dei Minimi Quadrati</vt:lpstr>
      <vt:lpstr>Inner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51</cp:revision>
  <dcterms:created xsi:type="dcterms:W3CDTF">2025-02-01T09:58:39Z</dcterms:created>
  <dcterms:modified xsi:type="dcterms:W3CDTF">2025-02-05T18:02:17Z</dcterms:modified>
</cp:coreProperties>
</file>