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9" r:id="rId5"/>
    <p:sldId id="258" r:id="rId6"/>
    <p:sldId id="280" r:id="rId7"/>
    <p:sldId id="283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7" r:id="rId16"/>
    <p:sldId id="268" r:id="rId17"/>
    <p:sldId id="272" r:id="rId18"/>
    <p:sldId id="273" r:id="rId19"/>
    <p:sldId id="265" r:id="rId20"/>
    <p:sldId id="284" r:id="rId21"/>
    <p:sldId id="285" r:id="rId22"/>
    <p:sldId id="269" r:id="rId23"/>
    <p:sldId id="270" r:id="rId24"/>
    <p:sldId id="275" r:id="rId25"/>
    <p:sldId id="276" r:id="rId26"/>
    <p:sldId id="277" r:id="rId27"/>
    <p:sldId id="278" r:id="rId28"/>
    <p:sldId id="282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10/02/2025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64223"/>
            <a:ext cx="11411711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Analisi di dati ambientali tramite risorse open source per la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3602038"/>
            <a:ext cx="10141527" cy="1655762"/>
          </a:xfrm>
        </p:spPr>
        <p:txBody>
          <a:bodyPr>
            <a:normAutofit/>
          </a:bodyPr>
          <a:lstStyle/>
          <a:p>
            <a:r>
              <a:rPr lang="it-IT" sz="4000" dirty="0"/>
              <a:t>Introduzione alla Statistica Descrittiva con 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63C980-2869-4DBD-BF80-3B17198EF81A}"/>
              </a:ext>
            </a:extLst>
          </p:cNvPr>
          <p:cNvSpPr txBox="1"/>
          <p:nvPr/>
        </p:nvSpPr>
        <p:spPr>
          <a:xfrm>
            <a:off x="1524000" y="5257800"/>
            <a:ext cx="549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Roberto Ascari </a:t>
            </a:r>
            <a:r>
              <a:rPr lang="it-IT" sz="2400" dirty="0"/>
              <a:t>– roberto.ascari@unimib.it</a:t>
            </a:r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(1.5+1+2+1.5+2+1)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∗6.5=6.529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Quantili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1742" r="-986" b="-26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60161"/>
              </p:ext>
            </p:extLst>
          </p:nvPr>
        </p:nvGraphicFramePr>
        <p:xfrm>
          <a:off x="384333" y="1434871"/>
          <a:ext cx="11143379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427426"/>
                  </p:ext>
                </p:extLst>
              </p:nvPr>
            </p:nvGraphicFramePr>
            <p:xfrm>
              <a:off x="384333" y="2862072"/>
              <a:ext cx="11143379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639062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427426"/>
                  </p:ext>
                </p:extLst>
              </p:nvPr>
            </p:nvGraphicFramePr>
            <p:xfrm>
              <a:off x="384333" y="2862072"/>
              <a:ext cx="11143379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639062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7361" t="-195385" r="-49962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5263" t="-195385" r="-60736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8927" t="-195385" r="-26403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4737" t="-195385" r="-193684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64615" t="-195385" r="-183077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4694" t="-195385" r="-4082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Sintetizzare i dati anche tramite grafici è utile per diversi motivi:</a:t>
            </a:r>
          </a:p>
          <a:p>
            <a:endParaRPr lang="it-IT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Identificare pattern e valori anomali.</a:t>
            </a:r>
            <a:r>
              <a:rPr lang="it-IT" dirty="0"/>
              <a:t> Rappresentazioni grafiche permettono di individuare andamenti e anomalie che le statistiche di sintesi da sole non possono evidenziare.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Confrontare</a:t>
            </a:r>
            <a:r>
              <a:rPr lang="it-IT" dirty="0"/>
              <a:t> dataset diversi o distribuzioni nel tempo è più intuitivo con grafici sovrapposti rispetto a una tabella di numeri.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Comunicare in modo efficace.</a:t>
            </a:r>
            <a:r>
              <a:rPr lang="it-IT" dirty="0"/>
              <a:t> Un’immagine è più immediata di una lista di statistiche, rendendo le informazioni più accessibili anche a chi non ha esperienza avanzata in statistica.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Paradosso di </a:t>
            </a:r>
            <a:r>
              <a:rPr lang="it-IT" b="1" dirty="0" err="1"/>
              <a:t>Anscombe</a:t>
            </a:r>
            <a:r>
              <a:rPr lang="it-IT" b="1" dirty="0"/>
              <a:t>:</a:t>
            </a:r>
            <a:r>
              <a:rPr lang="it-IT" dirty="0"/>
              <a:t> dataset differenti possono portare alle stesse statistiche di sintesi, ma mostrare strutture anche molto diverse nei dati.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Popolazione: </a:t>
                </a:r>
                <a:r>
                  <a:rPr lang="it-IT" dirty="0"/>
                  <a:t>insieme di tutte le entità che siamo interessati a studiare (persone, città, transazioni, rilevazioni, ecc.).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Unità statistica: </a:t>
                </a:r>
                <a:r>
                  <a:rPr lang="it-IT" dirty="0"/>
                  <a:t>singole entità che compongono la popolazione.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Variabile: </a:t>
                </a:r>
                <a:r>
                  <a:rPr lang="it-IT" dirty="0"/>
                  <a:t>caratteristica delle unità statistiche che siamo interessati a studiare. I valori di una variabile tendono a </a:t>
                </a:r>
                <a:r>
                  <a:rPr lang="it-IT" i="1" dirty="0"/>
                  <a:t>variare</a:t>
                </a:r>
                <a:r>
                  <a:rPr lang="it-IT" dirty="0"/>
                  <a:t> da una unità statistica all’altra.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Modalità: </a:t>
                </a:r>
                <a:r>
                  <a:rPr lang="it-IT" dirty="0"/>
                  <a:t>sono i valori che le variabili possono assumere.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  <a:blipFill>
                <a:blip r:embed="rId2"/>
                <a:stretch>
                  <a:fillRect l="-1043" t="-1943" r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inea, diagramma, schizzo, Diagramma&#10;&#10;Il contenuto generato dall'IA potrebbe non essere corretto.">
            <a:extLst>
              <a:ext uri="{FF2B5EF4-FFF2-40B4-BE49-F238E27FC236}">
                <a16:creationId xmlns:a16="http://schemas.microsoft.com/office/drawing/2014/main" id="{B0F7622F-9250-5938-3747-5809434F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7" b="6944"/>
          <a:stretch/>
        </p:blipFill>
        <p:spPr>
          <a:xfrm>
            <a:off x="1981200" y="2405743"/>
            <a:ext cx="8229600" cy="432162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7506435-7FE0-012A-D897-CB214EAB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La distribuzione Normale (o Gaussiana)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52BB9A0-8A60-DB20-4BB5-0D3305AED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3835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∈(−∞, +∞)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52BB9A0-8A60-DB20-4BB5-0D3305AED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38355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F5C9F-468D-C4F0-174F-50ADD97B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La distribuzione Normale (o Gaussiana)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2DC1B83-BE54-4DA7-9FF0-0C29FC7C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3" t="5696" r="10140" b="3171"/>
          <a:stretch/>
        </p:blipFill>
        <p:spPr>
          <a:xfrm>
            <a:off x="3719408" y="936595"/>
            <a:ext cx="4020498" cy="592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46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DD4FF-438E-CDDD-0D93-7427ECA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Il coefficiente di correlazione lineare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misura la dipendenza lineare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assume valori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it-IT" dirty="0"/>
                  <a:t> dove:</a:t>
                </a:r>
                <a:br>
                  <a:rPr lang="it-IT" dirty="0"/>
                </a:br>
                <a:endParaRPr lang="it-IT" sz="1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indica una perfetta relazione lineare negativa;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indica assenza di legame </a:t>
                </a:r>
                <a:r>
                  <a:rPr lang="it-IT" b="1" dirty="0">
                    <a:solidFill>
                      <a:srgbClr val="C00000"/>
                    </a:solidFill>
                  </a:rPr>
                  <a:t>lineare</a:t>
                </a:r>
                <a:r>
                  <a:rPr lang="it-IT" dirty="0"/>
                  <a:t>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indica una perfetta relazione lineare positiva.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  <a:blipFill>
                <a:blip r:embed="rId2"/>
                <a:stretch>
                  <a:fillRect l="-1043" t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0F350-364E-1877-C1A3-125AD06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48FA5-D8A9-2601-226D-A6099077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" y="1237196"/>
            <a:ext cx="10412278" cy="1457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DBE607-D883-FFE2-8C01-F1E28E96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2" y="3200479"/>
            <a:ext cx="10469436" cy="15908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12669C-7A19-A0F9-9F01-D52D70CD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9" y="5169115"/>
            <a:ext cx="10383699" cy="145752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E150E73-FCD5-0BF9-C185-3236D223FEDE}"/>
              </a:ext>
            </a:extLst>
          </p:cNvPr>
          <p:cNvCxnSpPr/>
          <p:nvPr/>
        </p:nvCxnSpPr>
        <p:spPr>
          <a:xfrm>
            <a:off x="521208" y="2962656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28FCF07-C9E4-F676-8845-35F3DD7E3244}"/>
              </a:ext>
            </a:extLst>
          </p:cNvPr>
          <p:cNvCxnSpPr/>
          <p:nvPr/>
        </p:nvCxnSpPr>
        <p:spPr>
          <a:xfrm>
            <a:off x="609290" y="5017008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B64D-F3AB-4D86-6FF9-E896612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</p:spPr>
            <p:txBody>
              <a:bodyPr/>
              <a:lstStyle/>
              <a:p>
                <a:r>
                  <a:rPr lang="it-IT" dirty="0"/>
                  <a:t>Si tratta di quella retta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che meglio approssima la relazione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/>
                  <a:t>Si trovano quei valori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che minimizzano la seguente quantità: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0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:endParaRPr lang="it-IT" sz="1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54A2C-22DA-724E-9EED-BD7D3D7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9948A-B0E9-E5FC-1C0B-4EDC7E713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/>
          <a:stretch/>
        </p:blipFill>
        <p:spPr bwMode="auto">
          <a:xfrm>
            <a:off x="2310002" y="1563307"/>
            <a:ext cx="6888861" cy="49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DC93-B634-6741-7A24-40D5B35E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Inner Join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DF3B5C8-5075-37D2-1DE4-18DB0911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671127"/>
            <a:ext cx="6743563" cy="5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Tipologia di variabili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108"/>
            <a:ext cx="10515600" cy="568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/>
              <a:t>Variabili quantitative hanno modalità numeriche.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continue:</a:t>
            </a:r>
            <a:r>
              <a:rPr lang="it-IT" dirty="0"/>
              <a:t> variabili le cui modalità possono assumere qualsiasi valore all'interno di un intervallo reale (es. la temperatura, l'altezza di una persona).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discrete:</a:t>
            </a:r>
            <a:r>
              <a:rPr lang="it-IT" dirty="0"/>
              <a:t> variabili le cui modalità possono assumere solo un numero finito o un’infinità numerabile di valori (es. il # di figli in una famiglia, l’età in anni compiuti).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0C4BC-B386-3BED-297D-95C99931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di variabili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97DFE-8682-0667-AF90-1427B9D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Variabili qualitative </a:t>
            </a:r>
            <a:r>
              <a:rPr lang="it-IT" dirty="0"/>
              <a:t>hanno per modalità delle etichette/categorie.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ordinabili: </a:t>
            </a:r>
            <a:r>
              <a:rPr lang="it-IT" dirty="0"/>
              <a:t>variabili le cui modalità sono categorie che possono essere ordinate secondo un criterio naturale (es. il livello di istruzione, il grado di soddisfazione).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nominale: </a:t>
            </a:r>
            <a:r>
              <a:rPr lang="it-IT" dirty="0"/>
              <a:t>variabili le cui modalità sono etichette che non hanno un ordine naturale (es. il colore degli occhi, il gruppo sanguigno).</a:t>
            </a:r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8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</a:t>
                          </a: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5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4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4" t="-420879" r="-4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420879" r="-3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420879" r="-204762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420879" r="-4154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620879" r="-30385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620879" r="-204762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620879" r="-4154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09817-E965-2498-21F2-6AF8F75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Particolato atmosferico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atmosferico è formato da una miscela complessa di particelle solide e liquide di natura organica o inorganica, sospese nell’aria.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sz="1800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si distingue, in base al diametro aerodinamico, in: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10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10 µm, in grado di penetrare nel tratto superiore dell'apparato respiratorio;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2.5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2.5 µm, in grado di raggiungere i polmoni ed i bronchi secondari.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La direttiva europea 2008/50/CE indica come soglia per il PM</a:t>
                </a:r>
                <a:r>
                  <a:rPr lang="it-IT" baseline="-25000" dirty="0"/>
                  <a:t>10</a:t>
                </a:r>
                <a:r>
                  <a:rPr lang="it-IT" dirty="0"/>
                  <a:t> il valore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, da non superare per più di 35 giorni in un anno.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  <a:blipFill>
                <a:blip r:embed="rId2"/>
                <a:stretch>
                  <a:fillRect l="-1011" t="-2478" r="-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A6EBF-3627-772A-C225-2710E1A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Condizioni Logiche in 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173F28-6421-0F3D-5F58-F51FE90C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362"/>
            <a:ext cx="10515600" cy="5322158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Uguaglianza:</a:t>
            </a:r>
            <a:r>
              <a:rPr lang="it-IT" dirty="0"/>
              <a:t> 	     x == y</a:t>
            </a:r>
          </a:p>
          <a:p>
            <a:r>
              <a:rPr lang="it-IT" dirty="0">
                <a:solidFill>
                  <a:srgbClr val="C00000"/>
                </a:solidFill>
              </a:rPr>
              <a:t>Diverso da:</a:t>
            </a:r>
            <a:r>
              <a:rPr lang="it-IT" dirty="0"/>
              <a:t> 	     x !=  y</a:t>
            </a:r>
          </a:p>
          <a:p>
            <a:r>
              <a:rPr lang="it-IT" dirty="0">
                <a:solidFill>
                  <a:srgbClr val="C00000"/>
                </a:solidFill>
              </a:rPr>
              <a:t>Disuguaglianze:      </a:t>
            </a:r>
            <a:r>
              <a:rPr lang="it-IT" dirty="0"/>
              <a:t>x  &gt;  y;      x &gt;= y;       x &lt; y;        x &lt;= y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Connettori logici:</a:t>
            </a:r>
          </a:p>
          <a:p>
            <a:r>
              <a:rPr lang="it-IT" dirty="0">
                <a:solidFill>
                  <a:srgbClr val="C00000"/>
                </a:solidFill>
              </a:rPr>
              <a:t>And: </a:t>
            </a:r>
            <a:r>
              <a:rPr lang="it-IT" dirty="0"/>
              <a:t>restituisce TRUE se entrambe le condizione sono TRUE</a:t>
            </a:r>
            <a:br>
              <a:rPr lang="it-IT" dirty="0"/>
            </a:br>
            <a:r>
              <a:rPr lang="it-IT" dirty="0"/>
              <a:t>				(x == y) &amp;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Or: </a:t>
            </a:r>
            <a:r>
              <a:rPr lang="it-IT" dirty="0"/>
              <a:t>restituisce TRUE se almeno una condizione è TRUE</a:t>
            </a:r>
            <a:br>
              <a:rPr lang="it-IT" dirty="0"/>
            </a:br>
            <a:r>
              <a:rPr lang="it-IT" dirty="0"/>
              <a:t>				(x == y) |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Not: </a:t>
            </a:r>
            <a:r>
              <a:rPr lang="it-IT" dirty="0"/>
              <a:t>nega la condizione</a:t>
            </a:r>
            <a:br>
              <a:rPr lang="it-IT" dirty="0"/>
            </a:br>
            <a:r>
              <a:rPr lang="it-IT" dirty="0"/>
              <a:t>				     !(x &gt;=y)</a:t>
            </a:r>
          </a:p>
        </p:txBody>
      </p:sp>
    </p:spTree>
    <p:extLst>
      <p:ext uri="{BB962C8B-B14F-4D97-AF65-F5344CB8AC3E}">
        <p14:creationId xmlns:p14="http://schemas.microsoft.com/office/powerpoint/2010/main" val="35863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2+8+7+8.5+7+6.5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  <a:blipFill>
                <a:blip r:embed="rId2"/>
                <a:stretch>
                  <a:fillRect l="-1043" t="-2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43412"/>
              </p:ext>
            </p:extLst>
          </p:nvPr>
        </p:nvGraphicFramePr>
        <p:xfrm>
          <a:off x="563528" y="3909180"/>
          <a:ext cx="11143379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1496</Words>
  <Application>Microsoft Office PowerPoint</Application>
  <PresentationFormat>Widescreen</PresentationFormat>
  <Paragraphs>239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Open Sans</vt:lpstr>
      <vt:lpstr>Wingdings</vt:lpstr>
      <vt:lpstr>Tema di Office</vt:lpstr>
      <vt:lpstr>Analisi di dati ambientali tramite risorse open source per la Data Science</vt:lpstr>
      <vt:lpstr>Notazione</vt:lpstr>
      <vt:lpstr>Tipologia di variabili (1)</vt:lpstr>
      <vt:lpstr>Tipologia di variabili (2)</vt:lpstr>
      <vt:lpstr>Matrice dei dati</vt:lpstr>
      <vt:lpstr>Particolato atmosferico</vt:lpstr>
      <vt:lpstr>Condizioni Logiche in R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La distribuzione Normale (o Gaussiana)</vt:lpstr>
      <vt:lpstr>La distribuzione Normale (o Gaussiana)</vt:lpstr>
      <vt:lpstr>Tipologia punti</vt:lpstr>
      <vt:lpstr>Tipologia linee</vt:lpstr>
      <vt:lpstr>Coefficiente di correlazione lineare</vt:lpstr>
      <vt:lpstr>Coefficiente di correlazione lineare</vt:lpstr>
      <vt:lpstr>Retta dei Minimi Quadrati</vt:lpstr>
      <vt:lpstr>Retta dei Minimi Quadrati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54</cp:revision>
  <dcterms:created xsi:type="dcterms:W3CDTF">2025-02-01T09:58:39Z</dcterms:created>
  <dcterms:modified xsi:type="dcterms:W3CDTF">2025-02-10T07:36:15Z</dcterms:modified>
</cp:coreProperties>
</file>