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9" r:id="rId4"/>
    <p:sldId id="279" r:id="rId5"/>
    <p:sldId id="258" r:id="rId6"/>
    <p:sldId id="280" r:id="rId7"/>
    <p:sldId id="283" r:id="rId8"/>
    <p:sldId id="260" r:id="rId9"/>
    <p:sldId id="261" r:id="rId10"/>
    <p:sldId id="262" r:id="rId11"/>
    <p:sldId id="263" r:id="rId12"/>
    <p:sldId id="264" r:id="rId13"/>
    <p:sldId id="274" r:id="rId14"/>
    <p:sldId id="266" r:id="rId15"/>
    <p:sldId id="267" r:id="rId16"/>
    <p:sldId id="268" r:id="rId17"/>
    <p:sldId id="272" r:id="rId18"/>
    <p:sldId id="273" r:id="rId19"/>
    <p:sldId id="265" r:id="rId20"/>
    <p:sldId id="269" r:id="rId21"/>
    <p:sldId id="270" r:id="rId22"/>
    <p:sldId id="275" r:id="rId23"/>
    <p:sldId id="276" r:id="rId24"/>
    <p:sldId id="277" r:id="rId25"/>
    <p:sldId id="278" r:id="rId26"/>
    <p:sldId id="282" r:id="rId2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Stile con tema 1 - Color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3869E2-7FC6-EEA6-8EA8-7757FA326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33F649E-B940-A948-E44A-AE58CE696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0C0386-7736-A4E7-67FE-9A70ECBC4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06/02/2025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1353EE-1B97-70B8-F79A-751F860EE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BF8298F-9248-4FAD-5CB4-25898DE3E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2806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9C0976-2376-21F0-60DA-E9B80411C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07185EF-9C4B-DE82-EA02-91FB05916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B03878-C203-4B3B-C8E5-2ADB3FBFB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06/02/2025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F273AC-3D38-CA11-8EDA-1E7029BC4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6B1A799-F634-30FA-8163-E429C4A4C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392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421387D-731A-7208-C127-C36E669375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4F92AAD-6550-6E92-562E-3B9B02586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374561-93D3-BE48-36DD-EC3D55275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06/02/2025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EF1C57-50F8-B0FA-36D2-E2E6074D7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F7AE15-4CA3-A223-03A7-2F09234AE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458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C12BF2-12B4-B1C5-76DA-0FE9F25F7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5852BA-86AB-47B5-D96F-1F759CD8E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D0856C-14A9-E75A-A6F5-E08C76F9D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06/02/2025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86CBC97-5615-86B0-598D-58C819BDA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D35C6A-2C52-77CE-F6FF-6319C75C6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094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BDC50A-80F2-9BA9-C6D3-1D8D83E47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8D1BE01-4471-5402-319A-5338C96E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7C58F46-4EAF-A193-5368-15DA708E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06/02/2025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521033-60D2-7586-641D-BE9BAC612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00E0A7-B93C-C303-77D3-47E0A91F4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519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68E2CA-6F7B-E56A-64A0-ECF20DFD1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95D57B-E549-270D-E8CE-77185D980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7855F19-99D7-2D89-174F-CC5E21C25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B9ECDB9-5C23-3A49-4110-0D32F7F76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06/02/2025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29C5087-C6D2-675E-67E9-674265278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829FFB2-E474-38DB-BCE1-02A6B9FFA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4539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66B2AB-B195-748F-A450-FEE4BE89C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C3A400C-3DB9-DCCA-517E-41C04FD34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457EB4C-4B8C-5C8A-D736-D34C1C8F7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68E7D64-1D59-1ADA-6FBD-309B3CE89B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9C44E1C-1C18-7393-779A-7E4B220021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5DA6423-7169-C5D2-11C7-93AC5EE8B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06/02/2025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52F6900-29AD-D581-3303-B72E2CBC8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D31D61A-1279-B3DD-BB25-9DCD9F4F3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191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B7899A-E8E0-DF9B-46AA-3DA3AF49E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BF51A7C-27B8-71B2-BCC2-839766DC5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06/02/2025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A949A1-7C67-F0BA-C112-9081090E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735776F-83C6-F558-0029-25AD23781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365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44CEB53-80EA-9D7A-D4C5-131FC689F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06/02/2025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F06569A-F32F-FB00-9447-B543CD558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BD58471-189A-C8C9-C5D1-F1DB5B1E3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094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681015-E2CA-3F2B-377B-EBF4C74F7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9FC557-618A-8E44-365F-F475489CC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CE82635-A85E-EDA0-4474-37DECCBB4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D175F77-1A53-4F63-E532-655046229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06/02/2025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C24B361-E69A-8283-A19C-429FD8A5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B232A3D-0E11-4E25-35A1-965899386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330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D01347-33BE-E9DE-4D50-85689485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D346395-33EC-87DE-84D7-AD508390C7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115789C-354D-93AB-F663-A54E88AF5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AD51912-35D3-9D2C-A2DE-D3CE664DC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06/02/2025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7B3AA28-EDCE-9133-3A29-D82A1DC8B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FC29691-1A99-D6A4-7138-D137C3613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909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0714F4B-D34D-75DD-6AFB-DD4A07F24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E7B993F-D558-391D-DCBF-BF15EF23A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8692D3-F8E4-AD4B-30A1-1EB5743F12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C484E4-5986-4641-8001-5AB15EC72EEF}" type="datetimeFigureOut">
              <a:rPr lang="it-IT" smtClean="0"/>
              <a:t>06/02/2025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21CB95-4C69-8CB4-D1C0-AEA418655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D759F6-03BD-3BA4-1925-1A36000FA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42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0CF732-0A58-8C74-3549-BA10BF56C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564223"/>
            <a:ext cx="11411711" cy="2387600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C00000"/>
                </a:solidFill>
              </a:rPr>
              <a:t>Analisi di dati ambientali tramite risorse open source per la Data Science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74C1695-0B93-AF89-62C9-EFBE78109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3777" y="3602038"/>
            <a:ext cx="10141527" cy="1655762"/>
          </a:xfrm>
        </p:spPr>
        <p:txBody>
          <a:bodyPr>
            <a:normAutofit/>
          </a:bodyPr>
          <a:lstStyle/>
          <a:p>
            <a:r>
              <a:rPr lang="it-IT" sz="4000" dirty="0"/>
              <a:t>Introduzione alla Statistica Descrittiva con R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463C980-2869-4DBD-BF80-3B17198EF81A}"/>
              </a:ext>
            </a:extLst>
          </p:cNvPr>
          <p:cNvSpPr txBox="1"/>
          <p:nvPr/>
        </p:nvSpPr>
        <p:spPr>
          <a:xfrm>
            <a:off x="1524000" y="5257800"/>
            <a:ext cx="5493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C00000"/>
                </a:solidFill>
              </a:rPr>
              <a:t>Roberto Ascari </a:t>
            </a:r>
            <a:r>
              <a:rPr lang="it-IT" sz="2400" dirty="0"/>
              <a:t>– roberto.ascari@unimib.it</a:t>
            </a:r>
          </a:p>
        </p:txBody>
      </p:sp>
    </p:spTree>
    <p:extLst>
      <p:ext uri="{BB962C8B-B14F-4D97-AF65-F5344CB8AC3E}">
        <p14:creationId xmlns:p14="http://schemas.microsoft.com/office/powerpoint/2010/main" val="684605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6FD4EB-476B-CC76-FB50-2C85D35D7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Indici di posizione 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D5CA66-3C72-7D5D-5FA5-710AA184D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031" y="1070713"/>
            <a:ext cx="10515600" cy="550020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Ad esempio, supponiamo che il peso delle interrogazioni sia una volta e mezza quello delle verifiche e che il lavoro di gruppo abbia un peso doppio rispetto ad una verifica:</a:t>
            </a:r>
          </a:p>
          <a:p>
            <a:endParaRPr lang="it-IT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E1D2A518-EE46-6993-3C0F-EBA6A123C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306441"/>
              </p:ext>
            </p:extLst>
          </p:nvPr>
        </p:nvGraphicFramePr>
        <p:xfrm>
          <a:off x="504967" y="2832080"/>
          <a:ext cx="11232106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440720">
                  <a:extLst>
                    <a:ext uri="{9D8B030D-6E8A-4147-A177-3AD203B41FA5}">
                      <a16:colId xmlns:a16="http://schemas.microsoft.com/office/drawing/2014/main" val="1942655463"/>
                    </a:ext>
                  </a:extLst>
                </a:gridCol>
                <a:gridCol w="1616379">
                  <a:extLst>
                    <a:ext uri="{9D8B030D-6E8A-4147-A177-3AD203B41FA5}">
                      <a16:colId xmlns:a16="http://schemas.microsoft.com/office/drawing/2014/main" val="3739380273"/>
                    </a:ext>
                  </a:extLst>
                </a:gridCol>
                <a:gridCol w="1265061">
                  <a:extLst>
                    <a:ext uri="{9D8B030D-6E8A-4147-A177-3AD203B41FA5}">
                      <a16:colId xmlns:a16="http://schemas.microsoft.com/office/drawing/2014/main" val="2579236287"/>
                    </a:ext>
                  </a:extLst>
                </a:gridCol>
                <a:gridCol w="1743183">
                  <a:extLst>
                    <a:ext uri="{9D8B030D-6E8A-4147-A177-3AD203B41FA5}">
                      <a16:colId xmlns:a16="http://schemas.microsoft.com/office/drawing/2014/main" val="3605425459"/>
                    </a:ext>
                  </a:extLst>
                </a:gridCol>
                <a:gridCol w="1982860">
                  <a:extLst>
                    <a:ext uri="{9D8B030D-6E8A-4147-A177-3AD203B41FA5}">
                      <a16:colId xmlns:a16="http://schemas.microsoft.com/office/drawing/2014/main" val="4105742860"/>
                    </a:ext>
                  </a:extLst>
                </a:gridCol>
                <a:gridCol w="1743183">
                  <a:extLst>
                    <a:ext uri="{9D8B030D-6E8A-4147-A177-3AD203B41FA5}">
                      <a16:colId xmlns:a16="http://schemas.microsoft.com/office/drawing/2014/main" val="3620964341"/>
                    </a:ext>
                  </a:extLst>
                </a:gridCol>
                <a:gridCol w="1440720">
                  <a:extLst>
                    <a:ext uri="{9D8B030D-6E8A-4147-A177-3AD203B41FA5}">
                      <a16:colId xmlns:a16="http://schemas.microsoft.com/office/drawing/2014/main" val="3693595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Tipologia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Interrogazione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Verifica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Interrogazione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Lavoro di gruppo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Interrogazione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Verifica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312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Peso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16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Voto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6131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76C9FA75-FA3F-0373-430E-97945A15D0E2}"/>
                  </a:ext>
                </a:extLst>
              </p:cNvPr>
              <p:cNvSpPr txBox="1"/>
              <p:nvPr/>
            </p:nvSpPr>
            <p:spPr>
              <a:xfrm>
                <a:off x="1539896" y="4512491"/>
                <a:ext cx="7124386" cy="7452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p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1.5∗2</m:t>
                                </m:r>
                              </m:e>
                            </m:d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1∗8</m:t>
                                </m:r>
                              </m:e>
                            </m:d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1.5∗7</m:t>
                                </m:r>
                              </m:e>
                            </m:d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2∗8.5</m:t>
                                </m:r>
                              </m:e>
                            </m:d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1.5∗7</m:t>
                                </m:r>
                              </m:e>
                            </m:d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1∗6.5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(1.5+1+2+1.5+2+1)</m:t>
                        </m:r>
                      </m:den>
                    </m:f>
                  </m:oMath>
                </a14:m>
                <a:r>
                  <a:rPr lang="it-IT" sz="2000" dirty="0"/>
                  <a:t> 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76C9FA75-FA3F-0373-430E-97945A15D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896" y="4512491"/>
                <a:ext cx="7124386" cy="7452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A7DA95E3-50F3-8D63-E89B-12C3834211E2}"/>
                  </a:ext>
                </a:extLst>
              </p:cNvPr>
              <p:cNvSpPr txBox="1"/>
              <p:nvPr/>
            </p:nvSpPr>
            <p:spPr>
              <a:xfrm>
                <a:off x="2148967" y="5605281"/>
                <a:ext cx="9843144" cy="6183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1.5</m:t>
                        </m:r>
                      </m:num>
                      <m:den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8.5</m:t>
                        </m:r>
                      </m:den>
                    </m:f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∗2+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8.5</m:t>
                        </m:r>
                      </m:den>
                    </m:f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∗8+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1.5</m:t>
                        </m:r>
                      </m:num>
                      <m:den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8.5</m:t>
                        </m:r>
                      </m:den>
                    </m:f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∗7+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8.5</m:t>
                        </m:r>
                      </m:den>
                    </m:f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∗8.5+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1.5</m:t>
                        </m:r>
                      </m:num>
                      <m:den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8.5</m:t>
                        </m:r>
                      </m:den>
                    </m:f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∗7+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8.5</m:t>
                        </m:r>
                      </m:den>
                    </m:f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∗6.5=6.529</m:t>
                    </m:r>
                  </m:oMath>
                </a14:m>
                <a:r>
                  <a:rPr lang="it-IT" sz="2000" dirty="0"/>
                  <a:t>  </a:t>
                </a: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A7DA95E3-50F3-8D63-E89B-12C383421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967" y="5605281"/>
                <a:ext cx="9843144" cy="6183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1611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B752DB-F46D-58D4-5A42-33DAB9605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Indici di posizione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C4A1405-366C-212F-5091-12FE73481D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98149"/>
                <a:ext cx="10985205" cy="5689730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>
                    <a:solidFill>
                      <a:srgbClr val="C00000"/>
                    </a:solidFill>
                  </a:rPr>
                  <a:t>Quantili</a:t>
                </a:r>
                <a:r>
                  <a:rPr lang="it-IT" dirty="0">
                    <a:solidFill>
                      <a:srgbClr val="C00000"/>
                    </a:solidFill>
                  </a:rPr>
                  <a:t>.</a:t>
                </a:r>
                <a:r>
                  <a:rPr lang="it-IT" dirty="0"/>
                  <a:t> Il quantile di ordine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/>
                  <a:t> è quel valore che, </a:t>
                </a:r>
                <a:r>
                  <a:rPr lang="it-IT" b="1" dirty="0"/>
                  <a:t>nella successione ordinata dei dati</a:t>
                </a:r>
                <a:r>
                  <a:rPr lang="it-IT" dirty="0"/>
                  <a:t>, lascia a sinistra il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/>
                  <a:t>% dei dati. In altre parole, è quel valore che è </a:t>
                </a:r>
                <a:r>
                  <a:rPr lang="it-IT" b="1" dirty="0"/>
                  <a:t>più grande o uguale </a:t>
                </a:r>
                <a:r>
                  <a:rPr lang="it-IT" dirty="0"/>
                  <a:t>del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/>
                  <a:t>% dei dati.</a:t>
                </a:r>
              </a:p>
              <a:p>
                <a:endParaRPr lang="it-IT" sz="100" dirty="0"/>
              </a:p>
              <a:p>
                <a:r>
                  <a:rPr lang="it-IT" dirty="0"/>
                  <a:t>Se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it-IT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0.25, 0.5, 0.75}</m:t>
                    </m:r>
                  </m:oMath>
                </a14:m>
                <a:r>
                  <a:rPr lang="it-IT" dirty="0"/>
                  <a:t>, i quantili prendono il nome di </a:t>
                </a:r>
                <a:r>
                  <a:rPr lang="it-IT" b="1" dirty="0">
                    <a:solidFill>
                      <a:srgbClr val="C00000"/>
                    </a:solidFill>
                  </a:rPr>
                  <a:t>quartili</a:t>
                </a:r>
                <a:r>
                  <a:rPr lang="it-IT" dirty="0"/>
                  <a:t>, dato che suddividono la variabile in 4 parti, ciascuna contenente il 25% dei dati.</a:t>
                </a:r>
              </a:p>
              <a:p>
                <a:endParaRPr lang="it-IT" sz="120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C4A1405-366C-212F-5091-12FE73481D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98149"/>
                <a:ext cx="10985205" cy="5689730"/>
              </a:xfrm>
              <a:blipFill>
                <a:blip r:embed="rId2"/>
                <a:stretch>
                  <a:fillRect l="-999" t="-1822" r="-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42EE31DA-4B8B-BAF6-4982-53430CF8E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867" y="3503603"/>
            <a:ext cx="5528113" cy="327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274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B76FBB-BE38-8B8F-C8DE-39D3BA2EF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Indici di posizione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CA78DC45-A86C-97D1-45B9-607F02384A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3817"/>
                <a:ext cx="10515600" cy="524805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it-IT" dirty="0"/>
                  <a:t>Se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it-IT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0.1, 0.2, 0.3, …, 0.8, 0.9}</m:t>
                    </m:r>
                  </m:oMath>
                </a14:m>
                <a:r>
                  <a:rPr lang="it-IT" dirty="0"/>
                  <a:t>, i quantili prendono il nome di </a:t>
                </a:r>
                <a:r>
                  <a:rPr lang="it-IT" b="1" dirty="0">
                    <a:solidFill>
                      <a:srgbClr val="C00000"/>
                    </a:solidFill>
                  </a:rPr>
                  <a:t>decili</a:t>
                </a:r>
                <a:r>
                  <a:rPr lang="it-IT" dirty="0"/>
                  <a:t>.</a:t>
                </a:r>
              </a:p>
              <a:p>
                <a:endParaRPr lang="it-IT" sz="100" dirty="0"/>
              </a:p>
              <a:p>
                <a:r>
                  <a:rPr lang="it-IT" dirty="0"/>
                  <a:t>Se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it-IT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0.01, 0.02, …, 0.98, 0.99}</m:t>
                    </m:r>
                  </m:oMath>
                </a14:m>
                <a:r>
                  <a:rPr lang="it-IT" dirty="0"/>
                  <a:t>, i quantili prendono il nome di </a:t>
                </a:r>
                <a:r>
                  <a:rPr lang="it-IT" b="1" dirty="0">
                    <a:solidFill>
                      <a:srgbClr val="C00000"/>
                    </a:solidFill>
                  </a:rPr>
                  <a:t>percentili</a:t>
                </a:r>
                <a:r>
                  <a:rPr lang="it-IT" dirty="0"/>
                  <a:t>.</a:t>
                </a:r>
              </a:p>
              <a:p>
                <a:endParaRPr lang="it-IT" sz="100" dirty="0"/>
              </a:p>
              <a:p>
                <a:r>
                  <a:rPr lang="it-IT" dirty="0"/>
                  <a:t>Il quantile di ordine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it-IT" dirty="0"/>
                  <a:t> viene chiamato </a:t>
                </a:r>
                <a:r>
                  <a:rPr lang="it-IT" b="1" dirty="0">
                    <a:solidFill>
                      <a:srgbClr val="C00000"/>
                    </a:solidFill>
                  </a:rPr>
                  <a:t>mediana</a:t>
                </a:r>
                <a:r>
                  <a:rPr lang="it-IT" dirty="0"/>
                  <a:t>, la quale rappresenta il valore che, nella successione ordinata dei dati, occupa la posizione centrale.</a:t>
                </a:r>
                <a:br>
                  <a:rPr lang="it-IT" dirty="0"/>
                </a:b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𝑀𝑒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num>
                                      <m:den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sub>
                            </m:s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𝑠𝑒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 è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𝑑𝑖𝑠𝑝𝑎𝑟𝑖</m:t>
                            </m:r>
                          </m:e>
                          <m:e>
                            <m:f>
                              <m:f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num>
                                          <m:den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sub>
                                </m:s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num>
                                          <m:den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d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             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𝑠𝑒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 è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𝑝𝑎𝑟𝑖</m:t>
                            </m:r>
                          </m:e>
                        </m:eqArr>
                      </m:e>
                    </m:d>
                  </m:oMath>
                </a14:m>
                <a:endParaRPr lang="it-IT" b="0" dirty="0"/>
              </a:p>
              <a:p>
                <a:endParaRPr lang="it-IT" sz="1600" b="0" dirty="0"/>
              </a:p>
              <a:p>
                <a:pPr marL="0" indent="0">
                  <a:buNone/>
                </a:pPr>
                <a:r>
                  <a:rPr lang="it-IT" dirty="0"/>
                  <a:t>dove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it-IT" dirty="0"/>
                  <a:t> rappresenta l’elemento in posizione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it-IT" dirty="0"/>
                  <a:t> nella successione ordinata dei dati. </a:t>
                </a:r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CA78DC45-A86C-97D1-45B9-607F02384A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3817"/>
                <a:ext cx="10515600" cy="5248051"/>
              </a:xfrm>
              <a:blipFill>
                <a:blip r:embed="rId2"/>
                <a:stretch>
                  <a:fillRect l="-1043" t="-232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2887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B8032E-DD71-4442-B1C3-6DD138A68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it-IT" dirty="0"/>
              <a:t>Indici di posizione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A65F02F-08BF-4806-8658-2F9C8A89E8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0778" y="4681450"/>
                <a:ext cx="10515600" cy="200595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=6.5</m:t>
                    </m:r>
                  </m:oMath>
                </a14:m>
                <a:endParaRPr lang="it-IT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it-IT" b="0" dirty="0"/>
                  <a:t>.529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𝑀𝑒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(3)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(4)</m:t>
                            </m:r>
                          </m:sub>
                        </m:sSub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7+7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it-IT" b="0" dirty="0"/>
                  <a:t> </a:t>
                </a: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A65F02F-08BF-4806-8658-2F9C8A89E8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0778" y="4681450"/>
                <a:ext cx="10515600" cy="200595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9F295CB3-3410-4810-9150-57A1E5419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360161"/>
              </p:ext>
            </p:extLst>
          </p:nvPr>
        </p:nvGraphicFramePr>
        <p:xfrm>
          <a:off x="384333" y="1434871"/>
          <a:ext cx="11143379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398481">
                  <a:extLst>
                    <a:ext uri="{9D8B030D-6E8A-4147-A177-3AD203B41FA5}">
                      <a16:colId xmlns:a16="http://schemas.microsoft.com/office/drawing/2014/main" val="1942655463"/>
                    </a:ext>
                  </a:extLst>
                </a:gridCol>
                <a:gridCol w="1639062">
                  <a:extLst>
                    <a:ext uri="{9D8B030D-6E8A-4147-A177-3AD203B41FA5}">
                      <a16:colId xmlns:a16="http://schemas.microsoft.com/office/drawing/2014/main" val="806493636"/>
                    </a:ext>
                  </a:extLst>
                </a:gridCol>
                <a:gridCol w="1157343">
                  <a:extLst>
                    <a:ext uri="{9D8B030D-6E8A-4147-A177-3AD203B41FA5}">
                      <a16:colId xmlns:a16="http://schemas.microsoft.com/office/drawing/2014/main" val="2579236287"/>
                    </a:ext>
                  </a:extLst>
                </a:gridCol>
                <a:gridCol w="1933213">
                  <a:extLst>
                    <a:ext uri="{9D8B030D-6E8A-4147-A177-3AD203B41FA5}">
                      <a16:colId xmlns:a16="http://schemas.microsoft.com/office/drawing/2014/main" val="3605425459"/>
                    </a:ext>
                  </a:extLst>
                </a:gridCol>
                <a:gridCol w="1924724">
                  <a:extLst>
                    <a:ext uri="{9D8B030D-6E8A-4147-A177-3AD203B41FA5}">
                      <a16:colId xmlns:a16="http://schemas.microsoft.com/office/drawing/2014/main" val="4105742860"/>
                    </a:ext>
                  </a:extLst>
                </a:gridCol>
                <a:gridCol w="1692075">
                  <a:extLst>
                    <a:ext uri="{9D8B030D-6E8A-4147-A177-3AD203B41FA5}">
                      <a16:colId xmlns:a16="http://schemas.microsoft.com/office/drawing/2014/main" val="3620964341"/>
                    </a:ext>
                  </a:extLst>
                </a:gridCol>
                <a:gridCol w="1398481">
                  <a:extLst>
                    <a:ext uri="{9D8B030D-6E8A-4147-A177-3AD203B41FA5}">
                      <a16:colId xmlns:a16="http://schemas.microsoft.com/office/drawing/2014/main" val="3693595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Tipologia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Interrogazione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Verifica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Interrogazione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Lavoro di gruppo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Interrogazione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Verifica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312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Voto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6131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688C5D7E-A845-4F47-861E-16E95DAEA7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5427426"/>
                  </p:ext>
                </p:extLst>
              </p:nvPr>
            </p:nvGraphicFramePr>
            <p:xfrm>
              <a:off x="384333" y="2862072"/>
              <a:ext cx="11143379" cy="1133856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1398481">
                      <a:extLst>
                        <a:ext uri="{9D8B030D-6E8A-4147-A177-3AD203B41FA5}">
                          <a16:colId xmlns:a16="http://schemas.microsoft.com/office/drawing/2014/main" val="1942655463"/>
                        </a:ext>
                      </a:extLst>
                    </a:gridCol>
                    <a:gridCol w="1639062">
                      <a:extLst>
                        <a:ext uri="{9D8B030D-6E8A-4147-A177-3AD203B41FA5}">
                          <a16:colId xmlns:a16="http://schemas.microsoft.com/office/drawing/2014/main" val="806493636"/>
                        </a:ext>
                      </a:extLst>
                    </a:gridCol>
                    <a:gridCol w="1157343">
                      <a:extLst>
                        <a:ext uri="{9D8B030D-6E8A-4147-A177-3AD203B41FA5}">
                          <a16:colId xmlns:a16="http://schemas.microsoft.com/office/drawing/2014/main" val="2579236287"/>
                        </a:ext>
                      </a:extLst>
                    </a:gridCol>
                    <a:gridCol w="1933213">
                      <a:extLst>
                        <a:ext uri="{9D8B030D-6E8A-4147-A177-3AD203B41FA5}">
                          <a16:colId xmlns:a16="http://schemas.microsoft.com/office/drawing/2014/main" val="3605425459"/>
                        </a:ext>
                      </a:extLst>
                    </a:gridCol>
                    <a:gridCol w="1737465">
                      <a:extLst>
                        <a:ext uri="{9D8B030D-6E8A-4147-A177-3AD203B41FA5}">
                          <a16:colId xmlns:a16="http://schemas.microsoft.com/office/drawing/2014/main" val="4105742860"/>
                        </a:ext>
                      </a:extLst>
                    </a:gridCol>
                    <a:gridCol w="1187355">
                      <a:extLst>
                        <a:ext uri="{9D8B030D-6E8A-4147-A177-3AD203B41FA5}">
                          <a16:colId xmlns:a16="http://schemas.microsoft.com/office/drawing/2014/main" val="3620964341"/>
                        </a:ext>
                      </a:extLst>
                    </a:gridCol>
                    <a:gridCol w="2090460">
                      <a:extLst>
                        <a:ext uri="{9D8B030D-6E8A-4147-A177-3AD203B41FA5}">
                          <a16:colId xmlns:a16="http://schemas.microsoft.com/office/drawing/2014/main" val="36935957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Tipologia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Interrogazione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Verifica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Interrogazione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Interrogazione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Verifica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Lavoro di gruppo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13125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Voto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06131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08447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688C5D7E-A845-4F47-861E-16E95DAEA7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5427426"/>
                  </p:ext>
                </p:extLst>
              </p:nvPr>
            </p:nvGraphicFramePr>
            <p:xfrm>
              <a:off x="384333" y="2862072"/>
              <a:ext cx="11143379" cy="1133856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1398481">
                      <a:extLst>
                        <a:ext uri="{9D8B030D-6E8A-4147-A177-3AD203B41FA5}">
                          <a16:colId xmlns:a16="http://schemas.microsoft.com/office/drawing/2014/main" val="1942655463"/>
                        </a:ext>
                      </a:extLst>
                    </a:gridCol>
                    <a:gridCol w="1639062">
                      <a:extLst>
                        <a:ext uri="{9D8B030D-6E8A-4147-A177-3AD203B41FA5}">
                          <a16:colId xmlns:a16="http://schemas.microsoft.com/office/drawing/2014/main" val="806493636"/>
                        </a:ext>
                      </a:extLst>
                    </a:gridCol>
                    <a:gridCol w="1157343">
                      <a:extLst>
                        <a:ext uri="{9D8B030D-6E8A-4147-A177-3AD203B41FA5}">
                          <a16:colId xmlns:a16="http://schemas.microsoft.com/office/drawing/2014/main" val="2579236287"/>
                        </a:ext>
                      </a:extLst>
                    </a:gridCol>
                    <a:gridCol w="1933213">
                      <a:extLst>
                        <a:ext uri="{9D8B030D-6E8A-4147-A177-3AD203B41FA5}">
                          <a16:colId xmlns:a16="http://schemas.microsoft.com/office/drawing/2014/main" val="3605425459"/>
                        </a:ext>
                      </a:extLst>
                    </a:gridCol>
                    <a:gridCol w="1737465">
                      <a:extLst>
                        <a:ext uri="{9D8B030D-6E8A-4147-A177-3AD203B41FA5}">
                          <a16:colId xmlns:a16="http://schemas.microsoft.com/office/drawing/2014/main" val="4105742860"/>
                        </a:ext>
                      </a:extLst>
                    </a:gridCol>
                    <a:gridCol w="1187355">
                      <a:extLst>
                        <a:ext uri="{9D8B030D-6E8A-4147-A177-3AD203B41FA5}">
                          <a16:colId xmlns:a16="http://schemas.microsoft.com/office/drawing/2014/main" val="3620964341"/>
                        </a:ext>
                      </a:extLst>
                    </a:gridCol>
                    <a:gridCol w="2090460">
                      <a:extLst>
                        <a:ext uri="{9D8B030D-6E8A-4147-A177-3AD203B41FA5}">
                          <a16:colId xmlns:a16="http://schemas.microsoft.com/office/drawing/2014/main" val="36935957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Tipologia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Interrogazione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Verifica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Interrogazione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Interrogazione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Verifica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Lavoro di gruppo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13125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Voto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0613140"/>
                      </a:ext>
                    </a:extLst>
                  </a:tr>
                  <a:tr h="392176">
                    <a:tc>
                      <a:txBody>
                        <a:bodyPr/>
                        <a:lstStyle/>
                        <a:p>
                          <a:endParaRPr lang="it-IT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87361" t="-195385" r="-499628" b="-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65263" t="-195385" r="-607368" b="-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18927" t="-195385" r="-264038" b="-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54737" t="-195385" r="-193684" b="-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664615" t="-195385" r="-183077" b="-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434694" t="-195385" r="-4082" b="-2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08447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00295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CFC7E0-3CDD-456D-80FF-3E021CA8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Indici di variabilità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A4F350A-A795-4CFD-800B-52043439E8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63326"/>
                <a:ext cx="10515600" cy="5408726"/>
              </a:xfrm>
            </p:spPr>
            <p:txBody>
              <a:bodyPr/>
              <a:lstStyle/>
              <a:p>
                <a:r>
                  <a:rPr lang="it-IT" b="1" dirty="0">
                    <a:solidFill>
                      <a:srgbClr val="C00000"/>
                    </a:solidFill>
                  </a:rPr>
                  <a:t>Range</a:t>
                </a:r>
                <a:r>
                  <a:rPr lang="it-IT" dirty="0"/>
                  <a:t> (campo di variazione). Differenza tra la modalità massima osservata e quella minima: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Si tratta di un indice molto sensibile a valori anomali.</a:t>
                </a:r>
              </a:p>
              <a:p>
                <a:endParaRPr lang="it-IT" sz="1400" dirty="0"/>
              </a:p>
              <a:p>
                <a:endParaRPr lang="it-IT" sz="1400" dirty="0"/>
              </a:p>
              <a:p>
                <a:r>
                  <a:rPr lang="it-IT" b="1" dirty="0">
                    <a:solidFill>
                      <a:srgbClr val="C00000"/>
                    </a:solidFill>
                  </a:rPr>
                  <a:t>Range inter-</a:t>
                </a:r>
                <a:r>
                  <a:rPr lang="it-IT" b="1" dirty="0" err="1">
                    <a:solidFill>
                      <a:srgbClr val="C00000"/>
                    </a:solidFill>
                  </a:rPr>
                  <a:t>quartilico</a:t>
                </a:r>
                <a:r>
                  <a:rPr lang="it-IT" b="1" dirty="0">
                    <a:solidFill>
                      <a:srgbClr val="C00000"/>
                    </a:solidFill>
                  </a:rPr>
                  <a:t> </a:t>
                </a:r>
                <a:r>
                  <a:rPr lang="it-IT" dirty="0"/>
                  <a:t>(IQR). Differenza tra il terzo ed il primo quartile: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𝐼𝑄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A4F350A-A795-4CFD-800B-52043439E8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63326"/>
                <a:ext cx="10515600" cy="5408726"/>
              </a:xfrm>
              <a:blipFill>
                <a:blip r:embed="rId2"/>
                <a:stretch>
                  <a:fillRect l="-1217" t="-18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212DDEE6-7437-434A-886E-75D8BC5A02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82"/>
          <a:stretch/>
        </p:blipFill>
        <p:spPr>
          <a:xfrm>
            <a:off x="108650" y="4869763"/>
            <a:ext cx="6187044" cy="173946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C10BE4C-787B-4FC6-8D13-C6B278D0A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869763"/>
            <a:ext cx="6096000" cy="154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527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1CB53B-81A1-4E1C-8B9D-4D7A9A82C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Indici di variabilità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AF377BE-EA23-46C2-8530-1BDD0F70BE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8614" y="1066312"/>
                <a:ext cx="11477767" cy="577343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it-IT" b="1" dirty="0">
                    <a:solidFill>
                      <a:srgbClr val="C00000"/>
                    </a:solidFill>
                  </a:rPr>
                  <a:t>Varianza</a:t>
                </a:r>
                <a:r>
                  <a:rPr lang="it-IT" dirty="0">
                    <a:solidFill>
                      <a:srgbClr val="C00000"/>
                    </a:solidFill>
                  </a:rPr>
                  <a:t>.</a:t>
                </a:r>
                <a:r>
                  <a:rPr lang="it-IT" dirty="0"/>
                  <a:t> La varianza è la media del quadrato degli scarti di ogni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/>
                  <a:t> dalla media di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lit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endParaRPr lang="it-IT" sz="11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it-IT" sz="2800" dirty="0"/>
                  <a:t>La varianza è sempre non-negativa.</a:t>
                </a:r>
                <a:br>
                  <a:rPr lang="it-IT" sz="2800" dirty="0"/>
                </a:br>
                <a:endParaRPr lang="it-IT" sz="18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it-IT" sz="2800" dirty="0"/>
                  <a:t>Assume valore 0 quando non c’è variabilità.</a:t>
                </a:r>
                <a:br>
                  <a:rPr lang="it-IT" sz="2800" dirty="0"/>
                </a:br>
                <a:endParaRPr lang="it-IT" sz="18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it-IT" sz="2800" dirty="0"/>
                  <a:t>Valori maggiori indicano una maggiore variabilità.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it-IT" sz="32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it-IT" sz="2800" dirty="0"/>
                  <a:t>L’unità di misura della varianza è il quadrato dell’unità di misura dei dati.</a:t>
                </a:r>
                <a:br>
                  <a:rPr lang="it-IT" sz="3600" dirty="0"/>
                </a:br>
                <a:endParaRPr lang="it-IT" sz="360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AF377BE-EA23-46C2-8530-1BDD0F70BE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8614" y="1066312"/>
                <a:ext cx="11477767" cy="5773433"/>
              </a:xfrm>
              <a:blipFill>
                <a:blip r:embed="rId2"/>
                <a:stretch>
                  <a:fillRect l="-956" t="-2429" r="-106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3142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2DB421-CC6C-48B5-ABD1-23E10F1CC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Indici di variabilità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B212F95-5376-4C64-B46C-50F80CD455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16271"/>
                <a:ext cx="10515600" cy="582347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it-IT" b="1" dirty="0">
                    <a:solidFill>
                      <a:srgbClr val="C00000"/>
                    </a:solidFill>
                  </a:rPr>
                  <a:t>Deviazione standard</a:t>
                </a:r>
                <a:r>
                  <a:rPr lang="it-IT" dirty="0">
                    <a:solidFill>
                      <a:srgbClr val="C00000"/>
                    </a:solidFill>
                  </a:rPr>
                  <a:t>.</a:t>
                </a:r>
                <a:r>
                  <a:rPr lang="it-IT" dirty="0"/>
                  <a:t> È la radice quadrata della varianza:</a:t>
                </a:r>
                <a:br>
                  <a:rPr lang="it-IT" dirty="0"/>
                </a:br>
                <a:endParaRPr lang="it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Continuano a valere le prime tre osservazioni viste per la varianza, ma l’unità di misura della deviazione standard coincide con quella dei dati.</a:t>
                </a:r>
              </a:p>
              <a:p>
                <a:pPr marL="0" indent="0">
                  <a:buNone/>
                </a:pPr>
                <a:endParaRPr lang="it-IT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[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2−6.5</m:t>
                              </m:r>
                            </m:e>
                          </m:d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6.5−6.5</m:t>
                              </m:r>
                            </m:e>
                          </m:d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</a:rPr>
                        <m:t>]=27/6=4.5</m:t>
                      </m:r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br>
                  <a:rPr lang="it-IT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4.5</m:t>
                          </m:r>
                        </m:e>
                      </m:ra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=2.121 </m:t>
                      </m:r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I voti ottenuti si scostano dalla propria media di circa 2.121 punti.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B212F95-5376-4C64-B46C-50F80CD455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16271"/>
                <a:ext cx="10515600" cy="5823474"/>
              </a:xfrm>
              <a:blipFill>
                <a:blip r:embed="rId2"/>
                <a:stretch>
                  <a:fillRect l="-1043" t="-2199" r="-10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6057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173A39-371F-4E72-B55B-8385ABBA6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it-IT" dirty="0"/>
              <a:t>Rappresentazioni grafiche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03D5A4-3FB7-4593-B562-60EF24233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6327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Sintetizzare i dati anche tramite grafici è utile per diversi motivi:</a:t>
            </a:r>
          </a:p>
          <a:p>
            <a:endParaRPr lang="it-IT" sz="9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b="1" dirty="0"/>
              <a:t>Identificare pattern e valori anomali.</a:t>
            </a:r>
            <a:r>
              <a:rPr lang="it-IT" dirty="0"/>
              <a:t> Rappresentazioni grafiche permettono di individuare andamenti e anomalie che le statistiche di sintesi da sole non possono evidenziare.</a:t>
            </a:r>
            <a:br>
              <a:rPr lang="it-IT" dirty="0"/>
            </a:br>
            <a:endParaRPr lang="it-I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b="1" dirty="0"/>
              <a:t>Confrontare</a:t>
            </a:r>
            <a:r>
              <a:rPr lang="it-IT" dirty="0"/>
              <a:t> dataset diversi o distribuzioni nel tempo è più intuitivo con grafici sovrapposti rispetto a una tabella di numeri.</a:t>
            </a:r>
            <a:br>
              <a:rPr lang="it-IT" dirty="0"/>
            </a:br>
            <a:endParaRPr lang="it-I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b="1" dirty="0"/>
              <a:t>Comunicare in modo efficace.</a:t>
            </a:r>
            <a:r>
              <a:rPr lang="it-IT" dirty="0"/>
              <a:t> Un’immagine è più immediata di una lista di statistiche, rendendo le informazioni più accessibili anche a chi non ha esperienza avanzata in statistica.</a:t>
            </a:r>
            <a:br>
              <a:rPr lang="it-IT" dirty="0"/>
            </a:br>
            <a:endParaRPr lang="it-I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b="1" dirty="0"/>
              <a:t>Paradosso di </a:t>
            </a:r>
            <a:r>
              <a:rPr lang="it-IT" b="1" dirty="0" err="1"/>
              <a:t>Anscombe</a:t>
            </a:r>
            <a:r>
              <a:rPr lang="it-IT" b="1" dirty="0"/>
              <a:t>:</a:t>
            </a:r>
            <a:r>
              <a:rPr lang="it-IT" dirty="0"/>
              <a:t> dataset differenti possono portare alle stesse statistiche di sintesi, ma mostrare strutture anche molto diverse nei dati.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48735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DF33294-5C5F-4D32-863D-71DA34A80F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70"/>
          <a:stretch/>
        </p:blipFill>
        <p:spPr>
          <a:xfrm>
            <a:off x="838200" y="684093"/>
            <a:ext cx="10803340" cy="608990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F168B62-5A9C-433E-B2D3-AE1F294EC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9618"/>
            <a:ext cx="10515600" cy="1325563"/>
          </a:xfrm>
        </p:spPr>
        <p:txBody>
          <a:bodyPr/>
          <a:lstStyle/>
          <a:p>
            <a:r>
              <a:rPr lang="it-IT" dirty="0"/>
              <a:t>Rappresentazioni grafiche</a:t>
            </a:r>
          </a:p>
        </p:txBody>
      </p:sp>
      <p:sp>
        <p:nvSpPr>
          <p:cNvPr id="6" name="AutoShape 6" descr="http://127.0.0.1:8933/graphics/plot.png?width=1243&amp;height=704&amp;randomizer=1253976787">
            <a:extLst>
              <a:ext uri="{FF2B5EF4-FFF2-40B4-BE49-F238E27FC236}">
                <a16:creationId xmlns:a16="http://schemas.microsoft.com/office/drawing/2014/main" id="{B7C2DFFC-4E3A-4043-8A35-C174FC8B63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88860" y="845024"/>
            <a:ext cx="5691116" cy="569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5938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0F1488-EFCA-6E97-EFFC-DDC071ABB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 err="1"/>
              <a:t>Boxplot</a:t>
            </a:r>
            <a:r>
              <a:rPr lang="it-IT" dirty="0"/>
              <a:t> 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04D76F54-9A8A-F6BE-E692-C93E1B7DD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03" y="1343818"/>
            <a:ext cx="10001668" cy="44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839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984A12-E4F0-4EB5-B4D6-BB62957F1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Notazione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D4950C1-3060-4C90-AB4B-4F698C7656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87785"/>
                <a:ext cx="10515600" cy="5329937"/>
              </a:xfrm>
            </p:spPr>
            <p:txBody>
              <a:bodyPr/>
              <a:lstStyle/>
              <a:p>
                <a:r>
                  <a:rPr lang="it-IT" dirty="0">
                    <a:solidFill>
                      <a:srgbClr val="C00000"/>
                    </a:solidFill>
                  </a:rPr>
                  <a:t>Popolazione: </a:t>
                </a:r>
                <a:r>
                  <a:rPr lang="it-IT" dirty="0"/>
                  <a:t>insieme di tutte le entità che siamo interessati a studiare (persone, città, transazioni, rilevazioni, ecc.).</a:t>
                </a:r>
                <a:br>
                  <a:rPr lang="it-IT" dirty="0"/>
                </a:br>
                <a:endParaRPr lang="it-IT" sz="2000" dirty="0"/>
              </a:p>
              <a:p>
                <a:r>
                  <a:rPr lang="it-IT" dirty="0">
                    <a:solidFill>
                      <a:srgbClr val="C00000"/>
                    </a:solidFill>
                  </a:rPr>
                  <a:t>Unità statistica: </a:t>
                </a:r>
                <a:r>
                  <a:rPr lang="it-IT" dirty="0"/>
                  <a:t>singole entità che compongono la popolazione.</a:t>
                </a:r>
                <a:br>
                  <a:rPr lang="it-IT" dirty="0"/>
                </a:br>
                <a:endParaRPr lang="it-IT" sz="2000" dirty="0"/>
              </a:p>
              <a:p>
                <a:r>
                  <a:rPr lang="it-IT" dirty="0">
                    <a:solidFill>
                      <a:srgbClr val="C00000"/>
                    </a:solidFill>
                  </a:rPr>
                  <a:t>Variabile: </a:t>
                </a:r>
                <a:r>
                  <a:rPr lang="it-IT" dirty="0"/>
                  <a:t>caratteristica delle unità statistiche che siamo interessati a studiare. I valori di una variabile tendono a </a:t>
                </a:r>
                <a:r>
                  <a:rPr lang="it-IT" i="1" dirty="0"/>
                  <a:t>variare</a:t>
                </a:r>
                <a:r>
                  <a:rPr lang="it-IT" dirty="0"/>
                  <a:t> da una unità statistica all’altra. Le indicheremo con lettere maiuscole: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it-IT" dirty="0"/>
                  <a:t>.</a:t>
                </a:r>
                <a:br>
                  <a:rPr lang="it-IT" dirty="0"/>
                </a:br>
                <a:endParaRPr lang="it-IT" sz="2000" dirty="0"/>
              </a:p>
              <a:p>
                <a:r>
                  <a:rPr lang="it-IT" dirty="0">
                    <a:solidFill>
                      <a:srgbClr val="C00000"/>
                    </a:solidFill>
                  </a:rPr>
                  <a:t>Modalità: </a:t>
                </a:r>
                <a:r>
                  <a:rPr lang="it-IT" dirty="0"/>
                  <a:t>sono i valori che le variabili possono assumere. Le indicheremo con lettere maiuscole: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D4950C1-3060-4C90-AB4B-4F698C7656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87785"/>
                <a:ext cx="10515600" cy="5329937"/>
              </a:xfrm>
              <a:blipFill>
                <a:blip r:embed="rId2"/>
                <a:stretch>
                  <a:fillRect l="-1043" t="-1943" r="-5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82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4B8799-E9C0-4B0C-AE2D-1F63B2C10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515600" cy="1325563"/>
          </a:xfrm>
        </p:spPr>
        <p:txBody>
          <a:bodyPr/>
          <a:lstStyle/>
          <a:p>
            <a:r>
              <a:rPr lang="it-IT" dirty="0"/>
              <a:t>Tipologia punti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3904F76-3F7A-4744-A9FD-E0BC5F1FE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578" y="1343818"/>
            <a:ext cx="5826932" cy="5240193"/>
          </a:xfrm>
        </p:spPr>
      </p:pic>
    </p:spTree>
    <p:extLst>
      <p:ext uri="{BB962C8B-B14F-4D97-AF65-F5344CB8AC3E}">
        <p14:creationId xmlns:p14="http://schemas.microsoft.com/office/powerpoint/2010/main" val="1330872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F94974-FB81-4E10-8BD2-CDD527C26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Tipologia linee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15170CA-291C-4C8F-BE03-58F537A41A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316" y="1343818"/>
            <a:ext cx="5176167" cy="5176167"/>
          </a:xfrm>
        </p:spPr>
      </p:pic>
    </p:spTree>
    <p:extLst>
      <p:ext uri="{BB962C8B-B14F-4D97-AF65-F5344CB8AC3E}">
        <p14:creationId xmlns:p14="http://schemas.microsoft.com/office/powerpoint/2010/main" val="4013241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9DD4FF-438E-CDDD-0D93-7427ECA8A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Coefficiente di correlazione lineare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83ADF91-8F43-A85F-CE22-0131D7713F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85544"/>
                <a:ext cx="10515600" cy="5462143"/>
              </a:xfrm>
            </p:spPr>
            <p:txBody>
              <a:bodyPr/>
              <a:lstStyle/>
              <a:p>
                <a:r>
                  <a:rPr lang="it-IT" dirty="0">
                    <a:solidFill>
                      <a:srgbClr val="C00000"/>
                    </a:solidFill>
                  </a:rPr>
                  <a:t>Il coefficiente di correlazione lineare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it-IT" dirty="0"/>
                  <a:t> misura la dipendenza lineare tra le variabili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it-IT" dirty="0"/>
                  <a:t>. </a:t>
                </a:r>
                <a:br>
                  <a:rPr lang="it-IT" dirty="0"/>
                </a:br>
                <a:endParaRPr lang="it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Sup>
                                <m:sSub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it-IT" dirty="0"/>
                  <a:t> assume valori nell’intervallo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[−1, 1]</m:t>
                    </m:r>
                  </m:oMath>
                </a14:m>
                <a:r>
                  <a:rPr lang="it-IT" dirty="0"/>
                  <a:t> dove:</a:t>
                </a:r>
                <a:br>
                  <a:rPr lang="it-IT" dirty="0"/>
                </a:br>
                <a:endParaRPr lang="it-IT" sz="12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it-IT" dirty="0"/>
                  <a:t> indica una perfetta relazione lineare negativa;</a:t>
                </a:r>
                <a:br>
                  <a:rPr lang="it-IT" dirty="0"/>
                </a:br>
                <a:endParaRPr lang="it-IT" sz="10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dirty="0"/>
                  <a:t> indica assenza di legame </a:t>
                </a:r>
                <a:r>
                  <a:rPr lang="it-IT" b="1" dirty="0">
                    <a:solidFill>
                      <a:srgbClr val="C00000"/>
                    </a:solidFill>
                  </a:rPr>
                  <a:t>lineare</a:t>
                </a:r>
                <a:r>
                  <a:rPr lang="it-IT" dirty="0"/>
                  <a:t>;</a:t>
                </a:r>
                <a:br>
                  <a:rPr lang="it-IT" dirty="0"/>
                </a:br>
                <a:endParaRPr lang="it-IT" sz="10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dirty="0"/>
                  <a:t> indica una perfetta relazione lineare positiva.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83ADF91-8F43-A85F-CE22-0131D7713F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85544"/>
                <a:ext cx="10515600" cy="5462143"/>
              </a:xfrm>
              <a:blipFill>
                <a:blip r:embed="rId2"/>
                <a:stretch>
                  <a:fillRect l="-1043" t="-16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1788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20F350-364E-1877-C1A3-125AD06D1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it-IT" dirty="0"/>
              <a:t>Coefficiente di correlazione lineare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8148FA5-D8A9-2601-226D-A60990778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522" y="1237196"/>
            <a:ext cx="10412278" cy="145752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EDBE607-D883-FFE2-8C01-F1E28E963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522" y="3200479"/>
            <a:ext cx="10469436" cy="159089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B612669C-7A19-A0F9-9F01-D52D70CD9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259" y="5169115"/>
            <a:ext cx="10383699" cy="1457528"/>
          </a:xfrm>
          <a:prstGeom prst="rect">
            <a:avLst/>
          </a:prstGeom>
        </p:spPr>
      </p:pic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0E150E73-FCD5-0BF9-C185-3236D223FEDE}"/>
              </a:ext>
            </a:extLst>
          </p:cNvPr>
          <p:cNvCxnSpPr/>
          <p:nvPr/>
        </p:nvCxnSpPr>
        <p:spPr>
          <a:xfrm>
            <a:off x="521208" y="2962656"/>
            <a:ext cx="114574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028FCF07-C9E4-F676-8845-35F3DD7E3244}"/>
              </a:ext>
            </a:extLst>
          </p:cNvPr>
          <p:cNvCxnSpPr/>
          <p:nvPr/>
        </p:nvCxnSpPr>
        <p:spPr>
          <a:xfrm>
            <a:off x="609290" y="5017008"/>
            <a:ext cx="114574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765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59B64D-F3AB-4D86-6FF9-E8966128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Retta dei Minimi Quadrati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A429608-71A7-8451-8B04-AB187E6EF5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66672"/>
                <a:ext cx="10515600" cy="5599303"/>
              </a:xfrm>
            </p:spPr>
            <p:txBody>
              <a:bodyPr/>
              <a:lstStyle/>
              <a:p>
                <a:r>
                  <a:rPr lang="it-IT" dirty="0"/>
                  <a:t>Si tratta di quella retta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𝑏𝑥</m:t>
                    </m:r>
                  </m:oMath>
                </a14:m>
                <a:r>
                  <a:rPr lang="it-IT" dirty="0">
                    <a:solidFill>
                      <a:srgbClr val="C00000"/>
                    </a:solidFill>
                  </a:rPr>
                  <a:t> </a:t>
                </a:r>
                <a:r>
                  <a:rPr lang="it-IT" dirty="0"/>
                  <a:t>che meglio approssima la relazione tra le variabili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it-IT" dirty="0"/>
                  <a:t>. </a:t>
                </a:r>
              </a:p>
              <a:p>
                <a:r>
                  <a:rPr lang="it-IT" dirty="0"/>
                  <a:t>Si trovano quei valori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it-IT" dirty="0"/>
                  <a:t> che minimizzano la seguente quantità: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endParaRPr lang="it-IT" sz="1000" dirty="0"/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it-I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it-IT" dirty="0"/>
              </a:p>
              <a:p>
                <a:endParaRPr lang="it-IT" sz="100" dirty="0"/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A429608-71A7-8451-8B04-AB187E6EF5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66672"/>
                <a:ext cx="10515600" cy="5599303"/>
              </a:xfrm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105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B54A2C-22DA-724E-9EED-BD7D3D7A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it-IT" dirty="0"/>
              <a:t>Retta dei Minimi Quadrati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59948A-B0E9-E5FC-1C0B-4EDC7E713B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0"/>
          <a:stretch/>
        </p:blipFill>
        <p:spPr bwMode="auto">
          <a:xfrm>
            <a:off x="2310002" y="1563307"/>
            <a:ext cx="6888861" cy="498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22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A0DC93-B634-6741-7A24-40D5B35EE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515600" cy="1325563"/>
          </a:xfrm>
        </p:spPr>
        <p:txBody>
          <a:bodyPr/>
          <a:lstStyle/>
          <a:p>
            <a:r>
              <a:rPr lang="it-IT" dirty="0"/>
              <a:t>Inner Join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DF3B5C8-5075-37D2-1DE4-18DB0911B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653" y="671127"/>
            <a:ext cx="6743563" cy="597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8060B0-E088-ABB3-CB7E-3AF3572A7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it-IT" dirty="0"/>
              <a:t>Tipologia di variabili (1)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67C489-CA3C-62A1-F8A9-9A6CA8207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7108"/>
            <a:ext cx="10515600" cy="5681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Le variabili possono essere suddivise sulla base delle modalità che possono assumere.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dirty="0"/>
              <a:t>Variabili quantitative hanno modalità numeriche.</a:t>
            </a:r>
            <a:br>
              <a:rPr lang="it-IT" dirty="0"/>
            </a:br>
            <a:endParaRPr lang="it-I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b="1" dirty="0">
                <a:solidFill>
                  <a:srgbClr val="C00000"/>
                </a:solidFill>
              </a:rPr>
              <a:t>Quantitative continue:</a:t>
            </a:r>
            <a:r>
              <a:rPr lang="it-IT" dirty="0"/>
              <a:t> variabili le cui modalità possono assumere qualsiasi valore all'interno di un intervallo reale (es. la temperatura, l'altezza di una persona).</a:t>
            </a:r>
          </a:p>
          <a:p>
            <a:endParaRPr lang="it-I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b="1" dirty="0">
                <a:solidFill>
                  <a:srgbClr val="C00000"/>
                </a:solidFill>
              </a:rPr>
              <a:t>Quantitative discrete:</a:t>
            </a:r>
            <a:r>
              <a:rPr lang="it-IT" dirty="0"/>
              <a:t> variabili le cui modalità possono assumere solo un numero finito o un’infinità numerabile di valori (es. il # di figli in una famiglia, l’età in anni compiuti).</a:t>
            </a:r>
          </a:p>
        </p:txBody>
      </p:sp>
    </p:spTree>
    <p:extLst>
      <p:ext uri="{BB962C8B-B14F-4D97-AF65-F5344CB8AC3E}">
        <p14:creationId xmlns:p14="http://schemas.microsoft.com/office/powerpoint/2010/main" val="1642745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F0C4BC-B386-3BED-297D-95C99931A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Tipologia di variabili 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897DFE-8682-0667-AF90-1427B9DCA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/>
              <a:t>Variabili qualitative </a:t>
            </a:r>
            <a:r>
              <a:rPr lang="it-IT" dirty="0"/>
              <a:t>hanno per modalità delle etichette/categorie.</a:t>
            </a:r>
            <a:br>
              <a:rPr lang="it-IT" dirty="0"/>
            </a:br>
            <a:endParaRPr lang="it-I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b="1" dirty="0">
                <a:solidFill>
                  <a:srgbClr val="C00000"/>
                </a:solidFill>
              </a:rPr>
              <a:t>Qualitative ordinabili: </a:t>
            </a:r>
            <a:r>
              <a:rPr lang="it-IT" dirty="0"/>
              <a:t>variabili le cui modalità sono categorie che possono essere ordinate secondo un criterio naturale (es. il livello di istruzione, il grado di soddisfazione).</a:t>
            </a:r>
          </a:p>
          <a:p>
            <a:pPr>
              <a:buFont typeface="Wingdings" panose="05000000000000000000" pitchFamily="2" charset="2"/>
              <a:buChar char="Ø"/>
            </a:pPr>
            <a:endParaRPr lang="it-I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b="1" dirty="0">
                <a:solidFill>
                  <a:srgbClr val="C00000"/>
                </a:solidFill>
              </a:rPr>
              <a:t>Qualitative nominale: </a:t>
            </a:r>
            <a:r>
              <a:rPr lang="it-IT" dirty="0"/>
              <a:t>variabili le cui modalità sono etichette che non hanno un ordine naturale (es. il colore degli occhi, il gruppo sanguigno).</a:t>
            </a:r>
          </a:p>
          <a:p>
            <a:pPr marL="457200" lvl="1" indent="0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5890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FD2134-E4B8-EEB5-96F0-0120DA9D3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Matrice dei dati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C7B42-9B07-06ED-912F-A8F348F9E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625"/>
            <a:ext cx="10515600" cy="4351338"/>
          </a:xfrm>
        </p:spPr>
        <p:txBody>
          <a:bodyPr/>
          <a:lstStyle/>
          <a:p>
            <a:r>
              <a:rPr lang="it-IT" dirty="0"/>
              <a:t>I dati possono essere raccolti in una matrice avente le </a:t>
            </a:r>
            <a:r>
              <a:rPr lang="it-IT" b="1" dirty="0"/>
              <a:t>unità statistiche</a:t>
            </a:r>
            <a:r>
              <a:rPr lang="it-IT" dirty="0"/>
              <a:t> sulle righe e le </a:t>
            </a:r>
            <a:r>
              <a:rPr lang="it-IT" b="1" dirty="0"/>
              <a:t>variabili</a:t>
            </a:r>
            <a:r>
              <a:rPr lang="it-IT" dirty="0"/>
              <a:t> sulle colonne.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D588ECB2-4971-E31D-2F07-4F6F1AAD28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8312665"/>
                  </p:ext>
                </p:extLst>
              </p:nvPr>
            </p:nvGraphicFramePr>
            <p:xfrm>
              <a:off x="968830" y="2678748"/>
              <a:ext cx="10254340" cy="396022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2050868">
                      <a:extLst>
                        <a:ext uri="{9D8B030D-6E8A-4147-A177-3AD203B41FA5}">
                          <a16:colId xmlns:a16="http://schemas.microsoft.com/office/drawing/2014/main" val="4241212312"/>
                        </a:ext>
                      </a:extLst>
                    </a:gridCol>
                    <a:gridCol w="2050868">
                      <a:extLst>
                        <a:ext uri="{9D8B030D-6E8A-4147-A177-3AD203B41FA5}">
                          <a16:colId xmlns:a16="http://schemas.microsoft.com/office/drawing/2014/main" val="963422506"/>
                        </a:ext>
                      </a:extLst>
                    </a:gridCol>
                    <a:gridCol w="2050868">
                      <a:extLst>
                        <a:ext uri="{9D8B030D-6E8A-4147-A177-3AD203B41FA5}">
                          <a16:colId xmlns:a16="http://schemas.microsoft.com/office/drawing/2014/main" val="940145753"/>
                        </a:ext>
                      </a:extLst>
                    </a:gridCol>
                    <a:gridCol w="2050868">
                      <a:extLst>
                        <a:ext uri="{9D8B030D-6E8A-4147-A177-3AD203B41FA5}">
                          <a16:colId xmlns:a16="http://schemas.microsoft.com/office/drawing/2014/main" val="1637683484"/>
                        </a:ext>
                      </a:extLst>
                    </a:gridCol>
                    <a:gridCol w="2050868">
                      <a:extLst>
                        <a:ext uri="{9D8B030D-6E8A-4147-A177-3AD203B41FA5}">
                          <a16:colId xmlns:a16="http://schemas.microsoft.com/office/drawing/2014/main" val="3834754667"/>
                        </a:ext>
                      </a:extLst>
                    </a:gridCol>
                  </a:tblGrid>
                  <a:tr h="553357">
                    <a:tc>
                      <a:txBody>
                        <a:bodyPr/>
                        <a:lstStyle/>
                        <a:p>
                          <a:pPr algn="ctr"/>
                          <a:endParaRPr lang="it-IT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Variabile 1</a:t>
                          </a:r>
                        </a:p>
                        <a:p>
                          <a:pPr algn="ctr"/>
                          <a:r>
                            <a:rPr lang="it-IT" dirty="0"/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Variabile 2</a:t>
                          </a:r>
                        </a:p>
                        <a:p>
                          <a:pPr algn="ctr"/>
                          <a:r>
                            <a:rPr lang="it-IT" dirty="0"/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Variabile K</a:t>
                          </a:r>
                        </a:p>
                        <a:p>
                          <a:pPr algn="ctr"/>
                          <a:r>
                            <a:rPr lang="it-IT" dirty="0"/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3474613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Unità 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30224029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Unità 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70791259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07796852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Unità </a:t>
                          </a:r>
                          <a14:m>
                            <m:oMath xmlns:m="http://schemas.openxmlformats.org/officeDocument/2006/math"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endParaRPr lang="it-IT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04079203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0302931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Unità N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7066879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D588ECB2-4971-E31D-2F07-4F6F1AAD28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8312665"/>
                  </p:ext>
                </p:extLst>
              </p:nvPr>
            </p:nvGraphicFramePr>
            <p:xfrm>
              <a:off x="968830" y="2678748"/>
              <a:ext cx="10254340" cy="396022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2050868">
                      <a:extLst>
                        <a:ext uri="{9D8B030D-6E8A-4147-A177-3AD203B41FA5}">
                          <a16:colId xmlns:a16="http://schemas.microsoft.com/office/drawing/2014/main" val="4241212312"/>
                        </a:ext>
                      </a:extLst>
                    </a:gridCol>
                    <a:gridCol w="2050868">
                      <a:extLst>
                        <a:ext uri="{9D8B030D-6E8A-4147-A177-3AD203B41FA5}">
                          <a16:colId xmlns:a16="http://schemas.microsoft.com/office/drawing/2014/main" val="963422506"/>
                        </a:ext>
                      </a:extLst>
                    </a:gridCol>
                    <a:gridCol w="2050868">
                      <a:extLst>
                        <a:ext uri="{9D8B030D-6E8A-4147-A177-3AD203B41FA5}">
                          <a16:colId xmlns:a16="http://schemas.microsoft.com/office/drawing/2014/main" val="940145753"/>
                        </a:ext>
                      </a:extLst>
                    </a:gridCol>
                    <a:gridCol w="2050868">
                      <a:extLst>
                        <a:ext uri="{9D8B030D-6E8A-4147-A177-3AD203B41FA5}">
                          <a16:colId xmlns:a16="http://schemas.microsoft.com/office/drawing/2014/main" val="1637683484"/>
                        </a:ext>
                      </a:extLst>
                    </a:gridCol>
                    <a:gridCol w="2050868">
                      <a:extLst>
                        <a:ext uri="{9D8B030D-6E8A-4147-A177-3AD203B41FA5}">
                          <a16:colId xmlns:a16="http://schemas.microsoft.com/office/drawing/2014/main" val="3834754667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endParaRPr lang="it-IT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Variabile 1</a:t>
                          </a:r>
                        </a:p>
                        <a:p>
                          <a:pPr algn="ctr"/>
                          <a:r>
                            <a:rPr lang="it-IT" dirty="0"/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Variabile 2</a:t>
                          </a:r>
                        </a:p>
                        <a:p>
                          <a:pPr algn="ctr"/>
                          <a:r>
                            <a:rPr lang="it-IT" dirty="0"/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Variabile K</a:t>
                          </a:r>
                        </a:p>
                        <a:p>
                          <a:pPr algn="ctr"/>
                          <a:r>
                            <a:rPr lang="it-IT" dirty="0"/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3474613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Unità 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484" t="-120879" r="-303858" b="-5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083" t="-120879" r="-204762" b="-5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187" t="-120879" r="-4154" b="-51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0224029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Unità 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484" t="-220879" r="-303858" b="-4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083" t="-220879" r="-204762" b="-4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187" t="-220879" r="-4154" b="-41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791259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07796852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84" t="-420879" r="-403858" b="-2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484" t="-420879" r="-303858" b="-2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083" t="-420879" r="-204762" b="-2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187" t="-420879" r="-4154" b="-21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4079203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0302931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Unità N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1484" t="-620879" r="-303858" b="-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2083" t="-620879" r="-204762" b="-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1187" t="-620879" r="-4154" b="-1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68798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60720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A09817-E965-2498-21F2-6AF8F75D2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Particolato atmosferico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0BA1EBE2-A4EC-C2AA-D2D3-8867B20B5B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84376"/>
                <a:ext cx="10856976" cy="5654167"/>
              </a:xfrm>
            </p:spPr>
            <p:txBody>
              <a:bodyPr>
                <a:normAutofit lnSpcReduction="10000"/>
              </a:bodyPr>
              <a:lstStyle/>
              <a:p>
                <a:pPr algn="l"/>
                <a:r>
                  <a:rPr lang="it-IT" b="0" i="0" dirty="0">
                    <a:solidFill>
                      <a:srgbClr val="222222"/>
                    </a:solidFill>
                    <a:effectLst/>
                    <a:latin typeface="Open Sans" panose="020B0606030504020204" pitchFamily="34" charset="0"/>
                  </a:rPr>
                  <a:t>Il particolato atmosferico è formato da una miscela complessa di particelle solide e liquide di natura organica o inorganica, sospese nell’aria.</a:t>
                </a:r>
                <a:br>
                  <a:rPr lang="it-IT" b="0" i="0" dirty="0">
                    <a:solidFill>
                      <a:srgbClr val="222222"/>
                    </a:solidFill>
                    <a:effectLst/>
                    <a:latin typeface="Open Sans" panose="020B0606030504020204" pitchFamily="34" charset="0"/>
                  </a:rPr>
                </a:br>
                <a:endParaRPr lang="it-IT" sz="1800" b="0" i="0" dirty="0">
                  <a:solidFill>
                    <a:srgbClr val="222222"/>
                  </a:solidFill>
                  <a:effectLst/>
                  <a:latin typeface="Open Sans" panose="020B0606030504020204" pitchFamily="34" charset="0"/>
                </a:endParaRPr>
              </a:p>
              <a:p>
                <a:pPr algn="l"/>
                <a:r>
                  <a:rPr lang="it-IT" b="0" i="0" dirty="0">
                    <a:solidFill>
                      <a:srgbClr val="222222"/>
                    </a:solidFill>
                    <a:effectLst/>
                    <a:latin typeface="Open Sans" panose="020B0606030504020204" pitchFamily="34" charset="0"/>
                  </a:rPr>
                  <a:t>Il particolato si distingue, in base al diametro aerodinamico, in:</a:t>
                </a:r>
                <a:br>
                  <a:rPr lang="it-IT" b="0" i="0" dirty="0">
                    <a:solidFill>
                      <a:srgbClr val="222222"/>
                    </a:solidFill>
                    <a:effectLst/>
                    <a:latin typeface="Open Sans" panose="020B0606030504020204" pitchFamily="34" charset="0"/>
                  </a:rPr>
                </a:br>
                <a:endParaRPr lang="it-IT" b="0" i="0" dirty="0">
                  <a:solidFill>
                    <a:srgbClr val="222222"/>
                  </a:solidFill>
                  <a:effectLst/>
                  <a:latin typeface="Open Sans" panose="020B06060305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it-IT" b="0" i="0" dirty="0">
                    <a:solidFill>
                      <a:srgbClr val="C00000"/>
                    </a:solidFill>
                    <a:effectLst/>
                    <a:latin typeface="Open Sans" panose="020B0606030504020204" pitchFamily="34" charset="0"/>
                  </a:rPr>
                  <a:t>PM</a:t>
                </a:r>
                <a:r>
                  <a:rPr lang="it-IT" b="0" i="0" baseline="-25000" dirty="0">
                    <a:solidFill>
                      <a:srgbClr val="C00000"/>
                    </a:solidFill>
                    <a:effectLst/>
                    <a:latin typeface="Open Sans" panose="020B0606030504020204" pitchFamily="34" charset="0"/>
                  </a:rPr>
                  <a:t>10</a:t>
                </a:r>
                <a:r>
                  <a:rPr lang="it-IT" b="0" i="0" dirty="0">
                    <a:solidFill>
                      <a:srgbClr val="222222"/>
                    </a:solidFill>
                    <a:effectLst/>
                    <a:latin typeface="Open Sans" panose="020B0606030504020204" pitchFamily="34" charset="0"/>
                  </a:rPr>
                  <a:t> con diametro aerodinamico inferiore a 10 µm, in grado di penetrare nel tratto superiore dell'apparato respiratorio;</a:t>
                </a:r>
              </a:p>
              <a:p>
                <a:pPr algn="l">
                  <a:buFont typeface="Wingdings" panose="05000000000000000000" pitchFamily="2" charset="2"/>
                  <a:buChar char="Ø"/>
                </a:pPr>
                <a:endParaRPr lang="it-IT" b="0" i="0" dirty="0">
                  <a:solidFill>
                    <a:srgbClr val="222222"/>
                  </a:solidFill>
                  <a:effectLst/>
                  <a:latin typeface="Open Sans" panose="020B06060305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it-IT" b="0" i="0" dirty="0">
                    <a:solidFill>
                      <a:srgbClr val="C00000"/>
                    </a:solidFill>
                    <a:effectLst/>
                    <a:latin typeface="Open Sans" panose="020B0606030504020204" pitchFamily="34" charset="0"/>
                  </a:rPr>
                  <a:t>PM</a:t>
                </a:r>
                <a:r>
                  <a:rPr lang="it-IT" b="0" i="0" baseline="-25000" dirty="0">
                    <a:solidFill>
                      <a:srgbClr val="C00000"/>
                    </a:solidFill>
                    <a:effectLst/>
                    <a:latin typeface="Open Sans" panose="020B0606030504020204" pitchFamily="34" charset="0"/>
                  </a:rPr>
                  <a:t>2.5</a:t>
                </a:r>
                <a:r>
                  <a:rPr lang="it-IT" b="0" i="0" dirty="0">
                    <a:solidFill>
                      <a:srgbClr val="222222"/>
                    </a:solidFill>
                    <a:effectLst/>
                    <a:latin typeface="Open Sans" panose="020B0606030504020204" pitchFamily="34" charset="0"/>
                  </a:rPr>
                  <a:t> con diametro aerodinamico inferiore a 2.5 µm, in grado di raggiungere i polmoni ed i bronchi secondari.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r>
                  <a:rPr lang="it-IT" dirty="0"/>
                  <a:t>La direttiva europea 2008/50/CE indica come soglia per il PM</a:t>
                </a:r>
                <a:r>
                  <a:rPr lang="it-IT" baseline="-25000" dirty="0"/>
                  <a:t>10</a:t>
                </a:r>
                <a:r>
                  <a:rPr lang="it-IT" dirty="0"/>
                  <a:t> il valore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50 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it-IT" dirty="0"/>
                  <a:t>, da non superare per più di 35 giorni in un anno.</a:t>
                </a: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0BA1EBE2-A4EC-C2AA-D2D3-8867B20B5B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84376"/>
                <a:ext cx="10856976" cy="5654167"/>
              </a:xfrm>
              <a:blipFill>
                <a:blip r:embed="rId2"/>
                <a:stretch>
                  <a:fillRect l="-1011" t="-2478" r="-6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383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BA6EBF-3627-772A-C225-2710E1A9A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Condizioni Logiche in 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173F28-6421-0F3D-5F58-F51FE90C9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362"/>
            <a:ext cx="10515600" cy="5322158"/>
          </a:xfrm>
        </p:spPr>
        <p:txBody>
          <a:bodyPr/>
          <a:lstStyle/>
          <a:p>
            <a:r>
              <a:rPr lang="it-IT" dirty="0">
                <a:solidFill>
                  <a:srgbClr val="C00000"/>
                </a:solidFill>
              </a:rPr>
              <a:t>Uguaglianza:</a:t>
            </a:r>
            <a:r>
              <a:rPr lang="it-IT" dirty="0"/>
              <a:t> 	     x == y</a:t>
            </a:r>
          </a:p>
          <a:p>
            <a:r>
              <a:rPr lang="it-IT" dirty="0">
                <a:solidFill>
                  <a:srgbClr val="C00000"/>
                </a:solidFill>
              </a:rPr>
              <a:t>Diverso da:</a:t>
            </a:r>
            <a:r>
              <a:rPr lang="it-IT" dirty="0"/>
              <a:t> 	     x !=  y</a:t>
            </a:r>
          </a:p>
          <a:p>
            <a:r>
              <a:rPr lang="it-IT" dirty="0">
                <a:solidFill>
                  <a:srgbClr val="C00000"/>
                </a:solidFill>
              </a:rPr>
              <a:t>Disuguaglianze:      </a:t>
            </a:r>
            <a:r>
              <a:rPr lang="it-IT" dirty="0"/>
              <a:t>x  &gt;  y;      x &gt;= y;       x &lt; y;        x &lt;= y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Connettori logici:</a:t>
            </a:r>
          </a:p>
          <a:p>
            <a:r>
              <a:rPr lang="it-IT" dirty="0">
                <a:solidFill>
                  <a:srgbClr val="C00000"/>
                </a:solidFill>
              </a:rPr>
              <a:t>And: </a:t>
            </a:r>
            <a:r>
              <a:rPr lang="it-IT" dirty="0"/>
              <a:t>restituisce TRUE se entrambe le condizione sono TRUE</a:t>
            </a:r>
            <a:br>
              <a:rPr lang="it-IT" dirty="0"/>
            </a:br>
            <a:r>
              <a:rPr lang="it-IT" dirty="0"/>
              <a:t>				(x == y) &amp; (x &gt;= z)</a:t>
            </a:r>
          </a:p>
          <a:p>
            <a:r>
              <a:rPr lang="it-IT" dirty="0">
                <a:solidFill>
                  <a:srgbClr val="C00000"/>
                </a:solidFill>
              </a:rPr>
              <a:t>Or: </a:t>
            </a:r>
            <a:r>
              <a:rPr lang="it-IT" dirty="0"/>
              <a:t>restituisce TRUE se almeno una condizione è TRUE</a:t>
            </a:r>
            <a:br>
              <a:rPr lang="it-IT" dirty="0"/>
            </a:br>
            <a:r>
              <a:rPr lang="it-IT" dirty="0"/>
              <a:t>				(x == y) | (x &gt;= z)</a:t>
            </a:r>
          </a:p>
          <a:p>
            <a:r>
              <a:rPr lang="it-IT" dirty="0">
                <a:solidFill>
                  <a:srgbClr val="C00000"/>
                </a:solidFill>
              </a:rPr>
              <a:t>Not: </a:t>
            </a:r>
            <a:r>
              <a:rPr lang="it-IT" dirty="0"/>
              <a:t>nega la condizione</a:t>
            </a:r>
            <a:br>
              <a:rPr lang="it-IT" dirty="0"/>
            </a:br>
            <a:r>
              <a:rPr lang="it-IT" dirty="0"/>
              <a:t>				     !(x &gt;=y)</a:t>
            </a:r>
          </a:p>
        </p:txBody>
      </p:sp>
    </p:spTree>
    <p:extLst>
      <p:ext uri="{BB962C8B-B14F-4D97-AF65-F5344CB8AC3E}">
        <p14:creationId xmlns:p14="http://schemas.microsoft.com/office/powerpoint/2010/main" val="3586325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B6AC50-00AF-F98D-9085-93A5BA135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Indici di posizione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A3BD194-074E-282B-BCB5-46F1FCADA9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8168"/>
                <a:ext cx="10515600" cy="4839480"/>
              </a:xfrm>
            </p:spPr>
            <p:txBody>
              <a:bodyPr/>
              <a:lstStyle/>
              <a:p>
                <a:r>
                  <a:rPr lang="it-IT" b="1" dirty="0">
                    <a:solidFill>
                      <a:srgbClr val="C00000"/>
                    </a:solidFill>
                  </a:rPr>
                  <a:t>Media aritmetica</a:t>
                </a:r>
                <a:br>
                  <a:rPr lang="it-IT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br>
                  <a:rPr lang="it-IT" dirty="0"/>
                </a:br>
                <a:endParaRPr lang="it-IT" b="0" i="1" dirty="0">
                  <a:latin typeface="Cambria Math" panose="02040503050406030204" pitchFamily="18" charset="0"/>
                </a:endParaRPr>
              </a:p>
              <a:p>
                <a:endParaRPr lang="it-IT" b="0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b="0" i="1" dirty="0">
                  <a:latin typeface="Cambria Math" panose="02040503050406030204" pitchFamily="18" charset="0"/>
                </a:endParaRPr>
              </a:p>
              <a:p>
                <a:endParaRPr lang="it-IT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it-IT" sz="1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2+8+7+8.5+7+6.5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39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=6.5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A3BD194-074E-282B-BCB5-46F1FCADA9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8168"/>
                <a:ext cx="10515600" cy="4839480"/>
              </a:xfrm>
              <a:blipFill>
                <a:blip r:embed="rId2"/>
                <a:stretch>
                  <a:fillRect l="-1043" t="-21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1EC4617F-F659-27B2-4A45-2C2D68E55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243412"/>
              </p:ext>
            </p:extLst>
          </p:nvPr>
        </p:nvGraphicFramePr>
        <p:xfrm>
          <a:off x="563528" y="3909180"/>
          <a:ext cx="11143379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398481">
                  <a:extLst>
                    <a:ext uri="{9D8B030D-6E8A-4147-A177-3AD203B41FA5}">
                      <a16:colId xmlns:a16="http://schemas.microsoft.com/office/drawing/2014/main" val="1942655463"/>
                    </a:ext>
                  </a:extLst>
                </a:gridCol>
                <a:gridCol w="1639062">
                  <a:extLst>
                    <a:ext uri="{9D8B030D-6E8A-4147-A177-3AD203B41FA5}">
                      <a16:colId xmlns:a16="http://schemas.microsoft.com/office/drawing/2014/main" val="806493636"/>
                    </a:ext>
                  </a:extLst>
                </a:gridCol>
                <a:gridCol w="1157343">
                  <a:extLst>
                    <a:ext uri="{9D8B030D-6E8A-4147-A177-3AD203B41FA5}">
                      <a16:colId xmlns:a16="http://schemas.microsoft.com/office/drawing/2014/main" val="2579236287"/>
                    </a:ext>
                  </a:extLst>
                </a:gridCol>
                <a:gridCol w="1933213">
                  <a:extLst>
                    <a:ext uri="{9D8B030D-6E8A-4147-A177-3AD203B41FA5}">
                      <a16:colId xmlns:a16="http://schemas.microsoft.com/office/drawing/2014/main" val="3605425459"/>
                    </a:ext>
                  </a:extLst>
                </a:gridCol>
                <a:gridCol w="1924724">
                  <a:extLst>
                    <a:ext uri="{9D8B030D-6E8A-4147-A177-3AD203B41FA5}">
                      <a16:colId xmlns:a16="http://schemas.microsoft.com/office/drawing/2014/main" val="4105742860"/>
                    </a:ext>
                  </a:extLst>
                </a:gridCol>
                <a:gridCol w="1692075">
                  <a:extLst>
                    <a:ext uri="{9D8B030D-6E8A-4147-A177-3AD203B41FA5}">
                      <a16:colId xmlns:a16="http://schemas.microsoft.com/office/drawing/2014/main" val="3620964341"/>
                    </a:ext>
                  </a:extLst>
                </a:gridCol>
                <a:gridCol w="1398481">
                  <a:extLst>
                    <a:ext uri="{9D8B030D-6E8A-4147-A177-3AD203B41FA5}">
                      <a16:colId xmlns:a16="http://schemas.microsoft.com/office/drawing/2014/main" val="3693595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Tipologia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Interrogazione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Verifica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Interrogazione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Lavoro di gruppo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Interrogazione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Verifica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312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Voto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613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6326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8C5C90-64CB-E6B6-25BF-2FF2E33D4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it-IT" dirty="0"/>
              <a:t>Indici di posizione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DEB8EFF-95F2-7E6D-24E5-6CEE88BB9B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1241" y="1043324"/>
                <a:ext cx="10515600" cy="5431903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>
                    <a:solidFill>
                      <a:srgbClr val="C00000"/>
                    </a:solidFill>
                  </a:rPr>
                  <a:t>Media aritmetica pesata </a:t>
                </a:r>
                <a:r>
                  <a:rPr lang="it-IT" dirty="0"/>
                  <a:t>(o ponderata). Anziché trattare tutti i valori equamente, diamo più importanza ad alcuni tramite un sistema di pesi </a:t>
                </a:r>
                <a:r>
                  <a:rPr lang="it-IT" b="1" dirty="0"/>
                  <a:t>non negativi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it-IT" dirty="0"/>
                  <a:t>.</a:t>
                </a:r>
                <a:br>
                  <a:rPr lang="it-IT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 …+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2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2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2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 …+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2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2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solidFill>
                                    <a:schemeClr val="tx2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2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it-IT"/>
                        <m:t> </m:t>
                      </m:r>
                    </m:oMath>
                  </m:oMathPara>
                </a14:m>
                <a:br>
                  <a:rPr lang="it-IT" dirty="0"/>
                </a:br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dove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it-IT" b="0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Dato che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≥0,</m:t>
                    </m:r>
                  </m:oMath>
                </a14:m>
                <a:r>
                  <a:rPr lang="it-IT" dirty="0"/>
                  <a:t> si ha che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=1.</m:t>
                        </m:r>
                      </m:e>
                    </m:nary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DEB8EFF-95F2-7E6D-24E5-6CEE88BB9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1241" y="1043324"/>
                <a:ext cx="10515600" cy="5431903"/>
              </a:xfrm>
              <a:blipFill>
                <a:blip r:embed="rId2"/>
                <a:stretch>
                  <a:fillRect l="-1159" t="-19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24691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1468</Words>
  <Application>Microsoft Office PowerPoint</Application>
  <PresentationFormat>Widescreen</PresentationFormat>
  <Paragraphs>236</Paragraphs>
  <Slides>26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3" baseType="lpstr">
      <vt:lpstr>Aptos</vt:lpstr>
      <vt:lpstr>Aptos Display</vt:lpstr>
      <vt:lpstr>Arial</vt:lpstr>
      <vt:lpstr>Cambria Math</vt:lpstr>
      <vt:lpstr>Open Sans</vt:lpstr>
      <vt:lpstr>Wingdings</vt:lpstr>
      <vt:lpstr>Tema di Office</vt:lpstr>
      <vt:lpstr>Analisi di dati ambientali tramite risorse open source per la Data Science</vt:lpstr>
      <vt:lpstr>Notazione</vt:lpstr>
      <vt:lpstr>Tipologia di variabili (1)</vt:lpstr>
      <vt:lpstr>Tipologia di variabili (2)</vt:lpstr>
      <vt:lpstr>Matrice dei dati</vt:lpstr>
      <vt:lpstr>Particolato atmosferico</vt:lpstr>
      <vt:lpstr>Condizioni Logiche in R</vt:lpstr>
      <vt:lpstr>Indici di posizione (1)</vt:lpstr>
      <vt:lpstr>Indici di posizione (2)</vt:lpstr>
      <vt:lpstr>Indici di posizione (2)</vt:lpstr>
      <vt:lpstr>Indici di posizione (3)</vt:lpstr>
      <vt:lpstr>Indici di posizione (3)</vt:lpstr>
      <vt:lpstr>Indici di posizione (3)</vt:lpstr>
      <vt:lpstr>Indici di variabilità (1)</vt:lpstr>
      <vt:lpstr>Indici di variabilità (2)</vt:lpstr>
      <vt:lpstr>Indici di variabilità (3)</vt:lpstr>
      <vt:lpstr>Rappresentazioni grafiche</vt:lpstr>
      <vt:lpstr>Rappresentazioni grafiche</vt:lpstr>
      <vt:lpstr>Boxplot </vt:lpstr>
      <vt:lpstr>Tipologia punti</vt:lpstr>
      <vt:lpstr>Tipologia linee</vt:lpstr>
      <vt:lpstr>Coefficiente di correlazione lineare</vt:lpstr>
      <vt:lpstr>Coefficiente di correlazione lineare</vt:lpstr>
      <vt:lpstr>Retta dei Minimi Quadrati</vt:lpstr>
      <vt:lpstr>Retta dei Minimi Quadrati</vt:lpstr>
      <vt:lpstr>Inner Join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roberto.ascari@unimib.it</dc:creator>
  <cp:lastModifiedBy>roberto.ascari@unimib.it</cp:lastModifiedBy>
  <cp:revision>52</cp:revision>
  <dcterms:created xsi:type="dcterms:W3CDTF">2025-02-01T09:58:39Z</dcterms:created>
  <dcterms:modified xsi:type="dcterms:W3CDTF">2025-02-06T07:00:11Z</dcterms:modified>
</cp:coreProperties>
</file>