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8" roundtripDataSignature="AMtx7mgh0EZdt9jGssPfMkKxz/Pl2mJvM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it-IT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9" name="Google Shape;109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1" name="Google Shape;121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eac6982a55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9" name="Google Shape;129;g2eac6982a55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uota" type="blank">
  <p:cSld name="BLANK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1"/>
          <p:cNvSpPr txBox="1"/>
          <p:nvPr>
            <p:ph idx="10" type="dt"/>
          </p:nvPr>
        </p:nvSpPr>
        <p:spPr>
          <a:xfrm>
            <a:off x="838200" y="643013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1"/>
          <p:cNvSpPr txBox="1"/>
          <p:nvPr>
            <p:ph idx="11" type="ftr"/>
          </p:nvPr>
        </p:nvSpPr>
        <p:spPr>
          <a:xfrm>
            <a:off x="8610600" y="643013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1"/>
          <p:cNvSpPr txBox="1"/>
          <p:nvPr>
            <p:ph idx="12" type="sldNum"/>
          </p:nvPr>
        </p:nvSpPr>
        <p:spPr>
          <a:xfrm>
            <a:off x="4724400" y="643013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sp>
        <p:nvSpPr>
          <p:cNvPr id="21" name="Google Shape;21;p11"/>
          <p:cNvSpPr txBox="1"/>
          <p:nvPr/>
        </p:nvSpPr>
        <p:spPr>
          <a:xfrm>
            <a:off x="9821594" y="195173"/>
            <a:ext cx="1870075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it-IT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Logo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magine con didascalia">
  <p:cSld name="Immagine con didascalia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/>
          <p:nvPr>
            <p:ph idx="2" type="pic"/>
          </p:nvPr>
        </p:nvSpPr>
        <p:spPr>
          <a:xfrm>
            <a:off x="5183188" y="1335636"/>
            <a:ext cx="6172200" cy="4841327"/>
          </a:xfrm>
          <a:prstGeom prst="rect">
            <a:avLst/>
          </a:prstGeom>
          <a:noFill/>
          <a:ln>
            <a:noFill/>
          </a:ln>
        </p:spPr>
      </p:sp>
      <p:sp>
        <p:nvSpPr>
          <p:cNvPr id="87" name="Google Shape;87;p13"/>
          <p:cNvSpPr txBox="1"/>
          <p:nvPr>
            <p:ph idx="10" type="dt"/>
          </p:nvPr>
        </p:nvSpPr>
        <p:spPr>
          <a:xfrm>
            <a:off x="838200" y="643013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3"/>
          <p:cNvSpPr txBox="1"/>
          <p:nvPr>
            <p:ph idx="11" type="ftr"/>
          </p:nvPr>
        </p:nvSpPr>
        <p:spPr>
          <a:xfrm>
            <a:off x="8610600" y="643013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3"/>
          <p:cNvSpPr txBox="1"/>
          <p:nvPr>
            <p:ph idx="12" type="sldNum"/>
          </p:nvPr>
        </p:nvSpPr>
        <p:spPr>
          <a:xfrm>
            <a:off x="4724400" y="643013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sp>
        <p:nvSpPr>
          <p:cNvPr id="90" name="Google Shape;90;p13"/>
          <p:cNvSpPr txBox="1"/>
          <p:nvPr>
            <p:ph idx="1" type="body"/>
          </p:nvPr>
        </p:nvSpPr>
        <p:spPr>
          <a:xfrm>
            <a:off x="839788" y="2496619"/>
            <a:ext cx="3932237" cy="36803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91" name="Google Shape;91;p13"/>
          <p:cNvSpPr txBox="1"/>
          <p:nvPr>
            <p:ph type="title"/>
          </p:nvPr>
        </p:nvSpPr>
        <p:spPr>
          <a:xfrm>
            <a:off x="838200" y="1335636"/>
            <a:ext cx="3932237" cy="7801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27F47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3"/>
          <p:cNvSpPr txBox="1"/>
          <p:nvPr/>
        </p:nvSpPr>
        <p:spPr>
          <a:xfrm>
            <a:off x="9821594" y="195173"/>
            <a:ext cx="1870075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it-IT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Logo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olo e testo verticale" type="vertTx">
  <p:cSld name="VERTICAL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>
            <p:ph type="title"/>
          </p:nvPr>
        </p:nvSpPr>
        <p:spPr>
          <a:xfrm>
            <a:off x="838200" y="1335636"/>
            <a:ext cx="10515600" cy="7801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27F47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4"/>
          <p:cNvSpPr txBox="1"/>
          <p:nvPr>
            <p:ph idx="1" type="body"/>
          </p:nvPr>
        </p:nvSpPr>
        <p:spPr>
          <a:xfrm rot="5400000">
            <a:off x="4153087" y="-1023750"/>
            <a:ext cx="3885826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6" name="Google Shape;96;p14"/>
          <p:cNvSpPr txBox="1"/>
          <p:nvPr>
            <p:ph idx="10" type="dt"/>
          </p:nvPr>
        </p:nvSpPr>
        <p:spPr>
          <a:xfrm>
            <a:off x="838200" y="643013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4"/>
          <p:cNvSpPr txBox="1"/>
          <p:nvPr>
            <p:ph idx="11" type="ftr"/>
          </p:nvPr>
        </p:nvSpPr>
        <p:spPr>
          <a:xfrm>
            <a:off x="8610600" y="643013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4"/>
          <p:cNvSpPr txBox="1"/>
          <p:nvPr>
            <p:ph idx="12" type="sldNum"/>
          </p:nvPr>
        </p:nvSpPr>
        <p:spPr>
          <a:xfrm>
            <a:off x="4724400" y="643013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sp>
        <p:nvSpPr>
          <p:cNvPr id="99" name="Google Shape;99;p14"/>
          <p:cNvSpPr txBox="1"/>
          <p:nvPr/>
        </p:nvSpPr>
        <p:spPr>
          <a:xfrm>
            <a:off x="9821594" y="195173"/>
            <a:ext cx="1870075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it-IT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Logo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olo e testo verticale" type="vertTitleAndTx">
  <p:cSld name="VERTICAL_TITLE_AND_VERTICAL_TEX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>
            <p:ph type="title"/>
          </p:nvPr>
        </p:nvSpPr>
        <p:spPr>
          <a:xfrm rot="5400000">
            <a:off x="7618686" y="2441849"/>
            <a:ext cx="484132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27F47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5"/>
          <p:cNvSpPr txBox="1"/>
          <p:nvPr>
            <p:ph idx="1" type="body"/>
          </p:nvPr>
        </p:nvSpPr>
        <p:spPr>
          <a:xfrm rot="5400000">
            <a:off x="2284687" y="-110851"/>
            <a:ext cx="4841327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3" name="Google Shape;103;p15"/>
          <p:cNvSpPr txBox="1"/>
          <p:nvPr>
            <p:ph idx="10" type="dt"/>
          </p:nvPr>
        </p:nvSpPr>
        <p:spPr>
          <a:xfrm>
            <a:off x="838200" y="643013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5"/>
          <p:cNvSpPr txBox="1"/>
          <p:nvPr>
            <p:ph idx="11" type="ftr"/>
          </p:nvPr>
        </p:nvSpPr>
        <p:spPr>
          <a:xfrm>
            <a:off x="8610600" y="643013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5"/>
          <p:cNvSpPr txBox="1"/>
          <p:nvPr>
            <p:ph idx="12" type="sldNum"/>
          </p:nvPr>
        </p:nvSpPr>
        <p:spPr>
          <a:xfrm>
            <a:off x="4724400" y="643013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sp>
        <p:nvSpPr>
          <p:cNvPr id="106" name="Google Shape;106;p15"/>
          <p:cNvSpPr txBox="1"/>
          <p:nvPr/>
        </p:nvSpPr>
        <p:spPr>
          <a:xfrm>
            <a:off x="9821594" y="195173"/>
            <a:ext cx="1870075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it-IT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Logo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olo e contenuto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838200" y="1335636"/>
            <a:ext cx="10515600" cy="7801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27F47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838200" y="2291137"/>
            <a:ext cx="10515600" cy="38858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0" type="dt"/>
          </p:nvPr>
        </p:nvSpPr>
        <p:spPr>
          <a:xfrm>
            <a:off x="838200" y="643013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1" type="ftr"/>
          </p:nvPr>
        </p:nvSpPr>
        <p:spPr>
          <a:xfrm>
            <a:off x="8610600" y="643013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4724400" y="643013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titolo">
  <p:cSld name="Diapositiva titolo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29;p4"/>
          <p:cNvPicPr preferRelativeResize="0"/>
          <p:nvPr/>
        </p:nvPicPr>
        <p:blipFill rotWithShape="1">
          <a:blip r:embed="rId2">
            <a:alphaModFix/>
          </a:blip>
          <a:srcRect b="9003" l="0" r="0" t="0"/>
          <a:stretch/>
        </p:blipFill>
        <p:spPr>
          <a:xfrm>
            <a:off x="0" y="1310759"/>
            <a:ext cx="12202758" cy="503867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4"/>
          <p:cNvSpPr txBox="1"/>
          <p:nvPr>
            <p:ph type="ctrTitle"/>
          </p:nvPr>
        </p:nvSpPr>
        <p:spPr>
          <a:xfrm>
            <a:off x="838200" y="1335636"/>
            <a:ext cx="3795445" cy="241443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27F47"/>
              </a:buClr>
              <a:buSzPts val="4500"/>
              <a:buFont typeface="Arial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" type="subTitle"/>
          </p:nvPr>
        </p:nvSpPr>
        <p:spPr>
          <a:xfrm>
            <a:off x="838200" y="3879437"/>
            <a:ext cx="3795445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32" name="Google Shape;32;p4"/>
          <p:cNvSpPr txBox="1"/>
          <p:nvPr>
            <p:ph idx="10" type="dt"/>
          </p:nvPr>
        </p:nvSpPr>
        <p:spPr>
          <a:xfrm>
            <a:off x="838200" y="643013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1" type="ftr"/>
          </p:nvPr>
        </p:nvSpPr>
        <p:spPr>
          <a:xfrm>
            <a:off x="8610600" y="643013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2" type="sldNum"/>
          </p:nvPr>
        </p:nvSpPr>
        <p:spPr>
          <a:xfrm>
            <a:off x="4724400" y="643013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sp>
        <p:nvSpPr>
          <p:cNvPr id="35" name="Google Shape;35;p4"/>
          <p:cNvSpPr/>
          <p:nvPr>
            <p:ph idx="2" type="pic"/>
          </p:nvPr>
        </p:nvSpPr>
        <p:spPr>
          <a:xfrm>
            <a:off x="5188449" y="2106202"/>
            <a:ext cx="5712431" cy="3754848"/>
          </a:xfrm>
          <a:prstGeom prst="rect">
            <a:avLst/>
          </a:prstGeom>
          <a:noFill/>
          <a:ln>
            <a:noFill/>
          </a:ln>
        </p:spPr>
      </p:sp>
      <p:sp>
        <p:nvSpPr>
          <p:cNvPr id="36" name="Google Shape;36;p4"/>
          <p:cNvSpPr txBox="1"/>
          <p:nvPr/>
        </p:nvSpPr>
        <p:spPr>
          <a:xfrm>
            <a:off x="9821594" y="195173"/>
            <a:ext cx="1870075" cy="73025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0" i="0" lang="it-IT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Logo soggetto attuatore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4"/>
          <p:cNvSpPr txBox="1"/>
          <p:nvPr>
            <p:ph idx="3" type="body"/>
          </p:nvPr>
        </p:nvSpPr>
        <p:spPr>
          <a:xfrm>
            <a:off x="838200" y="5681663"/>
            <a:ext cx="3795444" cy="4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olo e contenuto">
  <p:cSld name="Titolo e contenuto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>
            <p:ph type="title"/>
          </p:nvPr>
        </p:nvSpPr>
        <p:spPr>
          <a:xfrm>
            <a:off x="838200" y="1335635"/>
            <a:ext cx="10515600" cy="5445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27F47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" type="body"/>
          </p:nvPr>
        </p:nvSpPr>
        <p:spPr>
          <a:xfrm>
            <a:off x="838200" y="2496619"/>
            <a:ext cx="10515600" cy="36803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838200" y="643013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8610600" y="643013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4724400" y="643013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sp>
        <p:nvSpPr>
          <p:cNvPr id="44" name="Google Shape;44;p6"/>
          <p:cNvSpPr txBox="1"/>
          <p:nvPr>
            <p:ph idx="2" type="body"/>
          </p:nvPr>
        </p:nvSpPr>
        <p:spPr>
          <a:xfrm>
            <a:off x="838200" y="1931597"/>
            <a:ext cx="10515600" cy="4520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27F47"/>
              </a:buClr>
              <a:buSzPts val="2400"/>
              <a:buChar char="•"/>
              <a:defRPr b="1" sz="2400">
                <a:solidFill>
                  <a:srgbClr val="B27F4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6"/>
          <p:cNvSpPr txBox="1"/>
          <p:nvPr/>
        </p:nvSpPr>
        <p:spPr>
          <a:xfrm>
            <a:off x="9821594" y="195173"/>
            <a:ext cx="1870075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it-IT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Logo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stazione sezione">
  <p:cSld name="Intestazione sezione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43013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8610600" y="643013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4724400" y="643013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sp>
        <p:nvSpPr>
          <p:cNvPr id="50" name="Google Shape;50;p7"/>
          <p:cNvSpPr txBox="1"/>
          <p:nvPr>
            <p:ph type="ctrTitle"/>
          </p:nvPr>
        </p:nvSpPr>
        <p:spPr>
          <a:xfrm>
            <a:off x="838200" y="1335636"/>
            <a:ext cx="4925602" cy="241443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27F47"/>
              </a:buClr>
              <a:buSzPts val="4500"/>
              <a:buFont typeface="Arial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" type="subTitle"/>
          </p:nvPr>
        </p:nvSpPr>
        <p:spPr>
          <a:xfrm>
            <a:off x="838200" y="3879437"/>
            <a:ext cx="4925602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52" name="Google Shape;52;p7"/>
          <p:cNvSpPr/>
          <p:nvPr>
            <p:ph idx="2" type="pic"/>
          </p:nvPr>
        </p:nvSpPr>
        <p:spPr>
          <a:xfrm>
            <a:off x="6096000" y="1335636"/>
            <a:ext cx="5257800" cy="4525414"/>
          </a:xfrm>
          <a:prstGeom prst="rect">
            <a:avLst/>
          </a:prstGeom>
          <a:noFill/>
          <a:ln>
            <a:noFill/>
          </a:ln>
        </p:spPr>
      </p:sp>
      <p:sp>
        <p:nvSpPr>
          <p:cNvPr id="53" name="Google Shape;53;p7"/>
          <p:cNvSpPr txBox="1"/>
          <p:nvPr/>
        </p:nvSpPr>
        <p:spPr>
          <a:xfrm>
            <a:off x="9821594" y="195173"/>
            <a:ext cx="1870075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it-IT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Logo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e contenuti">
  <p:cSld name="Due contenuti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type="title"/>
          </p:nvPr>
        </p:nvSpPr>
        <p:spPr>
          <a:xfrm>
            <a:off x="838200" y="1335636"/>
            <a:ext cx="10515600" cy="7801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27F47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" type="body"/>
          </p:nvPr>
        </p:nvSpPr>
        <p:spPr>
          <a:xfrm>
            <a:off x="838200" y="2496619"/>
            <a:ext cx="5181600" cy="36803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2" type="body"/>
          </p:nvPr>
        </p:nvSpPr>
        <p:spPr>
          <a:xfrm>
            <a:off x="6172200" y="2496619"/>
            <a:ext cx="5181600" cy="36803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idx="10" type="dt"/>
          </p:nvPr>
        </p:nvSpPr>
        <p:spPr>
          <a:xfrm>
            <a:off x="838200" y="643013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8"/>
          <p:cNvSpPr txBox="1"/>
          <p:nvPr>
            <p:ph idx="11" type="ftr"/>
          </p:nvPr>
        </p:nvSpPr>
        <p:spPr>
          <a:xfrm>
            <a:off x="8610600" y="643013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4724400" y="643013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sp>
        <p:nvSpPr>
          <p:cNvPr id="61" name="Google Shape;61;p8"/>
          <p:cNvSpPr txBox="1"/>
          <p:nvPr/>
        </p:nvSpPr>
        <p:spPr>
          <a:xfrm>
            <a:off x="9821594" y="195173"/>
            <a:ext cx="1870075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it-IT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Logo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fronto">
  <p:cSld name="Confronto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9"/>
          <p:cNvSpPr txBox="1"/>
          <p:nvPr>
            <p:ph idx="10" type="dt"/>
          </p:nvPr>
        </p:nvSpPr>
        <p:spPr>
          <a:xfrm>
            <a:off x="838200" y="643013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1" type="ftr"/>
          </p:nvPr>
        </p:nvSpPr>
        <p:spPr>
          <a:xfrm>
            <a:off x="8610600" y="643013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4724400" y="643013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sp>
        <p:nvSpPr>
          <p:cNvPr id="66" name="Google Shape;66;p9"/>
          <p:cNvSpPr txBox="1"/>
          <p:nvPr>
            <p:ph type="title"/>
          </p:nvPr>
        </p:nvSpPr>
        <p:spPr>
          <a:xfrm>
            <a:off x="838200" y="1335636"/>
            <a:ext cx="105156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27F47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9"/>
          <p:cNvSpPr txBox="1"/>
          <p:nvPr>
            <p:ph idx="1" type="body"/>
          </p:nvPr>
        </p:nvSpPr>
        <p:spPr>
          <a:xfrm>
            <a:off x="838200" y="1931597"/>
            <a:ext cx="10515600" cy="4520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27F47"/>
              </a:buClr>
              <a:buSzPts val="2400"/>
              <a:buChar char="•"/>
              <a:defRPr b="1" sz="2400">
                <a:solidFill>
                  <a:srgbClr val="B27F4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838200" y="2496619"/>
            <a:ext cx="5181600" cy="36803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3" type="body"/>
          </p:nvPr>
        </p:nvSpPr>
        <p:spPr>
          <a:xfrm>
            <a:off x="6172200" y="2496619"/>
            <a:ext cx="5181600" cy="36803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0" name="Google Shape;70;p9"/>
          <p:cNvSpPr txBox="1"/>
          <p:nvPr/>
        </p:nvSpPr>
        <p:spPr>
          <a:xfrm>
            <a:off x="9821594" y="195173"/>
            <a:ext cx="1870075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it-IT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Logo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titolo" type="titleOnly">
  <p:cSld name="TITLE_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0"/>
          <p:cNvSpPr txBox="1"/>
          <p:nvPr>
            <p:ph type="title"/>
          </p:nvPr>
        </p:nvSpPr>
        <p:spPr>
          <a:xfrm>
            <a:off x="838200" y="1335636"/>
            <a:ext cx="10515600" cy="7801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27F47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0"/>
          <p:cNvSpPr txBox="1"/>
          <p:nvPr>
            <p:ph idx="10" type="dt"/>
          </p:nvPr>
        </p:nvSpPr>
        <p:spPr>
          <a:xfrm>
            <a:off x="838200" y="643013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0"/>
          <p:cNvSpPr txBox="1"/>
          <p:nvPr>
            <p:ph idx="11" type="ftr"/>
          </p:nvPr>
        </p:nvSpPr>
        <p:spPr>
          <a:xfrm>
            <a:off x="8610600" y="643013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0"/>
          <p:cNvSpPr txBox="1"/>
          <p:nvPr>
            <p:ph idx="12" type="sldNum"/>
          </p:nvPr>
        </p:nvSpPr>
        <p:spPr>
          <a:xfrm>
            <a:off x="4724400" y="643013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sp>
        <p:nvSpPr>
          <p:cNvPr id="76" name="Google Shape;76;p10"/>
          <p:cNvSpPr txBox="1"/>
          <p:nvPr/>
        </p:nvSpPr>
        <p:spPr>
          <a:xfrm>
            <a:off x="9821594" y="195173"/>
            <a:ext cx="1870075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it-IT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Logo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uto con didascalia">
  <p:cSld name="Contenuto con didascalia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 txBox="1"/>
          <p:nvPr>
            <p:ph idx="1" type="body"/>
          </p:nvPr>
        </p:nvSpPr>
        <p:spPr>
          <a:xfrm>
            <a:off x="5183188" y="1335636"/>
            <a:ext cx="6172200" cy="48413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79" name="Google Shape;79;p12"/>
          <p:cNvSpPr txBox="1"/>
          <p:nvPr>
            <p:ph idx="2" type="body"/>
          </p:nvPr>
        </p:nvSpPr>
        <p:spPr>
          <a:xfrm>
            <a:off x="839788" y="2496619"/>
            <a:ext cx="3932237" cy="36803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0" name="Google Shape;80;p12"/>
          <p:cNvSpPr txBox="1"/>
          <p:nvPr>
            <p:ph idx="10" type="dt"/>
          </p:nvPr>
        </p:nvSpPr>
        <p:spPr>
          <a:xfrm>
            <a:off x="838200" y="643013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1" type="ftr"/>
          </p:nvPr>
        </p:nvSpPr>
        <p:spPr>
          <a:xfrm>
            <a:off x="8610600" y="643013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2" type="sldNum"/>
          </p:nvPr>
        </p:nvSpPr>
        <p:spPr>
          <a:xfrm>
            <a:off x="4724400" y="643013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sp>
        <p:nvSpPr>
          <p:cNvPr id="83" name="Google Shape;83;p12"/>
          <p:cNvSpPr txBox="1"/>
          <p:nvPr>
            <p:ph type="title"/>
          </p:nvPr>
        </p:nvSpPr>
        <p:spPr>
          <a:xfrm>
            <a:off x="838200" y="1335636"/>
            <a:ext cx="3932237" cy="7801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27F47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2"/>
          <p:cNvSpPr txBox="1"/>
          <p:nvPr/>
        </p:nvSpPr>
        <p:spPr>
          <a:xfrm>
            <a:off x="9821594" y="195173"/>
            <a:ext cx="1870075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it-IT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Logo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1.jpg"/><Relationship Id="rId2" Type="http://schemas.openxmlformats.org/officeDocument/2006/relationships/image" Target="../media/image5.jp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6352350"/>
            <a:ext cx="12192000" cy="52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-25841"/>
            <a:ext cx="12192000" cy="12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3"/>
          <p:cNvSpPr txBox="1"/>
          <p:nvPr>
            <p:ph type="title"/>
          </p:nvPr>
        </p:nvSpPr>
        <p:spPr>
          <a:xfrm>
            <a:off x="838200" y="1335636"/>
            <a:ext cx="10515600" cy="7801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27F47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B27F47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3"/>
          <p:cNvSpPr txBox="1"/>
          <p:nvPr>
            <p:ph idx="1" type="body"/>
          </p:nvPr>
        </p:nvSpPr>
        <p:spPr>
          <a:xfrm>
            <a:off x="838200" y="2291137"/>
            <a:ext cx="10515600" cy="38858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3"/>
          <p:cNvSpPr txBox="1"/>
          <p:nvPr>
            <p:ph idx="10" type="dt"/>
          </p:nvPr>
        </p:nvSpPr>
        <p:spPr>
          <a:xfrm>
            <a:off x="838200" y="643013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3"/>
          <p:cNvSpPr txBox="1"/>
          <p:nvPr>
            <p:ph idx="11" type="ftr"/>
          </p:nvPr>
        </p:nvSpPr>
        <p:spPr>
          <a:xfrm>
            <a:off x="8610600" y="643013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4724400" y="643013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hyperlink" Target="https://www.unimib.it/servizi/studenti-e-laureati/bicocca-orienta/servizi-orientamento/servizio-orientamento-studenti-sos" TargetMode="External"/><Relationship Id="rId5" Type="http://schemas.openxmlformats.org/officeDocument/2006/relationships/hyperlink" Target="https://www.unimib.it/servizi/studenti-e-laureati/bicocca-orienta/percorsi-pnrr-orientamento-nella-transizione-scuola-universita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unimib.it/servizi/studenti-e-laureati/bicocca-orienta/servizi-orientamento/servizio-orientamento-studenti-sos" TargetMode="External"/><Relationship Id="rId4" Type="http://schemas.openxmlformats.org/officeDocument/2006/relationships/image" Target="../media/image4.png"/><Relationship Id="rId5" Type="http://schemas.openxmlformats.org/officeDocument/2006/relationships/hyperlink" Target="https://www.unimib.it/servizi/studenti-e-laureati/bicocca-orienta/percorsi-pnrr-orientamento-nella-transizione-scuola-universita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unimib.it/servizi/studenti-e-laureati/bicocca-orienta/servizi-orientamento/servizio-orientamento-studenti-sos" TargetMode="External"/><Relationship Id="rId4" Type="http://schemas.openxmlformats.org/officeDocument/2006/relationships/image" Target="../media/image4.png"/><Relationship Id="rId5" Type="http://schemas.openxmlformats.org/officeDocument/2006/relationships/hyperlink" Target="https://www.unimib.it/servizi/studenti-e-laureati/bicocca-orienta/percorsi-pnrr-orientamento-nella-transizione-scuola-universita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4F3B9">
            <a:alpha val="58039"/>
          </a:srgbClr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"/>
          <p:cNvSpPr txBox="1"/>
          <p:nvPr>
            <p:ph idx="4294967295" type="ctrTitle"/>
          </p:nvPr>
        </p:nvSpPr>
        <p:spPr>
          <a:xfrm>
            <a:off x="893100" y="1335625"/>
            <a:ext cx="10405800" cy="82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27F47"/>
              </a:buClr>
              <a:buSzPts val="4500"/>
              <a:buFont typeface="Arial"/>
              <a:buNone/>
            </a:pPr>
            <a:r>
              <a:rPr b="0" i="0" lang="it-IT" sz="2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Il </a:t>
            </a:r>
            <a:r>
              <a:rPr b="0" i="0" lang="it-IT" sz="2900" u="none" cap="none" strike="noStrike">
                <a:solidFill>
                  <a:srgbClr val="C23527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0" i="0" lang="it-IT" sz="2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iano </a:t>
            </a:r>
            <a:r>
              <a:rPr b="0" i="0" lang="it-IT" sz="2900" u="none" cap="none" strike="noStrike">
                <a:solidFill>
                  <a:srgbClr val="C23527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it-IT" sz="2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azionale di </a:t>
            </a:r>
            <a:r>
              <a:rPr b="0" i="0" lang="it-IT" sz="2900" u="none" cap="none" strike="noStrike">
                <a:solidFill>
                  <a:srgbClr val="C23527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0" i="0" lang="it-IT" sz="2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ipresa e </a:t>
            </a:r>
            <a:r>
              <a:rPr b="0" i="0" lang="it-IT" sz="2900" u="none" cap="none" strike="noStrike">
                <a:solidFill>
                  <a:srgbClr val="C23527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0" i="0" lang="it-IT" sz="2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esilienza è il piano approvato nel 2021 dall'Italia per rilanciare l'economia dopo la pandemia</a:t>
            </a:r>
            <a:endParaRPr b="1" i="0" sz="6300" u="none" cap="none" strike="noStrike">
              <a:solidFill>
                <a:srgbClr val="B27F4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"/>
          <p:cNvSpPr txBox="1"/>
          <p:nvPr>
            <p:ph idx="4294967295" type="subTitle"/>
          </p:nvPr>
        </p:nvSpPr>
        <p:spPr>
          <a:xfrm>
            <a:off x="969075" y="2714600"/>
            <a:ext cx="104973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it-IT" sz="2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Investimento per l’orientamento attivo nella transizione scuola-università</a:t>
            </a:r>
            <a:endParaRPr b="0" i="0" sz="2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3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"/>
          <p:cNvSpPr txBox="1"/>
          <p:nvPr>
            <p:ph idx="4294967295" type="body"/>
          </p:nvPr>
        </p:nvSpPr>
        <p:spPr>
          <a:xfrm>
            <a:off x="1263525" y="4176575"/>
            <a:ext cx="99084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it-IT" sz="2850"/>
              <a:t>PERCORSI DI 15 ORE</a:t>
            </a:r>
            <a:r>
              <a:rPr lang="it-IT" sz="2850"/>
              <a:t> per facilitare e incoraggiare il passaggio dalla scuola secondaria superiore all’Università e per ridurre il numero di abbandoni universitari, contribuendo così all'aumento del numero dei laureati.</a:t>
            </a:r>
            <a:endParaRPr sz="2850"/>
          </a:p>
          <a:p>
            <a:pPr indent="0" lvl="0" marL="0" rt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50"/>
              <a:buNone/>
            </a:pPr>
            <a:r>
              <a:t/>
            </a:r>
            <a:endParaRPr sz="2850"/>
          </a:p>
        </p:txBody>
      </p:sp>
      <p:sp>
        <p:nvSpPr>
          <p:cNvPr id="114" name="Google Shape;114;p1"/>
          <p:cNvSpPr/>
          <p:nvPr/>
        </p:nvSpPr>
        <p:spPr>
          <a:xfrm>
            <a:off x="5890950" y="2162400"/>
            <a:ext cx="340200" cy="5523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B27F4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"/>
          <p:cNvSpPr/>
          <p:nvPr/>
        </p:nvSpPr>
        <p:spPr>
          <a:xfrm>
            <a:off x="5925900" y="3715200"/>
            <a:ext cx="340200" cy="5523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B27F4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6" name="Google Shape;11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76575" y="100075"/>
            <a:ext cx="895350" cy="97155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"/>
          <p:cNvSpPr txBox="1"/>
          <p:nvPr/>
        </p:nvSpPr>
        <p:spPr>
          <a:xfrm>
            <a:off x="9319952" y="6418725"/>
            <a:ext cx="2199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it-IT" sz="1800" u="sng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CONTATTI </a:t>
            </a:r>
            <a:endParaRPr b="1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"/>
          <p:cNvSpPr txBox="1"/>
          <p:nvPr/>
        </p:nvSpPr>
        <p:spPr>
          <a:xfrm>
            <a:off x="682025" y="6426375"/>
            <a:ext cx="2447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it-IT" sz="1700" u="sng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SITO PNRR BICOCCA</a:t>
            </a:r>
            <a:endParaRPr b="1" i="0" sz="1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4F3B9">
            <a:alpha val="58039"/>
          </a:srgbClr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"/>
          <p:cNvSpPr txBox="1"/>
          <p:nvPr/>
        </p:nvSpPr>
        <p:spPr>
          <a:xfrm>
            <a:off x="9319952" y="6418725"/>
            <a:ext cx="2199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it-IT" sz="1800" u="sng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CONTATTI </a:t>
            </a:r>
            <a:endParaRPr b="1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2"/>
          <p:cNvSpPr txBox="1"/>
          <p:nvPr/>
        </p:nvSpPr>
        <p:spPr>
          <a:xfrm>
            <a:off x="520450" y="1684599"/>
            <a:ext cx="11242200" cy="45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it-IT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Modulo/i che compongono il percorso PNRR:</a:t>
            </a:r>
            <a:endParaRPr b="1" i="0" sz="1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sng" cap="none" strike="noStrike">
              <a:solidFill>
                <a:schemeClr val="hlink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it-IT" sz="1600">
                <a:latin typeface="Times New Roman"/>
                <a:ea typeface="Times New Roman"/>
                <a:cs typeface="Times New Roman"/>
                <a:sym typeface="Times New Roman"/>
              </a:rPr>
              <a:t>B.STAT.5	Analisi di dati ambientali tramite risorse open source per la data science</a:t>
            </a:r>
            <a:endParaRPr b="1"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it-IT" sz="1600">
                <a:latin typeface="Times New Roman"/>
                <a:ea typeface="Times New Roman"/>
                <a:cs typeface="Times New Roman"/>
                <a:sym typeface="Times New Roman"/>
              </a:rPr>
              <a:t>15 ore</a:t>
            </a:r>
            <a:endParaRPr b="1"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500">
                <a:latin typeface="Times New Roman"/>
                <a:ea typeface="Times New Roman"/>
                <a:cs typeface="Times New Roman"/>
                <a:sym typeface="Times New Roman"/>
              </a:rPr>
              <a:t>Il corso fornisce alcune informazioni di base su un applicativo software di tipo open source per l’analisi statistica delle serie temporali e spaziali di dati ambientali. Saranno descritti i principali operatori di sintesi dei dati e strumenti per la loro rappresentazione grafica. Verrà introdotto il concetto di geolocalizzazione dell’informazione e i principali formati di dati spaziali (raster e vettoriali).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500">
                <a:latin typeface="Times New Roman"/>
                <a:ea typeface="Times New Roman"/>
                <a:cs typeface="Times New Roman"/>
                <a:sym typeface="Times New Roman"/>
              </a:rPr>
              <a:t>Obiettivi: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●"/>
            </a:pPr>
            <a:r>
              <a:rPr lang="it-IT" sz="1500">
                <a:latin typeface="Times New Roman"/>
                <a:ea typeface="Times New Roman"/>
                <a:cs typeface="Times New Roman"/>
                <a:sym typeface="Times New Roman"/>
              </a:rPr>
              <a:t>introdurre lo studente all’uso di un software open source largamente utilizzato nella comunità scientifica e aziendale per l’analisi statistica dei dati;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●"/>
            </a:pPr>
            <a:r>
              <a:rPr lang="it-IT" sz="1500">
                <a:latin typeface="Times New Roman"/>
                <a:ea typeface="Times New Roman"/>
                <a:cs typeface="Times New Roman"/>
                <a:sym typeface="Times New Roman"/>
              </a:rPr>
              <a:t>alcune tecniche di analisi quantitativa per fenomeni ambientali;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●"/>
            </a:pPr>
            <a:r>
              <a:rPr lang="it-IT" sz="1500">
                <a:latin typeface="Times New Roman"/>
                <a:ea typeface="Times New Roman"/>
                <a:cs typeface="Times New Roman"/>
                <a:sym typeface="Times New Roman"/>
              </a:rPr>
              <a:t>tecniche di rappresentazione e gestione dell’informazione quantitativa su fenomeni ambientali e all’interpretazione dei risultati delle elaborazioni.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</a:endParaRPr>
          </a:p>
        </p:txBody>
      </p:sp>
      <p:pic>
        <p:nvPicPr>
          <p:cNvPr id="125" name="Google Shape;125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276575" y="100075"/>
            <a:ext cx="895350" cy="97155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"/>
          <p:cNvSpPr txBox="1"/>
          <p:nvPr/>
        </p:nvSpPr>
        <p:spPr>
          <a:xfrm>
            <a:off x="682025" y="6426375"/>
            <a:ext cx="2447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it-IT" sz="1700" u="sng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SITO PNRR BICOCCA</a:t>
            </a:r>
            <a:endParaRPr b="1" i="0" sz="1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4F3B9">
            <a:alpha val="58431"/>
          </a:srgbClr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eac6982a55_0_0"/>
          <p:cNvSpPr txBox="1"/>
          <p:nvPr/>
        </p:nvSpPr>
        <p:spPr>
          <a:xfrm>
            <a:off x="9319952" y="6418725"/>
            <a:ext cx="2199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it-IT" sz="1800" u="sng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CONTATTI </a:t>
            </a:r>
            <a:endParaRPr b="1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g2eac6982a55_0_0"/>
          <p:cNvSpPr txBox="1"/>
          <p:nvPr/>
        </p:nvSpPr>
        <p:spPr>
          <a:xfrm>
            <a:off x="587141" y="2040556"/>
            <a:ext cx="112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3" name="Google Shape;133;g2eac6982a55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276575" y="100075"/>
            <a:ext cx="895350" cy="97155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g2eac6982a55_0_0"/>
          <p:cNvSpPr txBox="1"/>
          <p:nvPr/>
        </p:nvSpPr>
        <p:spPr>
          <a:xfrm>
            <a:off x="682025" y="6426375"/>
            <a:ext cx="2447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it-IT" sz="1700" u="sng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SITO PNRR BICOCCA</a:t>
            </a:r>
            <a:endParaRPr b="1" i="0" sz="1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g2eac6982a55_0_0"/>
          <p:cNvSpPr txBox="1"/>
          <p:nvPr/>
        </p:nvSpPr>
        <p:spPr>
          <a:xfrm>
            <a:off x="650150" y="1404875"/>
            <a:ext cx="11039700" cy="46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it-IT" sz="2600" u="none" cap="none" strike="noStrike">
                <a:solidFill>
                  <a:srgbClr val="B27F47"/>
                </a:solidFill>
                <a:latin typeface="Arial"/>
                <a:ea typeface="Arial"/>
                <a:cs typeface="Arial"/>
                <a:sym typeface="Arial"/>
              </a:rPr>
              <a:t>L’importanza di un orientamento che promuova l'equità tra i generi</a:t>
            </a:r>
            <a:endParaRPr b="1" i="0" sz="2600" u="none" cap="none" strike="noStrike">
              <a:solidFill>
                <a:srgbClr val="B27F4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br>
              <a:rPr b="1" i="0" lang="it-IT" sz="2600" u="none" cap="none" strike="noStrike">
                <a:solidFill>
                  <a:srgbClr val="B27F47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it-IT" sz="1600" u="none" cap="none" strike="noStrike">
                <a:solidFill>
                  <a:srgbClr val="B27F47"/>
                </a:solidFill>
                <a:latin typeface="Arial"/>
                <a:ea typeface="Arial"/>
                <a:cs typeface="Arial"/>
                <a:sym typeface="Arial"/>
              </a:rPr>
              <a:t>Le differenze di genere fin dalle prime scelte:</a:t>
            </a:r>
            <a:endParaRPr b="1" i="0" sz="1600" u="none" cap="none" strike="noStrike">
              <a:solidFill>
                <a:srgbClr val="B27F4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b="0" i="0" lang="it-IT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Percezione di lavori solo per uomini e solo per donne;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b="0" i="0" lang="it-IT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Scelte scolastico-formative fatte in base alle appartenenze di genere;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b="0" i="0" lang="it-IT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Rappresentazione del contesto formativo e lavorativo derivanti dalle rappresentazioni stereotipiche di uomini e donne.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B27F4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it-IT" sz="1600" u="none" cap="none" strike="noStrike">
                <a:solidFill>
                  <a:srgbClr val="B27F47"/>
                </a:solidFill>
                <a:latin typeface="Arial"/>
                <a:ea typeface="Arial"/>
                <a:cs typeface="Arial"/>
                <a:sym typeface="Arial"/>
              </a:rPr>
              <a:t>Stereotipi di genere:</a:t>
            </a:r>
            <a:endParaRPr b="1" i="0" sz="1600" u="none" cap="none" strike="noStrike">
              <a:solidFill>
                <a:srgbClr val="B27F4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b="0" i="0" lang="it-IT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Rendono più difficile il raggiungimento dell'uguaglianza economica tra donne e uomini - Gender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it-IT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Pay Gap (divario salariale)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b="0" i="0" lang="it-IT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Hanno conseguenze importanti sul successo scolastico e sulle scelte di carriera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b="0" i="0" lang="it-IT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Impediscono di riuscire a vedersi in un lavoro solitamente associato all'altro genere, anche se questo lavoro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it-IT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corrisponde completamente ai propri interessi e valori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b="0" i="0" lang="it-IT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Creano una barriera invisibile: Glass Ceiling - Sticky Floor</a:t>
            </a:r>
            <a:endParaRPr b="1" i="0" sz="1600" u="none" cap="none" strike="noStrike">
              <a:solidFill>
                <a:srgbClr val="B27F47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i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2022-10-26T09:11:02Z</dcterms:created>
  <dc:creator>Lanza Luisa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  <property fmtid="{D5CDD505-2E9C-101B-9397-08002B2CF9AE}" pid="3" name="ContentTypeId">
    <vt:lpwstr>0x010100C9347A8725AA734EBE527B76BB04587F</vt:lpwstr>
  </property>
</Properties>
</file>