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9" r:id="rId1"/>
  </p:sldMasterIdLst>
  <p:notesMasterIdLst>
    <p:notesMasterId r:id="rId12"/>
  </p:notesMasterIdLst>
  <p:handoutMasterIdLst>
    <p:handoutMasterId r:id="rId13"/>
  </p:handoutMasterIdLst>
  <p:sldIdLst>
    <p:sldId id="260" r:id="rId2"/>
    <p:sldId id="431" r:id="rId3"/>
    <p:sldId id="437" r:id="rId4"/>
    <p:sldId id="439" r:id="rId5"/>
    <p:sldId id="438" r:id="rId6"/>
    <p:sldId id="344" r:id="rId7"/>
    <p:sldId id="440" r:id="rId8"/>
    <p:sldId id="441" r:id="rId9"/>
    <p:sldId id="442" r:id="rId10"/>
    <p:sldId id="443" r:id="rId11"/>
  </p:sldIdLst>
  <p:sldSz cx="12192000" cy="6858000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EBF474"/>
    <a:srgbClr val="FFE990"/>
    <a:srgbClr val="92F4F2"/>
    <a:srgbClr val="C7DAF7"/>
    <a:srgbClr val="B2CDF4"/>
    <a:srgbClr val="96BAF0"/>
    <a:srgbClr val="C6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2" autoAdjust="0"/>
    <p:restoredTop sz="94719" autoAdjust="0"/>
  </p:normalViewPr>
  <p:slideViewPr>
    <p:cSldViewPr>
      <p:cViewPr varScale="1">
        <p:scale>
          <a:sx n="108" d="100"/>
          <a:sy n="108" d="100"/>
        </p:scale>
        <p:origin x="90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136" y="-240"/>
      </p:cViewPr>
      <p:guideLst>
        <p:guide orient="horz" pos="3224"/>
        <p:guide pos="2236"/>
      </p:guideLst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78881" y="9875691"/>
            <a:ext cx="6941538" cy="30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4035" name="Rectangle 9"/>
          <p:cNvSpPr>
            <a:spLocks noChangeArrowheads="1"/>
          </p:cNvSpPr>
          <p:nvPr/>
        </p:nvSpPr>
        <p:spPr bwMode="auto">
          <a:xfrm>
            <a:off x="73952" y="62190"/>
            <a:ext cx="6951398" cy="3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>
            <a:spAutoFit/>
          </a:bodyPr>
          <a:lstStyle>
            <a:lvl1pPr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it-IT" sz="1300"/>
              <a:t>	Capitolo 4		 4-</a:t>
            </a:r>
            <a:fld id="{DE1CF69A-BA92-D94C-ADBA-EAFC64448316}" type="slidenum">
              <a:rPr lang="en-US" altLang="it-IT" sz="1300"/>
              <a:pPr/>
              <a:t>‹N›</a:t>
            </a:fld>
            <a:endParaRPr lang="en-US" altLang="it-IT" sz="13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3667403"/>
            <a:ext cx="5206153" cy="57996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2513" y="682625"/>
            <a:ext cx="5153025" cy="289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160210" y="4008557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160210" y="4349711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160210" y="4690864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160210" y="5032018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60210" y="5373172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1160210" y="5714326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1160210" y="5714326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160210" y="6055479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1160210" y="6396633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160210" y="6737787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1160210" y="7078941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1160210" y="7420094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1160210" y="7761248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160210" y="8102402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160210" y="8443556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1160210" y="8784709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1160210" y="9125863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1160210" y="9467017"/>
            <a:ext cx="482160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94" name="Line 24"/>
          <p:cNvSpPr>
            <a:spLocks noChangeShapeType="1"/>
          </p:cNvSpPr>
          <p:nvPr/>
        </p:nvSpPr>
        <p:spPr bwMode="auto">
          <a:xfrm>
            <a:off x="542308" y="9808171"/>
            <a:ext cx="6057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048" tIns="49524" rIns="99048" bIns="49524" anchor="ctr"/>
          <a:lstStyle/>
          <a:p>
            <a:endParaRPr lang="it-IT"/>
          </a:p>
        </p:txBody>
      </p:sp>
      <p:sp>
        <p:nvSpPr>
          <p:cNvPr id="28695" name="Rectangle 25"/>
          <p:cNvSpPr>
            <a:spLocks noChangeArrowheads="1"/>
          </p:cNvSpPr>
          <p:nvPr/>
        </p:nvSpPr>
        <p:spPr bwMode="auto">
          <a:xfrm>
            <a:off x="80526" y="69297"/>
            <a:ext cx="6938251" cy="3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>
            <a:spAutoFit/>
          </a:bodyPr>
          <a:lstStyle>
            <a:lvl1pPr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it-IT" sz="1300"/>
              <a:t>	Chapter 4		4-</a:t>
            </a:r>
            <a:fld id="{E7722A28-46F8-614E-9BAB-E448ACB95FAD}" type="slidenum">
              <a:rPr lang="en-US" altLang="it-IT" sz="1300"/>
              <a:pPr/>
              <a:t>‹N›</a:t>
            </a:fld>
            <a:endParaRPr lang="en-US" altLang="it-IT" sz="1300"/>
          </a:p>
        </p:txBody>
      </p:sp>
      <p:sp>
        <p:nvSpPr>
          <p:cNvPr id="28696" name="Rectangle 27"/>
          <p:cNvSpPr>
            <a:spLocks noChangeArrowheads="1"/>
          </p:cNvSpPr>
          <p:nvPr/>
        </p:nvSpPr>
        <p:spPr bwMode="auto">
          <a:xfrm>
            <a:off x="73952" y="9870361"/>
            <a:ext cx="6951398" cy="2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>
            <a:spAutoFit/>
          </a:bodyPr>
          <a:lstStyle>
            <a:lvl1pPr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it-IT" sz="1100"/>
              <a:t>Statistics for Business and Economics, 6/e	© 2007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682625"/>
            <a:ext cx="5153025" cy="2898775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it-IT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0D8BC-CCBA-71C9-4893-77C6D69BE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560D8B7-3A16-C8CC-588E-F1FD12FDA5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BE2B74B-04D7-38F9-1AB1-785BCE44F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74" y="5810276"/>
            <a:ext cx="5206153" cy="365674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7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5810276"/>
            <a:ext cx="5206153" cy="365674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it-IT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6519-3AA8-B5C4-90D2-0C2F0ECE6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5DC99E4-0464-17D7-124E-B753B5A00F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B07A906-2965-8974-6C65-14BA706C7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74" y="5810276"/>
            <a:ext cx="5206153" cy="365674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6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27F7-2DA6-996E-B95A-81775FC95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7418AC7-B6E4-4FBA-B1AD-23DF065C4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D67EC77-20FC-A38E-ECB1-1D7C3AE0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74" y="5810276"/>
            <a:ext cx="5206153" cy="365674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0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C804F-6FDC-BC04-4977-E1F291D42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8A997B6-0F2C-DDD3-87D2-3F2F1029F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AAFBE8A-8736-0B01-78A1-40854EC27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74" y="5810276"/>
            <a:ext cx="5206153" cy="365674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3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5810276"/>
            <a:ext cx="5206153" cy="365674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  <a:latin typeface="system-ui"/>
              </a:rPr>
              <a:t>Formulation of the problem, possibly as a hypothesis.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  <a:latin typeface="system-ui"/>
              </a:rPr>
              <a:t>Identification of pertinent data.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  <a:latin typeface="system-ui"/>
              </a:rPr>
              <a:t>Designing data collection.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  <a:latin typeface="system-ui"/>
              </a:rPr>
              <a:t>Data collection.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  <a:latin typeface="system-ui"/>
              </a:rPr>
              <a:t>Statistical inference methods are used to draw general conclusions from the observed data through hypothesis testing or the estimation of unknown quantities inherent to the phenomenon being studied.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  <a:latin typeface="system-ui"/>
              </a:rPr>
              <a:t>Interpretation of results, that is, transformation of evidence taken from the data in responses to the questions that originated the research.</a:t>
            </a:r>
          </a:p>
          <a:p>
            <a:endParaRPr lang="it-IT" altLang="it-IT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38700-7527-DEEA-635D-83F52B99A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815FFD0-7933-7FFF-E1EC-A850A063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A00BFAC-5977-57C7-61F5-F9D0CCFDA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74" y="5810276"/>
            <a:ext cx="5206153" cy="365674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8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51049-8407-2681-CDC5-F229C52B6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FAD7C60-0D62-625F-B1F9-24971291A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032E27E-3060-00B7-1552-9469B7952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74" y="5810276"/>
            <a:ext cx="5206153" cy="365674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19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CB39E-A24C-E5C8-F7D0-F3B4C776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8947566-45C0-9267-6F7A-4BB24FF7C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BB6EF1D-108A-5F2A-A517-33329DB2C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74" y="5810276"/>
            <a:ext cx="5206153" cy="365674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0" y="3268663"/>
            <a:ext cx="12192000" cy="146050"/>
            <a:chOff x="0" y="3268345"/>
            <a:chExt cx="9144000" cy="146304"/>
          </a:xfrm>
        </p:grpSpPr>
        <p:sp>
          <p:nvSpPr>
            <p:cNvPr id="5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6" name="Rectangle 13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Rectangle 14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752601"/>
            <a:ext cx="105664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6500" y="6245226"/>
            <a:ext cx="2844800" cy="365125"/>
          </a:xfrm>
        </p:spPr>
        <p:txBody>
          <a:bodyPr/>
          <a:lstStyle>
            <a:lvl1pPr algn="r">
              <a:defRPr>
                <a:latin typeface="Comic Sans MS" charset="0"/>
              </a:defRPr>
            </a:lvl1pPr>
          </a:lstStyle>
          <a:p>
            <a:r>
              <a:rPr lang="en-US" altLang="it-IT"/>
              <a:t>Cap. 1-</a:t>
            </a:r>
            <a:fld id="{2316D82D-AE11-D444-A335-580D16DE2BB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0" y="1371601"/>
            <a:ext cx="12192000" cy="73025"/>
            <a:chOff x="0" y="3268345"/>
            <a:chExt cx="9144000" cy="146304"/>
          </a:xfrm>
        </p:grpSpPr>
        <p:sp>
          <p:nvSpPr>
            <p:cNvPr id="5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6" name="Rectangle 9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9" name="Rectangle 11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Statistica: principi e metodi © 2022 Pearson Italia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Cap. 4-</a:t>
            </a:r>
            <a:fld id="{21A414C6-0441-234E-97D7-D48DD37CB282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 rot="5400000" flipH="1">
            <a:off x="5587472" y="3372380"/>
            <a:ext cx="6867525" cy="97367"/>
            <a:chOff x="0" y="3268345"/>
            <a:chExt cx="9144000" cy="146304"/>
          </a:xfrm>
        </p:grpSpPr>
        <p:sp>
          <p:nvSpPr>
            <p:cNvPr id="5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6" name="Rectangle 8"/>
            <p:cNvSpPr/>
            <p:nvPr userDrawn="1"/>
          </p:nvSpPr>
          <p:spPr>
            <a:xfrm>
              <a:off x="5182869" y="3271526"/>
              <a:ext cx="109914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Rectangle 9"/>
            <p:cNvSpPr/>
            <p:nvPr userDrawn="1"/>
          </p:nvSpPr>
          <p:spPr>
            <a:xfrm>
              <a:off x="6282009" y="3271526"/>
              <a:ext cx="1097026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7379034" y="3271527"/>
              <a:ext cx="1097027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39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2296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18600" y="6356351"/>
            <a:ext cx="24913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Statistica: principi e metodi © 2022 Pearson Italia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Cap. 4-</a:t>
            </a:r>
            <a:fld id="{26C1B2B6-4F88-9F48-8933-3117706ABF2A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 rtlCol="0">
            <a:normAutofit/>
          </a:bodyPr>
          <a:lstStyle/>
          <a:p>
            <a:pPr lvl="0"/>
            <a:r>
              <a:rPr lang="it-IT" noProof="0"/>
              <a:t>Fare clic sull'icona per inserire una tabella</a:t>
            </a:r>
          </a:p>
        </p:txBody>
      </p:sp>
      <p:sp>
        <p:nvSpPr>
          <p:cNvPr id="4" name="Segnaposto numero diapositiva 22"/>
          <p:cNvSpPr>
            <a:spLocks noGrp="1"/>
          </p:cNvSpPr>
          <p:nvPr>
            <p:ph type="sldNum" sz="quarter" idx="10"/>
          </p:nvPr>
        </p:nvSpPr>
        <p:spPr>
          <a:xfrm>
            <a:off x="8875184" y="6318251"/>
            <a:ext cx="2844800" cy="365125"/>
          </a:xfrm>
        </p:spPr>
        <p:txBody>
          <a:bodyPr/>
          <a:lstStyle>
            <a:lvl1pPr algn="r">
              <a:defRPr>
                <a:latin typeface="Comic Sans MS" charset="0"/>
              </a:defRPr>
            </a:lvl1pPr>
          </a:lstStyle>
          <a:p>
            <a:r>
              <a:rPr lang="en-US" altLang="it-IT"/>
              <a:t>Cap. 1-</a:t>
            </a:r>
            <a:fld id="{8A964E12-5DF4-B348-9FB4-5D7E50D14799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olo, grafic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sz="half" idx="1"/>
          </p:nvPr>
        </p:nvSpPr>
        <p:spPr>
          <a:xfrm>
            <a:off x="914400" y="1981200"/>
            <a:ext cx="5080000" cy="4114800"/>
          </a:xfrm>
        </p:spPr>
        <p:txBody>
          <a:bodyPr rtlCol="0">
            <a:normAutofit/>
          </a:bodyPr>
          <a:lstStyle/>
          <a:p>
            <a:pPr lvl="0"/>
            <a:r>
              <a:rPr lang="it-IT" noProof="0"/>
              <a:t>Fare clic sull'icona per inserire un grafico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Statistica: principi e metodi © 2022 Pearson Italia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Cap. 1-</a:t>
            </a:r>
            <a:fld id="{BB544927-BD93-3B47-8C26-C52E013FBD34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0" y="1371601"/>
            <a:ext cx="12192000" cy="73025"/>
            <a:chOff x="0" y="3268345"/>
            <a:chExt cx="9144000" cy="146304"/>
          </a:xfrm>
        </p:grpSpPr>
        <p:sp>
          <p:nvSpPr>
            <p:cNvPr id="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972800" cy="462654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29133" y="6318251"/>
            <a:ext cx="2844800" cy="365125"/>
          </a:xfrm>
        </p:spPr>
        <p:txBody>
          <a:bodyPr/>
          <a:lstStyle>
            <a:lvl1pPr algn="r">
              <a:defRPr>
                <a:latin typeface="Comic Sans MS" charset="0"/>
              </a:defRPr>
            </a:lvl1pPr>
          </a:lstStyle>
          <a:p>
            <a:r>
              <a:rPr lang="en-US" altLang="it-IT"/>
              <a:t>Cap. 4-</a:t>
            </a:r>
            <a:fld id="{55CE3673-A4F2-7749-992E-8E2FF904D24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 flipH="1">
            <a:off x="0" y="4229100"/>
            <a:ext cx="12192000" cy="146050"/>
            <a:chOff x="0" y="3268345"/>
            <a:chExt cx="9144000" cy="146304"/>
          </a:xfrm>
        </p:grpSpPr>
        <p:sp>
          <p:nvSpPr>
            <p:cNvPr id="5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17" y="4406901"/>
            <a:ext cx="1043626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017" y="2667001"/>
            <a:ext cx="1043626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972551" y="6354764"/>
            <a:ext cx="2844800" cy="365125"/>
          </a:xfrm>
        </p:spPr>
        <p:txBody>
          <a:bodyPr/>
          <a:lstStyle>
            <a:lvl1pPr algn="r">
              <a:defRPr>
                <a:latin typeface="Comic Sans MS" charset="0"/>
              </a:defRPr>
            </a:lvl1pPr>
          </a:lstStyle>
          <a:p>
            <a:r>
              <a:rPr lang="en-US" altLang="it-IT"/>
              <a:t>Cap. 4-</a:t>
            </a:r>
            <a:fld id="{F2FE8B60-39E7-414B-8479-E9E6B86AABBE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1371601"/>
            <a:ext cx="12192000" cy="73025"/>
            <a:chOff x="0" y="3268345"/>
            <a:chExt cx="9144000" cy="146304"/>
          </a:xfrm>
        </p:grpSpPr>
        <p:sp>
          <p:nvSpPr>
            <p:cNvPr id="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Statistica: principi e metodi © 2022 Pearson Italia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Cap. 4-</a:t>
            </a:r>
            <a:fld id="{E604E9CB-2F83-1549-B0D9-3D6A86A7B4EC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0" y="1371601"/>
            <a:ext cx="12192000" cy="73025"/>
            <a:chOff x="0" y="3268345"/>
            <a:chExt cx="9144000" cy="146304"/>
          </a:xfrm>
        </p:grpSpPr>
        <p:sp>
          <p:nvSpPr>
            <p:cNvPr id="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" name="Rectangle 19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" name="Rectangle 20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971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002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971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Statistica: principi e metodi © 2022 Pearson Italia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Cap. 4-</a:t>
            </a:r>
            <a:fld id="{CA33A562-4397-7940-AEE0-A14FA320D21B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 flipH="1">
            <a:off x="0" y="1371601"/>
            <a:ext cx="12192000" cy="73025"/>
            <a:chOff x="0" y="3268345"/>
            <a:chExt cx="9144000" cy="146304"/>
          </a:xfrm>
        </p:grpSpPr>
        <p:sp>
          <p:nvSpPr>
            <p:cNvPr id="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5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83084" y="6354764"/>
            <a:ext cx="2844800" cy="365125"/>
          </a:xfrm>
        </p:spPr>
        <p:txBody>
          <a:bodyPr/>
          <a:lstStyle>
            <a:lvl1pPr algn="r">
              <a:defRPr>
                <a:latin typeface="Comic Sans MS" charset="0"/>
              </a:defRPr>
            </a:lvl1pPr>
          </a:lstStyle>
          <a:p>
            <a:r>
              <a:rPr lang="en-US" altLang="it-IT"/>
              <a:t>Cap. 4-</a:t>
            </a:r>
            <a:fld id="{76AC4DBF-E89E-A54F-9A9D-488FBD4F024B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-12700" y="-19050"/>
            <a:ext cx="12192000" cy="147638"/>
            <a:chOff x="0" y="3268345"/>
            <a:chExt cx="9144000" cy="146304"/>
          </a:xfrm>
        </p:grpSpPr>
        <p:sp>
          <p:nvSpPr>
            <p:cNvPr id="3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" name="Rectangle 12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5" name="Rectangle 13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Statistica: principi e metodi © 2022 Pearson Italia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Cap. 4-</a:t>
            </a:r>
            <a:fld id="{753F3CE6-AEE6-174B-B387-415CCB3357CD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 flipH="1">
            <a:off x="0" y="1143001"/>
            <a:ext cx="12192000" cy="73025"/>
            <a:chOff x="0" y="3268345"/>
            <a:chExt cx="9144000" cy="146304"/>
          </a:xfrm>
        </p:grpSpPr>
        <p:sp>
          <p:nvSpPr>
            <p:cNvPr id="6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9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371601"/>
            <a:ext cx="6815667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371601"/>
            <a:ext cx="4011084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Statistica: principi e metodi © 2022 Pearson Italia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Cap. 4-</a:t>
            </a:r>
            <a:fld id="{42CA1493-E452-C544-A821-AC068295E574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12700" y="-19050"/>
            <a:ext cx="12192000" cy="147638"/>
            <a:chOff x="0" y="3268345"/>
            <a:chExt cx="9144000" cy="146304"/>
          </a:xfrm>
        </p:grpSpPr>
        <p:sp>
          <p:nvSpPr>
            <p:cNvPr id="6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Rectangle 17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Rectangle 18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9" name="Rectangle 19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2401824" y="685800"/>
            <a:ext cx="7327392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 lvl="0"/>
            <a:r>
              <a:rPr lang="it-IT" noProof="0"/>
              <a:t>Fare clic sull'icona per inserire un'immagine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Statistica: principi e metodi © 2022 Pearson Italia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Cap. 4-</a:t>
            </a:r>
            <a:fld id="{A8CFFCAC-F309-3A4C-81FD-B26869D9EC7A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101" y="0"/>
            <a:ext cx="12192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en-US" alt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65117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r>
              <a:rPr lang="it-IT" dirty="0"/>
              <a:t>Statistica: principi e metodi © 2022 Pearson Italia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833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altLang="it-IT"/>
              <a:t>Cap. 1-</a:t>
            </a:r>
            <a:fld id="{ED5BB47E-EA66-344D-A7CB-41C86B2A82A3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56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glow rad="101600">
              <a:schemeClr val="tx2"/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borgoni.github.io/B.STAT.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030"/>
          <p:cNvSpPr>
            <a:spLocks noChangeArrowheads="1"/>
          </p:cNvSpPr>
          <p:nvPr/>
        </p:nvSpPr>
        <p:spPr bwMode="auto">
          <a:xfrm>
            <a:off x="463296" y="1783080"/>
            <a:ext cx="11448288" cy="270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defTabSz="852488">
              <a:defRPr/>
            </a:pPr>
            <a:r>
              <a:rPr lang="it-IT" sz="2800" b="1" dirty="0">
                <a:latin typeface="Times New Roman"/>
                <a:ea typeface="Times New Roman"/>
                <a:cs typeface="Times New Roman"/>
                <a:sym typeface="Times New Roman"/>
              </a:rPr>
              <a:t>B.STAT.5	Analisi di dati ambientali tramite risorse open source per la data science</a:t>
            </a:r>
          </a:p>
          <a:p>
            <a:pPr algn="ctr" defTabSz="852488">
              <a:defRPr/>
            </a:pP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52488">
              <a:defRPr/>
            </a:pP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52488">
              <a:defRPr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statistica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52488">
              <a:defRPr/>
            </a:pPr>
            <a:endParaRPr lang="en-US" sz="28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800C64-50C8-FD9A-6820-B36FA19E8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>
            <a:extLst>
              <a:ext uri="{FF2B5EF4-FFF2-40B4-BE49-F238E27FC236}">
                <a16:creationId xmlns:a16="http://schemas.microsoft.com/office/drawing/2014/main" id="{26E69FA3-CF84-590F-B7C9-46D1FD78C5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688" y="1490472"/>
            <a:ext cx="11740894" cy="4910328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materiale presentato è scaricabile dalla pagina web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https://rborgoni.github.io/B.STAT.5/</a:t>
            </a: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GB" sz="18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it-IT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 è un servizio di hosting per progetti software, di proprietà della società GitHub </a:t>
            </a:r>
            <a:r>
              <a:rPr lang="it-IT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it-IT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it-IT" sz="18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it-IT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Chiunque può iscriversi e ospitare gratuitamente un repository di codice pubblico (testi, pagine web,…), il che rende GitHub particolarmente popolare tra i progetti open-source.</a:t>
            </a:r>
            <a:endParaRPr lang="en-GB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83139EC-3D4A-175F-E784-DCEB5E931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" y="247650"/>
            <a:ext cx="11740895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Materiale degli incontri</a:t>
            </a:r>
          </a:p>
        </p:txBody>
      </p:sp>
    </p:spTree>
    <p:extLst>
      <p:ext uri="{BB962C8B-B14F-4D97-AF65-F5344CB8AC3E}">
        <p14:creationId xmlns:p14="http://schemas.microsoft.com/office/powerpoint/2010/main" val="30446008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170688" y="1563624"/>
            <a:ext cx="11704320" cy="4974336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it-IT" sz="23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Statistica</a:t>
            </a:r>
            <a:r>
              <a:rPr lang="it-IT" sz="2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è la scienza che si occupa di studiare e sviluppare metodi per raccogliere, analizzare, interpretare e presentare dati empirici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it-IT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it-IT" sz="23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È una </a:t>
            </a:r>
            <a:r>
              <a:rPr lang="it-IT" sz="2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scienza interdisciplinare che trova applicazione virtualmente in tutti i campi scientifici e di ricerca quantitativa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it-IT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it-IT" sz="23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r>
              <a:rPr lang="it-IT" sz="2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è la scienza </a:t>
            </a:r>
            <a:r>
              <a:rPr lang="it-IT" sz="23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 combina principi e pratiche nei campi di statistica, matematica e informatica (AI) per analizzare grandi quantità di dati. 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it-IT" sz="10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it-IT" sz="23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statistica e la </a:t>
            </a:r>
            <a:r>
              <a:rPr lang="it-IT" sz="23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r>
              <a:rPr lang="it-IT" sz="23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presuppongono anche una profonda conoscenza del campo specifico di lavoro (economico-finanziario, biomedico, fisico-ambientale)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" y="247650"/>
            <a:ext cx="12106655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Statistica e </a:t>
            </a:r>
            <a:r>
              <a:rPr lang="it-IT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endParaRPr lang="it-IT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ED289-F2E6-952F-DD8D-91F5046EB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>
            <a:extLst>
              <a:ext uri="{FF2B5EF4-FFF2-40B4-BE49-F238E27FC236}">
                <a16:creationId xmlns:a16="http://schemas.microsoft.com/office/drawing/2014/main" id="{CA40ACE7-560A-4D04-7756-50ED83787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688" y="2039112"/>
            <a:ext cx="11887200" cy="2852928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it-IT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Scienze Statistiche ed Economiche (laurea Triennale)</a:t>
            </a: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180cfu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it-IT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it-IT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Scienze Statistiche ed Economiche (laurea Magistrale)</a:t>
            </a: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120cfu 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sz="24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filiera</a:t>
            </a: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Sì ma… la statistica è una «disciplina interdisciplinare». Molti studenti si iscrivono alla laurea magistrale provenendo da altri percorsi formativi (e viceversa)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B698C17-B7E5-C297-7ED3-BD6397F47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" y="466344"/>
            <a:ext cx="12106655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laurea in Statistica</a:t>
            </a:r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Bicocca: come è strutturata?</a:t>
            </a:r>
          </a:p>
        </p:txBody>
      </p:sp>
    </p:spTree>
    <p:extLst>
      <p:ext uri="{BB962C8B-B14F-4D97-AF65-F5344CB8AC3E}">
        <p14:creationId xmlns:p14="http://schemas.microsoft.com/office/powerpoint/2010/main" val="35466147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D82AA-CAD4-60C1-5FCA-405C530F7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B022C2B9-8727-6DB9-5552-6BF881590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" y="247650"/>
            <a:ext cx="12106655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laurea in Statistica</a:t>
            </a:r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Bicocca: dove?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095D1-3A28-9F19-40EB-15BC63F8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48" y="1301119"/>
            <a:ext cx="6577304" cy="53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790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AA03C5-A041-5A67-48D4-E3B9E3183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>
            <a:extLst>
              <a:ext uri="{FF2B5EF4-FFF2-40B4-BE49-F238E27FC236}">
                <a16:creationId xmlns:a16="http://schemas.microsoft.com/office/drawing/2014/main" id="{CBF4E93E-09D5-34CC-16E8-A42CD22EC8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650" y="1856232"/>
            <a:ext cx="5489530" cy="4608576"/>
          </a:xfrm>
        </p:spPr>
        <p:txBody>
          <a:bodyPr rtlCol="0">
            <a:normAutofit fontScale="92500" lnSpcReduction="20000"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it-IT" sz="2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la statistica è una «disciplina …. Interdisciplinare»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it-IT" sz="2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2600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unicorn</a:t>
            </a:r>
            <a:r>
              <a:rPr lang="it-IT" sz="26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scientist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it-IT" sz="2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figura del </a:t>
            </a:r>
            <a:r>
              <a:rPr lang="it-IT" sz="26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  </a:t>
            </a:r>
            <a:r>
              <a:rPr lang="it-IT" sz="2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una figura </a:t>
            </a:r>
            <a:r>
              <a:rPr lang="it-IT" sz="26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complessa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it-IT" sz="2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richiede una preparazione composita in discipline affini ma diverse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842A0B8-BD17-6344-4D58-86390E673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" y="247650"/>
            <a:ext cx="12106655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Cosa studio a Statistica?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3B9ED7-4DEC-1A3E-FDCC-437C852F960D}"/>
              </a:ext>
            </a:extLst>
          </p:cNvPr>
          <p:cNvGrpSpPr/>
          <p:nvPr/>
        </p:nvGrpSpPr>
        <p:grpSpPr>
          <a:xfrm>
            <a:off x="6096000" y="2660904"/>
            <a:ext cx="4270707" cy="4059936"/>
            <a:chOff x="7137146" y="1234440"/>
            <a:chExt cx="4270707" cy="4059936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21B9FBB-CEEF-0892-27AA-C63C21069426}"/>
                </a:ext>
              </a:extLst>
            </p:cNvPr>
            <p:cNvSpPr/>
            <p:nvPr/>
          </p:nvSpPr>
          <p:spPr>
            <a:xfrm>
              <a:off x="7804684" y="2880360"/>
              <a:ext cx="2633472" cy="2414016"/>
            </a:xfrm>
            <a:prstGeom prst="flowChartConnector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0CD65B-4D8F-56E8-4C35-CE6A598D3F41}"/>
                </a:ext>
              </a:extLst>
            </p:cNvPr>
            <p:cNvGrpSpPr/>
            <p:nvPr/>
          </p:nvGrpSpPr>
          <p:grpSpPr>
            <a:xfrm>
              <a:off x="7137146" y="1234440"/>
              <a:ext cx="4270707" cy="2504730"/>
              <a:chOff x="7137146" y="1234440"/>
              <a:chExt cx="4270707" cy="2504730"/>
            </a:xfrm>
          </p:grpSpPr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7872B14B-B235-B54E-8337-997B60CDAF1D}"/>
                  </a:ext>
                </a:extLst>
              </p:cNvPr>
              <p:cNvSpPr/>
              <p:nvPr/>
            </p:nvSpPr>
            <p:spPr>
              <a:xfrm>
                <a:off x="7137146" y="1234440"/>
                <a:ext cx="2549932" cy="2504730"/>
              </a:xfrm>
              <a:prstGeom prst="flowChartConnector">
                <a:avLst/>
              </a:prstGeom>
              <a:noFill/>
              <a:ln w="76200" cap="sq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2554A3A5-6987-C806-6635-82ECA2FCAC8B}"/>
                  </a:ext>
                </a:extLst>
              </p:cNvPr>
              <p:cNvSpPr/>
              <p:nvPr/>
            </p:nvSpPr>
            <p:spPr>
              <a:xfrm>
                <a:off x="8473440" y="1251832"/>
                <a:ext cx="2633472" cy="2487338"/>
              </a:xfrm>
              <a:prstGeom prst="flowChartConnector">
                <a:avLst/>
              </a:prstGeom>
              <a:no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6989C1-9862-9B84-ED92-7A3789BE588D}"/>
                  </a:ext>
                </a:extLst>
              </p:cNvPr>
              <p:cNvSpPr/>
              <p:nvPr/>
            </p:nvSpPr>
            <p:spPr>
              <a:xfrm rot="19009945">
                <a:off x="7295749" y="1684356"/>
                <a:ext cx="1673686" cy="144655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4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Computing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3AF186-BB30-969F-E9F2-6474A108DB07}"/>
                  </a:ext>
                </a:extLst>
              </p:cNvPr>
              <p:cNvSpPr/>
              <p:nvPr/>
            </p:nvSpPr>
            <p:spPr>
              <a:xfrm rot="2138750">
                <a:off x="9347798" y="2148732"/>
                <a:ext cx="2060055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tx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Math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DC7643-C53F-2D3F-6331-DAFA027E5D09}"/>
                </a:ext>
              </a:extLst>
            </p:cNvPr>
            <p:cNvSpPr/>
            <p:nvPr/>
          </p:nvSpPr>
          <p:spPr>
            <a:xfrm>
              <a:off x="8270800" y="3694832"/>
              <a:ext cx="1800326" cy="93124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Eco</a:t>
              </a:r>
            </a:p>
          </p:txBody>
        </p:sp>
      </p:grp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4543942-B794-EC44-48FD-AFFBFE0E18D6}"/>
              </a:ext>
            </a:extLst>
          </p:cNvPr>
          <p:cNvSpPr/>
          <p:nvPr/>
        </p:nvSpPr>
        <p:spPr>
          <a:xfrm>
            <a:off x="6801332" y="1234440"/>
            <a:ext cx="2549932" cy="2504730"/>
          </a:xfrm>
          <a:prstGeom prst="flowChartConnector">
            <a:avLst/>
          </a:prstGeom>
          <a:noFill/>
          <a:ln w="76200" cap="sq" cmpd="sng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8A53E-C541-2DFB-0041-64445C204A83}"/>
              </a:ext>
            </a:extLst>
          </p:cNvPr>
          <p:cNvSpPr/>
          <p:nvPr/>
        </p:nvSpPr>
        <p:spPr>
          <a:xfrm>
            <a:off x="7249645" y="1573875"/>
            <a:ext cx="18003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</a:t>
            </a:r>
          </a:p>
        </p:txBody>
      </p:sp>
      <p:pic>
        <p:nvPicPr>
          <p:cNvPr id="1026" name="Picture 2" descr="Unicorn Art : McLaughlin Jr, Gerald Leroy: Amazon.com.tr: Kitap">
            <a:extLst>
              <a:ext uri="{FF2B5EF4-FFF2-40B4-BE49-F238E27FC236}">
                <a16:creationId xmlns:a16="http://schemas.microsoft.com/office/drawing/2014/main" id="{0AF2644A-BFC2-450B-B132-FB945B1FF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347" y="941832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54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88" y="283464"/>
            <a:ext cx="11484863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Statistica e apprendimento</a:t>
            </a:r>
            <a:endParaRPr lang="en-US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7FAA2-7CDC-1C92-BCE0-90DAF04CA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20" y="1453896"/>
            <a:ext cx="8041877" cy="46392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F02C04-FFCE-3613-D1EF-C6313D498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>
            <a:extLst>
              <a:ext uri="{FF2B5EF4-FFF2-40B4-BE49-F238E27FC236}">
                <a16:creationId xmlns:a16="http://schemas.microsoft.com/office/drawing/2014/main" id="{4CE441B7-64EE-4259-D6B1-41FB370FE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650" y="1636776"/>
            <a:ext cx="11496364" cy="217932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laurea in Statistica richiede impegno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it-IT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Fornisce però ottime prospettive occupazionali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Tasso di occupazione ad un anno dalla laurea (magistrale) oltre il 95%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Soddisfazione dei laureati molto elevata 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GB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BF9F821-2144-FB3F-E838-FF7DE400D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12167615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laurea in Statistica è difficile? E cosa mi offre?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E83AA5-4836-77E8-1C8E-6DC418C8E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12" y="3977640"/>
            <a:ext cx="11399174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8BB4"/>
              </a:buClr>
              <a:buSzPct val="60000"/>
              <a:buFont typeface="Wingdings 2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328"/>
              </a:buClr>
              <a:buSzPct val="57000"/>
              <a:buFont typeface="Wingdings 2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E589F"/>
              </a:buClr>
              <a:buSzPct val="55000"/>
              <a:buFont typeface="Wingdings 2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Inoltre (soprattutto?)…..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endParaRPr 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endParaRPr 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endParaRPr 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endParaRPr lang="en-GB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5DA42-ACB0-41C6-548C-18E4A69C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02" y="4687824"/>
            <a:ext cx="11846334" cy="183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8BB4"/>
              </a:buClr>
              <a:buSzPct val="60000"/>
              <a:buFont typeface="Wingdings 2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328"/>
              </a:buClr>
              <a:buSzPct val="57000"/>
              <a:buFont typeface="Wingdings 2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E589F"/>
              </a:buClr>
              <a:buSzPct val="55000"/>
              <a:buFont typeface="Wingdings 2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 charset="2"/>
              <a:buNone/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 la formazione in discipline quantitative è oggi più che mai centrale nella società in cui viviamo, non solo per le opportunità lavorative che offre, ma per apprendere e comprendere pienamente molti aspetti della società stessa (per quanto possibile…)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endParaRPr 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endParaRPr lang="it-IT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endParaRPr lang="en-GB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558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3F6E0-CF0E-E326-1AF0-CC5E40C7E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5CFCB-29D6-429C-63D8-0AE983F6A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02536"/>
            <a:ext cx="10094976" cy="166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8BB4"/>
              </a:buClr>
              <a:buSzPct val="60000"/>
              <a:buFont typeface="Wingdings 2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328"/>
              </a:buClr>
              <a:buSzPct val="57000"/>
              <a:buFont typeface="Wingdings 2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E589F"/>
              </a:buClr>
              <a:buSzPct val="55000"/>
              <a:buFont typeface="Wingdings 2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r>
              <a:rPr lang="en-GB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data, you're just another person with an opinion 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(W. Edwards Deming)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endParaRPr lang="en-GB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703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8F1CC8-1F05-EE2C-78B2-43D53C23A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>
            <a:extLst>
              <a:ext uri="{FF2B5EF4-FFF2-40B4-BE49-F238E27FC236}">
                <a16:creationId xmlns:a16="http://schemas.microsoft.com/office/drawing/2014/main" id="{7A200E19-A7C5-1C51-C803-C1B1BF34B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688" y="1453896"/>
            <a:ext cx="11594592" cy="4901184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it-IT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Alcuni elementi di statistica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it-IT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Introduzione al software opensource R-</a:t>
            </a:r>
            <a:r>
              <a:rPr lang="it-IT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endParaRPr lang="it-IT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it-IT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Georeferenziazione ed alcuni strumenti di analisi dei dati ambientali georeferenziati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it-IT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Fonti opensource dei dati ambientali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it-IT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 spazio-temporale dei dati ambientali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GB" sz="28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0F9962B-E8F0-D5D0-9D2A-6E204F8C4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" y="247650"/>
            <a:ext cx="11740895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Argomenti degli incontri</a:t>
            </a:r>
          </a:p>
        </p:txBody>
      </p:sp>
    </p:spTree>
    <p:extLst>
      <p:ext uri="{BB962C8B-B14F-4D97-AF65-F5344CB8AC3E}">
        <p14:creationId xmlns:p14="http://schemas.microsoft.com/office/powerpoint/2010/main" val="1568575111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Personalizzato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2878</TotalTime>
  <Pages>20</Pages>
  <Words>513</Words>
  <Application>Microsoft Office PowerPoint</Application>
  <PresentationFormat>Widescreen</PresentationFormat>
  <Paragraphs>61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Comic Sans MS</vt:lpstr>
      <vt:lpstr>system-ui</vt:lpstr>
      <vt:lpstr>Times New Roman</vt:lpstr>
      <vt:lpstr>Wingdings 2</vt:lpstr>
      <vt:lpstr>Tema1</vt:lpstr>
      <vt:lpstr>Presentazione standard di PowerPoint</vt:lpstr>
      <vt:lpstr>Statistica e Datascience</vt:lpstr>
      <vt:lpstr>Una laurea in Statistica in Bicocca: come è strutturata?</vt:lpstr>
      <vt:lpstr>La laurea in Statistica in Bicocca: dove?</vt:lpstr>
      <vt:lpstr>Cosa studio a Statistica?</vt:lpstr>
      <vt:lpstr>Statistica e apprendimento</vt:lpstr>
      <vt:lpstr>La laurea in Statistica è difficile? E cosa mi offre?</vt:lpstr>
      <vt:lpstr>Presentazione standard di PowerPoint</vt:lpstr>
      <vt:lpstr>Argomenti degli incontri</vt:lpstr>
      <vt:lpstr>Materiale degli incontri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</dc:title>
  <dc:subject/>
  <dc:creator/>
  <cp:keywords/>
  <dc:description/>
  <cp:lastModifiedBy>riccardo.borgoni@unimib.it</cp:lastModifiedBy>
  <cp:revision>194</cp:revision>
  <cp:lastPrinted>2025-02-05T14:41:22Z</cp:lastPrinted>
  <dcterms:created xsi:type="dcterms:W3CDTF">2001-01-23T16:24:06Z</dcterms:created>
  <dcterms:modified xsi:type="dcterms:W3CDTF">2025-02-05T14:46:23Z</dcterms:modified>
  <cp:category/>
</cp:coreProperties>
</file>