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9" r:id="rId5"/>
    <p:sldId id="258" r:id="rId6"/>
    <p:sldId id="280" r:id="rId7"/>
    <p:sldId id="283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7" r:id="rId16"/>
    <p:sldId id="268" r:id="rId17"/>
    <p:sldId id="272" r:id="rId18"/>
    <p:sldId id="273" r:id="rId19"/>
    <p:sldId id="265" r:id="rId20"/>
    <p:sldId id="284" r:id="rId21"/>
    <p:sldId id="285" r:id="rId22"/>
    <p:sldId id="269" r:id="rId23"/>
    <p:sldId id="270" r:id="rId24"/>
    <p:sldId id="275" r:id="rId25"/>
    <p:sldId id="276" r:id="rId26"/>
    <p:sldId id="277" r:id="rId27"/>
    <p:sldId id="278" r:id="rId28"/>
    <p:sldId id="282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869E2-7FC6-EEA6-8EA8-7757FA32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3F649E-B940-A948-E44A-AE58CE69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C0386-7736-A4E7-67FE-9A70ECB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353EE-1B97-70B8-F79A-751F860E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8298F-9248-4FAD-5CB4-25898DE3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8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C0976-2376-21F0-60DA-E9B8041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7185EF-9C4B-DE82-EA02-91FB059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03878-C203-4B3B-C8E5-2ADB3FB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273AC-3D38-CA11-8EDA-1E7029BC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1A799-F634-30FA-8163-E429C4A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21387D-731A-7208-C127-C36E6693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F92AAD-6550-6E92-562E-3B9B0258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74561-93D3-BE48-36DD-EC3D552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1C57-50F8-B0FA-36D2-E2E6074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7AE15-4CA3-A223-03A7-2F09234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12BF2-12B4-B1C5-76DA-0FE9F25F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52BA-86AB-47B5-D96F-1F759CD8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0856C-14A9-E75A-A6F5-E08C76F9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6CBC97-5615-86B0-598D-58C819B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35C6A-2C52-77CE-F6FF-6319C75C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DC50A-80F2-9BA9-C6D3-1D8D83E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D1BE01-4471-5402-319A-5338C96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58F46-4EAF-A193-5368-15DA708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21033-60D2-7586-641D-BE9BAC6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0E0A7-B93C-C303-77D3-47E0A91F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8E2CA-6F7B-E56A-64A0-ECF20DF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5D57B-E549-270D-E8CE-77185D980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855F19-99D7-2D89-174F-CC5E21C2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9ECDB9-5C23-3A49-4110-0D32F7F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9C5087-C6D2-675E-67E9-6742652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29FFB2-E474-38DB-BCE1-02A6B9F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6B2AB-B195-748F-A450-FEE4BE89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A400C-3DB9-DCCA-517E-41C04FD3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7EB4C-4B8C-5C8A-D736-D34C1C8F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8E7D64-1D59-1ADA-6FBD-309B3CE8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C44E1C-1C18-7393-779A-7E4B2200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DA6423-7169-C5D2-11C7-93AC5EE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2F6900-29AD-D581-3303-B72E2CB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31D61A-1279-B3DD-BB25-9DCD9F4F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9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899A-E8E0-DF9B-46AA-3DA3AF4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F51A7C-27B8-71B2-BCC2-839766D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A949A1-7C67-F0BA-C112-9081090E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35776F-83C6-F558-0029-25AD237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4CEB53-80EA-9D7A-D4C5-131FC68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06569A-F32F-FB00-9447-B543CD55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58471-189A-C8C9-C5D1-F1DB5B1E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81015-E2CA-3F2B-377B-EBF4C74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C557-618A-8E44-365F-F475489C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82635-A85E-EDA0-4474-37DECCBB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175F77-1A53-4F63-E532-6550462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24B361-E69A-8283-A19C-429FD8A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232A3D-0E11-4E25-35A1-9658993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01347-33BE-E9DE-4D50-8568948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46395-33EC-87DE-84D7-AD508390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15789C-354D-93AB-F663-A54E88AF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51912-35D3-9D2C-A2DE-D3CE664D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B3AA28-EDCE-9133-3A29-D82A1DC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29691-1A99-D6A4-7138-D137C36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0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714F4B-D34D-75DD-6AFB-DD4A07F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B993F-D558-391D-DCBF-BF15EF23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692D3-F8E4-AD4B-30A1-1EB5743F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484E4-5986-4641-8001-5AB15EC72EEF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1CB95-4C69-8CB4-D1C0-AEA41865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D759F6-03BD-3BA4-1925-1A36000F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CF732-0A58-8C74-3549-BA10BF56C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64223"/>
            <a:ext cx="11411711" cy="23876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C00000"/>
                </a:solidFill>
              </a:rPr>
              <a:t>Analisi di dati ambientali tramite risorse open source per la Data Science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4C1695-0B93-AF89-62C9-EFBE7810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3602038"/>
            <a:ext cx="10141527" cy="1655762"/>
          </a:xfrm>
        </p:spPr>
        <p:txBody>
          <a:bodyPr>
            <a:normAutofit/>
          </a:bodyPr>
          <a:lstStyle/>
          <a:p>
            <a:r>
              <a:rPr lang="it-IT" sz="4000" dirty="0"/>
              <a:t>Introduzione alla Statistica Descrittiva con 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63C980-2869-4DBD-BF80-3B17198EF81A}"/>
              </a:ext>
            </a:extLst>
          </p:cNvPr>
          <p:cNvSpPr txBox="1"/>
          <p:nvPr/>
        </p:nvSpPr>
        <p:spPr>
          <a:xfrm>
            <a:off x="1524000" y="5257800"/>
            <a:ext cx="549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Roberto Ascari </a:t>
            </a:r>
            <a:r>
              <a:rPr lang="it-IT" sz="2400" dirty="0"/>
              <a:t>– roberto.ascari@unimib.it</a:t>
            </a:r>
          </a:p>
        </p:txBody>
      </p:sp>
    </p:spTree>
    <p:extLst>
      <p:ext uri="{BB962C8B-B14F-4D97-AF65-F5344CB8AC3E}">
        <p14:creationId xmlns:p14="http://schemas.microsoft.com/office/powerpoint/2010/main" val="68460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FD4EB-476B-CC76-FB50-2C85D35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5CA66-3C72-7D5D-5FA5-710AA184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31" y="1070713"/>
            <a:ext cx="10515600" cy="5500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Ad esempio, supponiamo che il peso delle interrogazioni sia una volta e mezza quello delle verifiche e che il lavoro di gruppo abbia un peso doppio rispetto ad una verifica: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1D2A518-EE46-6993-3C0F-EBA6A123C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06441"/>
              </p:ext>
            </p:extLst>
          </p:nvPr>
        </p:nvGraphicFramePr>
        <p:xfrm>
          <a:off x="504967" y="2832080"/>
          <a:ext cx="11232106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40720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16379">
                  <a:extLst>
                    <a:ext uri="{9D8B030D-6E8A-4147-A177-3AD203B41FA5}">
                      <a16:colId xmlns:a16="http://schemas.microsoft.com/office/drawing/2014/main" val="3739380273"/>
                    </a:ext>
                  </a:extLst>
                </a:gridCol>
                <a:gridCol w="1265061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82860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/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1.5∗2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1∗8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2∗8.5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1∗6.5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(1.5+1+2+1.5+2+1)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/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∗2+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∗8.5+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∗6.5=6.529</m:t>
                    </m:r>
                  </m:oMath>
                </a14:m>
                <a:r>
                  <a:rPr lang="it-IT" sz="2000" dirty="0"/>
                  <a:t> 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1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752DB-F46D-58D4-5A42-33DAB960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Quantili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è quel valore che, </a:t>
                </a:r>
                <a:r>
                  <a:rPr lang="it-IT" b="1" dirty="0"/>
                  <a:t>nella successione ordinata dei dati</a:t>
                </a:r>
                <a:r>
                  <a:rPr lang="it-IT" dirty="0"/>
                  <a:t>, lascia a sinistra 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 In altre parole, è quel valore che è </a:t>
                </a:r>
                <a:r>
                  <a:rPr lang="it-IT" b="1" dirty="0"/>
                  <a:t>più grande o uguale </a:t>
                </a:r>
                <a:r>
                  <a:rPr lang="it-IT" dirty="0"/>
                  <a:t>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</a:t>
                </a:r>
              </a:p>
              <a:p>
                <a:endParaRPr lang="it-IT" sz="100" dirty="0"/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0.25, 0.5, 0.75}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quartili</a:t>
                </a:r>
                <a:r>
                  <a:rPr lang="it-IT" dirty="0"/>
                  <a:t>, dato che suddividono la variabile in 4 parti, ciascuna contenente il 25% dei dati.</a:t>
                </a:r>
              </a:p>
              <a:p>
                <a:endParaRPr lang="it-IT" sz="1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  <a:blipFill>
                <a:blip r:embed="rId2"/>
                <a:stretch>
                  <a:fillRect l="-999" t="-1822" r="-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2EE31DA-4B8B-BAF6-4982-53430CF8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67" y="3503603"/>
            <a:ext cx="5528113" cy="32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76FBB-BE38-8B8F-C8DE-39D3BA2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0.1, 0.2, 0.3, …, 0.8, 0.9}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decili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0.01, 0.02, …, 0.98, 0.99}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percentili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dirty="0"/>
                  <a:t> viene chiamato </a:t>
                </a:r>
                <a:r>
                  <a:rPr lang="it-IT" b="1" dirty="0">
                    <a:solidFill>
                      <a:srgbClr val="C00000"/>
                    </a:solidFill>
                  </a:rPr>
                  <a:t>mediana</a:t>
                </a:r>
                <a:r>
                  <a:rPr lang="it-IT" dirty="0"/>
                  <a:t>, la quale rappresenta il valore che, nella successione ordinata dei dati, occupa la posizione centrale.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𝑑𝑖𝑠𝑝𝑎𝑟𝑖</m:t>
                            </m:r>
                          </m:e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𝑝𝑎𝑟𝑖</m:t>
                            </m:r>
                          </m:e>
                        </m:eqArr>
                      </m:e>
                    </m:d>
                  </m:oMath>
                </a14:m>
                <a:endParaRPr lang="it-IT" b="0" dirty="0"/>
              </a:p>
              <a:p>
                <a:endParaRPr lang="it-IT" sz="1600" b="0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it-IT" dirty="0"/>
                  <a:t> rappresenta l’elemento in posizione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nella successione ordinata dei dati. 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  <a:blipFill>
                <a:blip r:embed="rId2"/>
                <a:stretch>
                  <a:fillRect l="-1043" t="-2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8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8032E-DD71-4442-B1C3-6DD138A6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it-IT" b="0" dirty="0"/>
                  <a:t>.529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7+7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it-IT" b="0" dirty="0"/>
                  <a:t>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F295CB3-3410-4810-9150-57A1E541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60161"/>
              </p:ext>
            </p:extLst>
          </p:nvPr>
        </p:nvGraphicFramePr>
        <p:xfrm>
          <a:off x="384333" y="1434871"/>
          <a:ext cx="11143379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39062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427426"/>
                  </p:ext>
                </p:extLst>
              </p:nvPr>
            </p:nvGraphicFramePr>
            <p:xfrm>
              <a:off x="384333" y="2862072"/>
              <a:ext cx="11143379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639062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427426"/>
                  </p:ext>
                </p:extLst>
              </p:nvPr>
            </p:nvGraphicFramePr>
            <p:xfrm>
              <a:off x="384333" y="2862072"/>
              <a:ext cx="11143379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639062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7361" t="-195385" r="-49962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65263" t="-195385" r="-60736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18927" t="-195385" r="-26403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54737" t="-195385" r="-193684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64615" t="-195385" r="-183077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34694" t="-195385" r="-4082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029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FC7E0-3CDD-456D-80FF-3E021CA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Range</a:t>
                </a:r>
                <a:r>
                  <a:rPr lang="it-IT" dirty="0"/>
                  <a:t> (campo di variazione). Differenza tra la modalità massima osservata e quella minima: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Si tratta di un indice molto sensibile a valori anomali.</a:t>
                </a:r>
              </a:p>
              <a:p>
                <a:endParaRPr lang="it-IT" sz="1400" dirty="0"/>
              </a:p>
              <a:p>
                <a:endParaRPr lang="it-IT" sz="1400" dirty="0"/>
              </a:p>
              <a:p>
                <a:r>
                  <a:rPr lang="it-IT" b="1" dirty="0">
                    <a:solidFill>
                      <a:srgbClr val="C00000"/>
                    </a:solidFill>
                  </a:rPr>
                  <a:t>Range inter-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quartilico</a:t>
                </a:r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(IQR). Differenza tra il terzo ed il primo quartile: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𝐼𝑄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  <a:blipFill>
                <a:blip r:embed="rId2"/>
                <a:stretch>
                  <a:fillRect l="-1217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12DDEE6-7437-434A-886E-75D8BC5A0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/>
          <a:stretch/>
        </p:blipFill>
        <p:spPr>
          <a:xfrm>
            <a:off x="108650" y="4869763"/>
            <a:ext cx="6187044" cy="17394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10BE4C-787B-4FC6-8D13-C6B278D0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9763"/>
            <a:ext cx="6096000" cy="15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CB53B-81A1-4E1C-8B9D-4D7A9A82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Varianza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La varianza è la media del quadrato degli scarti di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dalla media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1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La varianza è sempre non-negativa.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Assume valore 0 quando non c’è variabilità.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Valori maggiori indicano una maggiore variabilità.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it-IT" sz="3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L’unità di misura della varianza è il quadrato dell’unità di misura dei dati.</a:t>
                </a:r>
                <a:br>
                  <a:rPr lang="it-IT" sz="3600" dirty="0"/>
                </a:br>
                <a:endParaRPr lang="it-IT" sz="36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  <a:blipFill>
                <a:blip r:embed="rId2"/>
                <a:stretch>
                  <a:fillRect l="-956" t="-2429" r="-10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4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DB421-CC6C-48B5-ABD1-23E10F1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Deviazione standard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È la radice quadrata della varianza: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Continuano a valere le prime tre osservazioni viste per la varianza, ma l’unità di misura della deviazione standard coincide con quella dei dati.</a:t>
                </a:r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6.5−6.5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]=27/6=4.5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br>
                  <a:rPr lang="it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=2.121 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I voti ottenuti si scostano dalla propria media di circa 2.121 punti.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  <a:blipFill>
                <a:blip r:embed="rId2"/>
                <a:stretch>
                  <a:fillRect l="-1043" t="-2199" r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73A39-371F-4E72-B55B-8385ABBA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03D5A4-3FB7-4593-B562-60EF2423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Sintetizzare i dati anche tramite grafici è utile per diversi motivi:</a:t>
            </a:r>
          </a:p>
          <a:p>
            <a:endParaRPr lang="it-IT" sz="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Identificare pattern e valori anomali.</a:t>
            </a:r>
            <a:r>
              <a:rPr lang="it-IT" dirty="0"/>
              <a:t> Rappresentazioni grafiche permettono di individuare andamenti e anomalie che le statistiche di sintesi da sole non possono evidenziare.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Confrontare</a:t>
            </a:r>
            <a:r>
              <a:rPr lang="it-IT" dirty="0"/>
              <a:t> dataset diversi o distribuzioni nel tempo è più intuitivo con grafici sovrapposti rispetto a una tabella di numeri.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Comunicare in modo efficace.</a:t>
            </a:r>
            <a:r>
              <a:rPr lang="it-IT" dirty="0"/>
              <a:t> Un’immagine è più immediata di una lista di statistiche, rendendo le informazioni più accessibili anche a chi non ha esperienza avanzata in statistica.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Paradosso di </a:t>
            </a:r>
            <a:r>
              <a:rPr lang="it-IT" b="1" dirty="0" err="1"/>
              <a:t>Anscombe</a:t>
            </a:r>
            <a:r>
              <a:rPr lang="it-IT" b="1" dirty="0"/>
              <a:t>:</a:t>
            </a:r>
            <a:r>
              <a:rPr lang="it-IT" dirty="0"/>
              <a:t> dataset differenti possono portare alle stesse statistiche di sintesi, ma mostrare strutture anche molto diverse nei dati.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73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DF33294-5C5F-4D32-863D-71DA34A8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0"/>
          <a:stretch/>
        </p:blipFill>
        <p:spPr>
          <a:xfrm>
            <a:off x="838200" y="684093"/>
            <a:ext cx="10803340" cy="60899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168B62-5A9C-433E-B2D3-AE1F294E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618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6" name="AutoShape 6" descr="http://127.0.0.1:8933/graphics/plot.png?width=1243&amp;height=704&amp;randomizer=1253976787">
            <a:extLst>
              <a:ext uri="{FF2B5EF4-FFF2-40B4-BE49-F238E27FC236}">
                <a16:creationId xmlns:a16="http://schemas.microsoft.com/office/drawing/2014/main" id="{B7C2DFFC-4E3A-4043-8A35-C174FC8B6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8860" y="845024"/>
            <a:ext cx="5691116" cy="56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93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F1488-EFCA-6E97-EFFC-DDC071A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 err="1"/>
              <a:t>Boxplot</a:t>
            </a: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D76F54-9A8A-F6BE-E692-C93E1B7D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3" y="1343818"/>
            <a:ext cx="10001668" cy="4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84A12-E4F0-4EB5-B4D6-BB62957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Notazione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Popolazione: </a:t>
                </a:r>
                <a:r>
                  <a:rPr lang="it-IT" dirty="0"/>
                  <a:t>insieme di tutte le entità che siamo interessati a studiare (persone, città, transazioni, rilevazioni, ecc.).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Unità statistica: </a:t>
                </a:r>
                <a:r>
                  <a:rPr lang="it-IT" dirty="0"/>
                  <a:t>singole entità che compongono la popolazione.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Variabile: </a:t>
                </a:r>
                <a:r>
                  <a:rPr lang="it-IT" dirty="0"/>
                  <a:t>caratteristica delle unità statistiche che siamo interessati a studiare. I valori di una variabile tendono a </a:t>
                </a:r>
                <a:r>
                  <a:rPr lang="it-IT" i="1" dirty="0"/>
                  <a:t>variare</a:t>
                </a:r>
                <a:r>
                  <a:rPr lang="it-IT" dirty="0"/>
                  <a:t> da una unità statistica all’altra.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Modalità: </a:t>
                </a:r>
                <a:r>
                  <a:rPr lang="it-IT" dirty="0"/>
                  <a:t>sono i valori che le variabili possono assumere.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  <a:blipFill>
                <a:blip r:embed="rId2"/>
                <a:stretch>
                  <a:fillRect l="-1043" t="-1943" r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2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linea, diagramma, schizzo, Diagramma&#10;&#10;Il contenuto generato dall'IA potrebbe non essere corretto.">
            <a:extLst>
              <a:ext uri="{FF2B5EF4-FFF2-40B4-BE49-F238E27FC236}">
                <a16:creationId xmlns:a16="http://schemas.microsoft.com/office/drawing/2014/main" id="{B0F7622F-9250-5938-3747-5809434F2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7" b="6944"/>
          <a:stretch/>
        </p:blipFill>
        <p:spPr>
          <a:xfrm>
            <a:off x="1981200" y="2405743"/>
            <a:ext cx="8229600" cy="432162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7506435-7FE0-012A-D897-CB214EAB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La distribuzione Normale (o Gaussiana)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52BB9A0-8A60-DB20-4BB5-0D3305AED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38355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       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∈(−∞, +∞)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52BB9A0-8A60-DB20-4BB5-0D3305AED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38355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02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6F5C9F-468D-C4F0-174F-50ADD97B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La distribuzione Normale (o Gaussiana)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97C02C1-7263-1255-2DCA-D7456A520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2"/>
          <a:stretch/>
        </p:blipFill>
        <p:spPr>
          <a:xfrm>
            <a:off x="3552825" y="1230086"/>
            <a:ext cx="4174036" cy="5366657"/>
          </a:xfrm>
          <a:prstGeom prst="rect">
            <a:avLst/>
          </a:prstGeom>
        </p:spPr>
      </p:pic>
      <p:pic>
        <p:nvPicPr>
          <p:cNvPr id="7" name="Immagine 6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18792AA2-72D6-8BA7-B380-148C808AE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16542" r="6635" b="18583"/>
          <a:stretch/>
        </p:blipFill>
        <p:spPr>
          <a:xfrm rot="16200000">
            <a:off x="18669" y="2985514"/>
            <a:ext cx="4636008" cy="24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46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8799-E9C0-4B0C-AE2D-1F63B2C1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Tipologia punti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904F76-3F7A-4744-A9FD-E0BC5F1FE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78" y="1343818"/>
            <a:ext cx="5826932" cy="5240193"/>
          </a:xfrm>
        </p:spPr>
      </p:pic>
    </p:spTree>
    <p:extLst>
      <p:ext uri="{BB962C8B-B14F-4D97-AF65-F5344CB8AC3E}">
        <p14:creationId xmlns:p14="http://schemas.microsoft.com/office/powerpoint/2010/main" val="1330872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94974-FB81-4E10-8BD2-CDD527C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linee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5170CA-291C-4C8F-BE03-58F537A4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16" y="1343818"/>
            <a:ext cx="5176167" cy="5176167"/>
          </a:xfrm>
        </p:spPr>
      </p:pic>
    </p:spTree>
    <p:extLst>
      <p:ext uri="{BB962C8B-B14F-4D97-AF65-F5344CB8AC3E}">
        <p14:creationId xmlns:p14="http://schemas.microsoft.com/office/powerpoint/2010/main" val="401324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DD4FF-438E-CDDD-0D93-7427ECA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Il coefficiente di correlazione lineare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misura la dipendenza lineare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assume valori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[−1, 1]</m:t>
                    </m:r>
                  </m:oMath>
                </a14:m>
                <a:r>
                  <a:rPr lang="it-IT" dirty="0"/>
                  <a:t> dove:</a:t>
                </a:r>
                <a:br>
                  <a:rPr lang="it-IT" dirty="0"/>
                </a:br>
                <a:endParaRPr lang="it-IT" sz="1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dirty="0"/>
                  <a:t> indica una perfetta relazione lineare negativa;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indica assenza di legame </a:t>
                </a:r>
                <a:r>
                  <a:rPr lang="it-IT" b="1" dirty="0">
                    <a:solidFill>
                      <a:srgbClr val="C00000"/>
                    </a:solidFill>
                  </a:rPr>
                  <a:t>lineare</a:t>
                </a:r>
                <a:r>
                  <a:rPr lang="it-IT" dirty="0"/>
                  <a:t>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indica una perfetta relazione lineare positiva.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  <a:blipFill>
                <a:blip r:embed="rId2"/>
                <a:stretch>
                  <a:fillRect l="-1043" t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88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0F350-364E-1877-C1A3-125AD06D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148FA5-D8A9-2601-226D-A6099077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2" y="1237196"/>
            <a:ext cx="10412278" cy="14575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DBE607-D883-FFE2-8C01-F1E28E96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2" y="3200479"/>
            <a:ext cx="10469436" cy="159089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612669C-7A19-A0F9-9F01-D52D70CD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9" y="5169115"/>
            <a:ext cx="10383699" cy="145752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E150E73-FCD5-0BF9-C185-3236D223FEDE}"/>
              </a:ext>
            </a:extLst>
          </p:cNvPr>
          <p:cNvCxnSpPr/>
          <p:nvPr/>
        </p:nvCxnSpPr>
        <p:spPr>
          <a:xfrm>
            <a:off x="521208" y="2962656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28FCF07-C9E4-F676-8845-35F3DD7E3244}"/>
              </a:ext>
            </a:extLst>
          </p:cNvPr>
          <p:cNvCxnSpPr/>
          <p:nvPr/>
        </p:nvCxnSpPr>
        <p:spPr>
          <a:xfrm>
            <a:off x="609290" y="5017008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65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9B64D-F3AB-4D86-6FF9-E8966128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</p:spPr>
            <p:txBody>
              <a:bodyPr/>
              <a:lstStyle/>
              <a:p>
                <a:r>
                  <a:rPr lang="it-IT" dirty="0"/>
                  <a:t>Si tratta di quella retta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che meglio approssima la relazione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</a:p>
              <a:p>
                <a:r>
                  <a:rPr lang="it-IT" dirty="0"/>
                  <a:t>Si trovano quei valori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che minimizzano la seguente quantità: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0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it-IT" dirty="0"/>
              </a:p>
              <a:p>
                <a:endParaRPr lang="it-IT" sz="1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05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54A2C-22DA-724E-9EED-BD7D3D7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9948A-B0E9-E5FC-1C0B-4EDC7E713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/>
          <a:stretch/>
        </p:blipFill>
        <p:spPr bwMode="auto">
          <a:xfrm>
            <a:off x="2310002" y="1563307"/>
            <a:ext cx="6888861" cy="49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2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DC93-B634-6741-7A24-40D5B35E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Inner Join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DF3B5C8-5075-37D2-1DE4-18DB0911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671127"/>
            <a:ext cx="6743563" cy="59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060B0-E088-ABB3-CB7E-3AF3572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Tipologia di variabili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7C489-CA3C-62A1-F8A9-9A6CA820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108"/>
            <a:ext cx="10515600" cy="568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variabili possono essere suddivise sulla base delle modalità che possono assumere.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dirty="0"/>
              <a:t>Variabili quantitative hanno modalità numeriche.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continue:</a:t>
            </a:r>
            <a:r>
              <a:rPr lang="it-IT" dirty="0"/>
              <a:t> variabili le cui modalità possono assumere qualsiasi valore all'interno di un intervallo reale (es. la temperatura, l'altezza di una persona).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discrete:</a:t>
            </a:r>
            <a:r>
              <a:rPr lang="it-IT" dirty="0"/>
              <a:t> variabili le cui modalità possono assumere solo un numero finito o un’infinità numerabile di valori (es. il # di figli in una famiglia, l’età in anni compiuti).</a:t>
            </a:r>
          </a:p>
        </p:txBody>
      </p:sp>
    </p:spTree>
    <p:extLst>
      <p:ext uri="{BB962C8B-B14F-4D97-AF65-F5344CB8AC3E}">
        <p14:creationId xmlns:p14="http://schemas.microsoft.com/office/powerpoint/2010/main" val="16427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0C4BC-B386-3BED-297D-95C99931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di variabili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97DFE-8682-0667-AF90-1427B9DC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/>
              <a:t>Variabili qualitative </a:t>
            </a:r>
            <a:r>
              <a:rPr lang="it-IT" dirty="0"/>
              <a:t>hanno per modalità delle etichette/categorie.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ordinabili: </a:t>
            </a:r>
            <a:r>
              <a:rPr lang="it-IT" dirty="0"/>
              <a:t>variabili le cui modalità sono categorie che possono essere ordinate secondo un criterio naturale (es. il livello di istruzione, il grado di soddisfazione).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nominale: </a:t>
            </a:r>
            <a:r>
              <a:rPr lang="it-IT" dirty="0"/>
              <a:t>variabili le cui modalità sono etichette che non hanno un ordine naturale (es. il colore degli occhi, il gruppo sanguigno).</a:t>
            </a:r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8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2134-E4B8-EEB5-96F0-0120DA9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C7B42-9B07-06ED-912F-A8F348F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it-IT" dirty="0"/>
              <a:t>I dati possono essere raccolti in una matrice avente le </a:t>
            </a:r>
            <a:r>
              <a:rPr lang="it-IT" b="1" dirty="0"/>
              <a:t>unità statistiche</a:t>
            </a:r>
            <a:r>
              <a:rPr lang="it-IT" dirty="0"/>
              <a:t> sulle righe e le </a:t>
            </a:r>
            <a:r>
              <a:rPr lang="it-IT" b="1" dirty="0"/>
              <a:t>variabili</a:t>
            </a:r>
            <a:r>
              <a:rPr lang="it-IT" dirty="0"/>
              <a:t> sulle colonne.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312665"/>
                  </p:ext>
                </p:extLst>
              </p:nvPr>
            </p:nvGraphicFramePr>
            <p:xfrm>
              <a:off x="968830" y="2678748"/>
              <a:ext cx="10254340" cy="39602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553357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</a:t>
                          </a: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407920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312665"/>
                  </p:ext>
                </p:extLst>
              </p:nvPr>
            </p:nvGraphicFramePr>
            <p:xfrm>
              <a:off x="968830" y="2678748"/>
              <a:ext cx="10254340" cy="39602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120879" r="-303858" b="-5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120879" r="-204762" b="-5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120879" r="-4154" b="-5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220879" r="-303858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220879" r="-204762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220879" r="-4154" b="-4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4" t="-420879" r="-403858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420879" r="-303858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420879" r="-204762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420879" r="-4154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07920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484" t="-620879" r="-303858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2083" t="-620879" r="-204762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187" t="-620879" r="-4154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072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09817-E965-2498-21F2-6AF8F75D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Particolato atmosferico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atmosferico è formato da una miscela complessa di particelle solide e liquide di natura organica o inorganica, sospese nell’aria.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sz="1800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si distingue, in base al diametro aerodinamico, in: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10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10 µm, in grado di penetrare nel tratto superiore dell'apparato respiratorio;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2.5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2.5 µm, in grado di raggiungere i polmoni ed i bronchi secondari.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La direttiva europea 2008/50/CE indica come soglia per il PM</a:t>
                </a:r>
                <a:r>
                  <a:rPr lang="it-IT" baseline="-25000" dirty="0"/>
                  <a:t>10</a:t>
                </a:r>
                <a:r>
                  <a:rPr lang="it-IT" dirty="0"/>
                  <a:t> il valore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dirty="0"/>
                  <a:t>, da non superare per più di 35 giorni in un anno.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  <a:blipFill>
                <a:blip r:embed="rId2"/>
                <a:stretch>
                  <a:fillRect l="-1011" t="-2478" r="-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BA6EBF-3627-772A-C225-2710E1A9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Condizioni Logiche in 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173F28-6421-0F3D-5F58-F51FE90C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362"/>
            <a:ext cx="10515600" cy="5322158"/>
          </a:xfrm>
        </p:spPr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Uguaglianza:</a:t>
            </a:r>
            <a:r>
              <a:rPr lang="it-IT" dirty="0"/>
              <a:t> 	     x == y</a:t>
            </a:r>
          </a:p>
          <a:p>
            <a:r>
              <a:rPr lang="it-IT" dirty="0">
                <a:solidFill>
                  <a:srgbClr val="C00000"/>
                </a:solidFill>
              </a:rPr>
              <a:t>Diverso da:</a:t>
            </a:r>
            <a:r>
              <a:rPr lang="it-IT" dirty="0"/>
              <a:t> 	     x !=  y</a:t>
            </a:r>
          </a:p>
          <a:p>
            <a:r>
              <a:rPr lang="it-IT" dirty="0">
                <a:solidFill>
                  <a:srgbClr val="C00000"/>
                </a:solidFill>
              </a:rPr>
              <a:t>Disuguaglianze:      </a:t>
            </a:r>
            <a:r>
              <a:rPr lang="it-IT" dirty="0"/>
              <a:t>x  &gt;  y;      x &gt;= y;       x &lt; y;        x &lt;= y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Connettori logici:</a:t>
            </a:r>
          </a:p>
          <a:p>
            <a:r>
              <a:rPr lang="it-IT" dirty="0">
                <a:solidFill>
                  <a:srgbClr val="C00000"/>
                </a:solidFill>
              </a:rPr>
              <a:t>And: </a:t>
            </a:r>
            <a:r>
              <a:rPr lang="it-IT" dirty="0"/>
              <a:t>restituisce TRUE se entrambe le condizione sono TRUE</a:t>
            </a:r>
            <a:br>
              <a:rPr lang="it-IT" dirty="0"/>
            </a:br>
            <a:r>
              <a:rPr lang="it-IT" dirty="0"/>
              <a:t>				(x == y) &amp; (x &gt;= z)</a:t>
            </a:r>
          </a:p>
          <a:p>
            <a:r>
              <a:rPr lang="it-IT" dirty="0">
                <a:solidFill>
                  <a:srgbClr val="C00000"/>
                </a:solidFill>
              </a:rPr>
              <a:t>Or: </a:t>
            </a:r>
            <a:r>
              <a:rPr lang="it-IT" dirty="0"/>
              <a:t>restituisce TRUE se almeno una condizione è TRUE</a:t>
            </a:r>
            <a:br>
              <a:rPr lang="it-IT" dirty="0"/>
            </a:br>
            <a:r>
              <a:rPr lang="it-IT" dirty="0"/>
              <a:t>				(x == y) | (x &gt;= z)</a:t>
            </a:r>
          </a:p>
          <a:p>
            <a:r>
              <a:rPr lang="it-IT" dirty="0">
                <a:solidFill>
                  <a:srgbClr val="C00000"/>
                </a:solidFill>
              </a:rPr>
              <a:t>Not: </a:t>
            </a:r>
            <a:r>
              <a:rPr lang="it-IT" dirty="0"/>
              <a:t>nega la condizione</a:t>
            </a:r>
            <a:br>
              <a:rPr lang="it-IT" dirty="0"/>
            </a:br>
            <a:r>
              <a:rPr lang="it-IT" dirty="0"/>
              <a:t>				     !(x &gt;=y)</a:t>
            </a:r>
          </a:p>
        </p:txBody>
      </p:sp>
    </p:spTree>
    <p:extLst>
      <p:ext uri="{BB962C8B-B14F-4D97-AF65-F5344CB8AC3E}">
        <p14:creationId xmlns:p14="http://schemas.microsoft.com/office/powerpoint/2010/main" val="358632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AC50-00AF-F98D-9085-93A5BA1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Indici di posizione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it-IT" dirty="0"/>
                </a:br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2+8+7+8.5+7+6.5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  <a:blipFill>
                <a:blip r:embed="rId2"/>
                <a:stretch>
                  <a:fillRect l="-1043" t="-21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EC4617F-F659-27B2-4A45-2C2D68E5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43412"/>
              </p:ext>
            </p:extLst>
          </p:nvPr>
        </p:nvGraphicFramePr>
        <p:xfrm>
          <a:off x="563528" y="3909180"/>
          <a:ext cx="11143379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39062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2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5C90-64CB-E6B6-25BF-2FF2E33D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 pesata </a:t>
                </a:r>
                <a:r>
                  <a:rPr lang="it-IT" dirty="0"/>
                  <a:t>(o ponderata). Anziché trattare tutti i valori equamente, diamo più importanza ad alcuni tramite un sistema di pesi </a:t>
                </a:r>
                <a:r>
                  <a:rPr lang="it-IT" b="1" dirty="0"/>
                  <a:t>non negativi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it-IT"/>
                        <m:t> </m:t>
                      </m:r>
                    </m:oMath>
                  </m:oMathPara>
                </a14:m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Dato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it-IT" dirty="0"/>
                  <a:t> si ha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  <a:blipFill>
                <a:blip r:embed="rId2"/>
                <a:stretch>
                  <a:fillRect l="-1159" t="-1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6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1496</Words>
  <Application>Microsoft Office PowerPoint</Application>
  <PresentationFormat>Widescreen</PresentationFormat>
  <Paragraphs>239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Cambria Math</vt:lpstr>
      <vt:lpstr>Open Sans</vt:lpstr>
      <vt:lpstr>Wingdings</vt:lpstr>
      <vt:lpstr>Tema di Office</vt:lpstr>
      <vt:lpstr>Analisi di dati ambientali tramite risorse open source per la Data Science</vt:lpstr>
      <vt:lpstr>Notazione</vt:lpstr>
      <vt:lpstr>Tipologia di variabili (1)</vt:lpstr>
      <vt:lpstr>Tipologia di variabili (2)</vt:lpstr>
      <vt:lpstr>Matrice dei dati</vt:lpstr>
      <vt:lpstr>Particolato atmosferico</vt:lpstr>
      <vt:lpstr>Condizioni Logiche in R</vt:lpstr>
      <vt:lpstr>Indici di posizione (1)</vt:lpstr>
      <vt:lpstr>Indici di posizione (2)</vt:lpstr>
      <vt:lpstr>Indici di posizione (2)</vt:lpstr>
      <vt:lpstr>Indici di posizione (3)</vt:lpstr>
      <vt:lpstr>Indici di posizione (3)</vt:lpstr>
      <vt:lpstr>Indici di posizione (3)</vt:lpstr>
      <vt:lpstr>Indici di variabilità (1)</vt:lpstr>
      <vt:lpstr>Indici di variabilità (2)</vt:lpstr>
      <vt:lpstr>Indici di variabilità (3)</vt:lpstr>
      <vt:lpstr>Rappresentazioni grafiche</vt:lpstr>
      <vt:lpstr>Rappresentazioni grafiche</vt:lpstr>
      <vt:lpstr>Boxplot </vt:lpstr>
      <vt:lpstr>La distribuzione Normale (o Gaussiana)</vt:lpstr>
      <vt:lpstr>La distribuzione Normale (o Gaussiana)</vt:lpstr>
      <vt:lpstr>Tipologia punti</vt:lpstr>
      <vt:lpstr>Tipologia linee</vt:lpstr>
      <vt:lpstr>Coefficiente di correlazione lineare</vt:lpstr>
      <vt:lpstr>Coefficiente di correlazione lineare</vt:lpstr>
      <vt:lpstr>Retta dei Minimi Quadrati</vt:lpstr>
      <vt:lpstr>Retta dei Minimi Quadrati</vt:lpstr>
      <vt:lpstr>Inner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roberto.ascari@unimib.it</dc:creator>
  <cp:lastModifiedBy>roberto.ascari@unimib.it</cp:lastModifiedBy>
  <cp:revision>53</cp:revision>
  <dcterms:created xsi:type="dcterms:W3CDTF">2025-02-01T09:58:39Z</dcterms:created>
  <dcterms:modified xsi:type="dcterms:W3CDTF">2025-02-09T13:15:13Z</dcterms:modified>
</cp:coreProperties>
</file>