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6" r:id="rId13"/>
    <p:sldId id="267" r:id="rId14"/>
    <p:sldId id="268" r:id="rId15"/>
    <p:sldId id="272" r:id="rId16"/>
    <p:sldId id="273" r:id="rId17"/>
    <p:sldId id="265" r:id="rId18"/>
    <p:sldId id="269" r:id="rId19"/>
    <p:sldId id="270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3869E2-7FC6-EEA6-8EA8-7757FA326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3F649E-B940-A948-E44A-AE58CE696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0C0386-7736-A4E7-67FE-9A70ECB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1353EE-1B97-70B8-F79A-751F860E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8298F-9248-4FAD-5CB4-25898DE3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280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C0976-2376-21F0-60DA-E9B80411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07185EF-9C4B-DE82-EA02-91FB05916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B03878-C203-4B3B-C8E5-2ADB3FBF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F273AC-3D38-CA11-8EDA-1E7029BC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6B1A799-F634-30FA-8163-E429C4A4C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392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421387D-731A-7208-C127-C36E669375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4F92AAD-6550-6E92-562E-3B9B02586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374561-93D3-BE48-36DD-EC3D552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EF1C57-50F8-B0FA-36D2-E2E6074D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F7AE15-4CA3-A223-03A7-2F09234A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45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C12BF2-12B4-B1C5-76DA-0FE9F25F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852BA-86AB-47B5-D96F-1F759CD8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D0856C-14A9-E75A-A6F5-E08C76F9D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86CBC97-5615-86B0-598D-58C819BD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35C6A-2C52-77CE-F6FF-6319C75C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94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BDC50A-80F2-9BA9-C6D3-1D8D83E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D1BE01-4471-5402-319A-5338C96EA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C58F46-4EAF-A193-5368-15DA708E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521033-60D2-7586-641D-BE9BAC612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00E0A7-B93C-C303-77D3-47E0A91F4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51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68E2CA-6F7B-E56A-64A0-ECF20DFD1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95D57B-E549-270D-E8CE-77185D980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7855F19-99D7-2D89-174F-CC5E21C25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9ECDB9-5C23-3A49-4110-0D32F7F7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29C5087-C6D2-675E-67E9-67426527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29FFB2-E474-38DB-BCE1-02A6B9FFA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453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6B2AB-B195-748F-A450-FEE4BE89C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3A400C-3DB9-DCCA-517E-41C04FD34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457EB4C-4B8C-5C8A-D736-D34C1C8F7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68E7D64-1D59-1ADA-6FBD-309B3CE89B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9C44E1C-1C18-7393-779A-7E4B22002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5DA6423-7169-C5D2-11C7-93AC5EE8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2F6900-29AD-D581-3303-B72E2CBC8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D31D61A-1279-B3DD-BB25-9DCD9F4F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1917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7899A-E8E0-DF9B-46AA-3DA3AF49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BF51A7C-27B8-71B2-BCC2-839766DC5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EA949A1-7C67-F0BA-C112-9081090E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735776F-83C6-F558-0029-25AD2378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65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4CEB53-80EA-9D7A-D4C5-131FC689F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06569A-F32F-FB00-9447-B543CD558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BD58471-189A-C8C9-C5D1-F1DB5B1E3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09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81015-E2CA-3F2B-377B-EBF4C74F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09FC557-618A-8E44-365F-F475489C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CE82635-A85E-EDA0-4474-37DECCBB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D175F77-1A53-4F63-E532-655046229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C24B361-E69A-8283-A19C-429FD8A5A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B232A3D-0E11-4E25-35A1-965899386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3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D01347-33BE-E9DE-4D50-85689485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46395-33EC-87DE-84D7-AD508390C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115789C-354D-93AB-F663-A54E88AF5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D51912-35D3-9D2C-A2DE-D3CE664DC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B3AA28-EDCE-9133-3A29-D82A1DC8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C29691-1A99-D6A4-7138-D137C361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9095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0714F4B-D34D-75DD-6AFB-DD4A07F2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7B993F-D558-391D-DCBF-BF15EF23A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692D3-F8E4-AD4B-30A1-1EB5743F1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484E4-5986-4641-8001-5AB15EC72EEF}" type="datetimeFigureOut">
              <a:rPr lang="it-IT" smtClean="0"/>
              <a:t>03/02/2025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21CB95-4C69-8CB4-D1C0-AEA418655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D759F6-03BD-3BA4-1925-1A36000FA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0825-1674-454C-8F47-F37CF06D3E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2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CF732-0A58-8C74-3549-BA10BF56C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422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rgbClr val="C00000"/>
                </a:solidFill>
              </a:rPr>
              <a:t>Analisi di dati ambientali tramite risorse open source per la Data Science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74C1695-0B93-AF89-62C9-EFBE7810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777" y="3602038"/>
            <a:ext cx="10141527" cy="1655762"/>
          </a:xfrm>
        </p:spPr>
        <p:txBody>
          <a:bodyPr>
            <a:normAutofit/>
          </a:bodyPr>
          <a:lstStyle/>
          <a:p>
            <a:r>
              <a:rPr lang="it-IT" sz="4000" dirty="0"/>
              <a:t>Introduzione alla Statistica Descrittiva con R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63C980-2869-4DBD-BF80-3B17198EF81A}"/>
              </a:ext>
            </a:extLst>
          </p:cNvPr>
          <p:cNvSpPr txBox="1"/>
          <p:nvPr/>
        </p:nvSpPr>
        <p:spPr>
          <a:xfrm>
            <a:off x="1524000" y="5257800"/>
            <a:ext cx="549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C00000"/>
                </a:solidFill>
              </a:rPr>
              <a:t>Roberto Ascari </a:t>
            </a:r>
            <a:r>
              <a:rPr lang="it-IT" sz="2400" dirty="0"/>
              <a:t>– roberto.ascari@unimib.it</a:t>
            </a:r>
          </a:p>
        </p:txBody>
      </p:sp>
    </p:spTree>
    <p:extLst>
      <p:ext uri="{BB962C8B-B14F-4D97-AF65-F5344CB8AC3E}">
        <p14:creationId xmlns:p14="http://schemas.microsoft.com/office/powerpoint/2010/main" val="68460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76FBB-BE38-8B8F-C8DE-39D3BA2EF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0.1, 0.2, 0.3, …, 0.8, 0.9}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decili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Se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0.01, 0.02, …, 0.98, 0.99}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percentili</a:t>
                </a:r>
                <a:r>
                  <a:rPr lang="it-IT" dirty="0"/>
                  <a:t>.</a:t>
                </a:r>
              </a:p>
              <a:p>
                <a:endParaRPr lang="it-IT" sz="100" dirty="0"/>
              </a:p>
              <a:p>
                <a:r>
                  <a:rPr lang="it-IT" dirty="0"/>
                  <a:t>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it-IT" dirty="0"/>
                  <a:t> viene chiamato </a:t>
                </a:r>
                <a:r>
                  <a:rPr lang="it-IT" b="1" dirty="0">
                    <a:solidFill>
                      <a:srgbClr val="C00000"/>
                    </a:solidFill>
                  </a:rPr>
                  <a:t>mediana</a:t>
                </a:r>
                <a:r>
                  <a:rPr lang="it-IT" dirty="0"/>
                  <a:t>, la quale rappresenta il valore che, nella successione ordinata dei dati, occupa la posizione centrale.</a:t>
                </a:r>
                <a:br>
                  <a:rPr lang="it-IT" dirty="0"/>
                </a:b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num>
                                      <m:den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𝑑𝑖𝑠𝑝𝑎𝑟𝑖</m:t>
                            </m:r>
                          </m:e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b>
                                </m:s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num>
                                          <m:den>
                                            <m:r>
                                              <a:rPr lang="it-IT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sub>
                                </m:sSub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             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 è 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𝑝𝑎𝑟𝑖</m:t>
                            </m:r>
                          </m:e>
                        </m:eqArr>
                      </m:e>
                    </m:d>
                  </m:oMath>
                </a14:m>
                <a:endParaRPr lang="it-IT" b="0" dirty="0"/>
              </a:p>
              <a:p>
                <a:endParaRPr lang="it-IT" sz="1600" b="0" dirty="0"/>
              </a:p>
              <a:p>
                <a:pPr marL="0" indent="0">
                  <a:buNone/>
                </a:pPr>
                <a:r>
                  <a:rPr lang="it-IT" dirty="0"/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it-IT" dirty="0"/>
                  <a:t> rappresenta l’elemento in posizione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it-IT" dirty="0"/>
                  <a:t> nella successione ordinata dei dati. </a:t>
                </a:r>
              </a:p>
            </p:txBody>
          </p:sp>
        </mc:Choice>
        <mc:Fallback xmlns="">
          <p:sp>
            <p:nvSpPr>
              <p:cNvPr id="7" name="Segnaposto contenuto 6">
                <a:extLst>
                  <a:ext uri="{FF2B5EF4-FFF2-40B4-BE49-F238E27FC236}">
                    <a16:creationId xmlns:a16="http://schemas.microsoft.com/office/drawing/2014/main" id="{CA78DC45-A86C-97D1-45B9-607F02384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817"/>
                <a:ext cx="10515600" cy="5248051"/>
              </a:xfrm>
              <a:blipFill>
                <a:blip r:embed="rId2"/>
                <a:stretch>
                  <a:fillRect l="-1043" t="-1742" r="-986" b="-26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288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B8032E-DD71-4442-B1C3-6DD138A6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=6.5</m:t>
                    </m:r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it-IT" b="0" dirty="0"/>
                  <a:t>.529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𝑀𝑒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(3)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(4)</m:t>
                            </m:r>
                          </m:sub>
                        </m:sSub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7+7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it-IT" b="0" dirty="0"/>
                  <a:t>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2A65F02F-08BF-4806-8658-2F9C8A89E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0778" y="4681450"/>
                <a:ext cx="10515600" cy="20059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F295CB3-3410-4810-9150-57A1E5419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794593"/>
              </p:ext>
            </p:extLst>
          </p:nvPr>
        </p:nvGraphicFramePr>
        <p:xfrm>
          <a:off x="384333" y="1434871"/>
          <a:ext cx="11068491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d>
                                      <m:d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e>
                                    </m:d>
                                  </m:sub>
                                </m:sSub>
                              </m:oMath>
                            </m:oMathPara>
                          </a14:m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688C5D7E-A845-4F47-861E-16E95DAEA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9126382"/>
                  </p:ext>
                </p:extLst>
              </p:nvPr>
            </p:nvGraphicFramePr>
            <p:xfrm>
              <a:off x="384332" y="2699735"/>
              <a:ext cx="11068491" cy="1133856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1398481">
                      <a:extLst>
                        <a:ext uri="{9D8B030D-6E8A-4147-A177-3AD203B41FA5}">
                          <a16:colId xmlns:a16="http://schemas.microsoft.com/office/drawing/2014/main" val="1942655463"/>
                        </a:ext>
                      </a:extLst>
                    </a:gridCol>
                    <a:gridCol w="1564174">
                      <a:extLst>
                        <a:ext uri="{9D8B030D-6E8A-4147-A177-3AD203B41FA5}">
                          <a16:colId xmlns:a16="http://schemas.microsoft.com/office/drawing/2014/main" val="806493636"/>
                        </a:ext>
                      </a:extLst>
                    </a:gridCol>
                    <a:gridCol w="1157343">
                      <a:extLst>
                        <a:ext uri="{9D8B030D-6E8A-4147-A177-3AD203B41FA5}">
                          <a16:colId xmlns:a16="http://schemas.microsoft.com/office/drawing/2014/main" val="2579236287"/>
                        </a:ext>
                      </a:extLst>
                    </a:gridCol>
                    <a:gridCol w="1933213">
                      <a:extLst>
                        <a:ext uri="{9D8B030D-6E8A-4147-A177-3AD203B41FA5}">
                          <a16:colId xmlns:a16="http://schemas.microsoft.com/office/drawing/2014/main" val="3605425459"/>
                        </a:ext>
                      </a:extLst>
                    </a:gridCol>
                    <a:gridCol w="1737465">
                      <a:extLst>
                        <a:ext uri="{9D8B030D-6E8A-4147-A177-3AD203B41FA5}">
                          <a16:colId xmlns:a16="http://schemas.microsoft.com/office/drawing/2014/main" val="4105742860"/>
                        </a:ext>
                      </a:extLst>
                    </a:gridCol>
                    <a:gridCol w="1187355">
                      <a:extLst>
                        <a:ext uri="{9D8B030D-6E8A-4147-A177-3AD203B41FA5}">
                          <a16:colId xmlns:a16="http://schemas.microsoft.com/office/drawing/2014/main" val="3620964341"/>
                        </a:ext>
                      </a:extLst>
                    </a:gridCol>
                    <a:gridCol w="2090460">
                      <a:extLst>
                        <a:ext uri="{9D8B030D-6E8A-4147-A177-3AD203B41FA5}">
                          <a16:colId xmlns:a16="http://schemas.microsoft.com/office/drawing/2014/main" val="369359572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Tipologia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Interrogazione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Verifica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it-IT" dirty="0"/>
                            <a:t>Lavoro di gruppo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3125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/>
                            <a:t>Voto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6.5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8,5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613140"/>
                      </a:ext>
                    </a:extLst>
                  </a:tr>
                  <a:tr h="392176">
                    <a:tc>
                      <a:txBody>
                        <a:bodyPr/>
                        <a:lstStyle/>
                        <a:p>
                          <a:endParaRPr lang="it-IT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91051" t="-195385" r="-523346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58421" t="-195385" r="-60789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14826" t="-195385" r="-264353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350175" t="-195385" r="-194035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657949" t="-195385" r="-183590" b="-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430904" t="-195385" r="-4373" b="-2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08447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029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CFC7E0-3CDD-456D-80FF-3E021CA88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Range</a:t>
                </a:r>
                <a:r>
                  <a:rPr lang="it-IT" dirty="0"/>
                  <a:t> (campo di variazione). Differenza tra la modalità massima osservata e quella minima: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Si tratta di un indice molto sensibile a valori anomali.</a:t>
                </a:r>
              </a:p>
              <a:p>
                <a:endParaRPr lang="it-IT" sz="1400" dirty="0"/>
              </a:p>
              <a:p>
                <a:endParaRPr lang="it-IT" sz="1400" dirty="0"/>
              </a:p>
              <a:p>
                <a:r>
                  <a:rPr lang="it-IT" b="1" dirty="0">
                    <a:solidFill>
                      <a:srgbClr val="C00000"/>
                    </a:solidFill>
                  </a:rPr>
                  <a:t>Range inter-</a:t>
                </a:r>
                <a:r>
                  <a:rPr lang="it-IT" b="1" dirty="0" err="1">
                    <a:solidFill>
                      <a:srgbClr val="C00000"/>
                    </a:solidFill>
                  </a:rPr>
                  <a:t>quartilico</a:t>
                </a:r>
                <a:r>
                  <a:rPr lang="it-IT" b="1" dirty="0">
                    <a:solidFill>
                      <a:srgbClr val="C00000"/>
                    </a:solidFill>
                  </a:rPr>
                  <a:t> </a:t>
                </a:r>
                <a:r>
                  <a:rPr lang="it-IT" dirty="0"/>
                  <a:t>(IQR). Differenza tra il terzo ed il primo quartile: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𝐼𝑄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A4F350A-A795-4CFD-800B-52043439E8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63326"/>
                <a:ext cx="10515600" cy="5408726"/>
              </a:xfrm>
              <a:blipFill>
                <a:blip r:embed="rId2"/>
                <a:stretch>
                  <a:fillRect l="-1217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>
            <a:extLst>
              <a:ext uri="{FF2B5EF4-FFF2-40B4-BE49-F238E27FC236}">
                <a16:creationId xmlns:a16="http://schemas.microsoft.com/office/drawing/2014/main" id="{212DDEE6-7437-434A-886E-75D8BC5A02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82"/>
          <a:stretch/>
        </p:blipFill>
        <p:spPr>
          <a:xfrm>
            <a:off x="108650" y="4869763"/>
            <a:ext cx="6187044" cy="17394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C10BE4C-787B-4FC6-8D13-C6B278D0A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9763"/>
            <a:ext cx="6096000" cy="154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27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1CB53B-81A1-4E1C-8B9D-4D7A9A82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Varianza</a:t>
                </a:r>
                <a:r>
                  <a:rPr lang="it-IT" dirty="0"/>
                  <a:t>. La varianza è la media del quadrato degli scarti di ogni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 dalla media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sz="11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La varianza è sempre non-negativa.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Assume valore 0 quando non c’è variabilità.</a:t>
                </a:r>
                <a:br>
                  <a:rPr lang="it-IT" sz="2800" dirty="0"/>
                </a:br>
                <a:endParaRPr lang="it-IT" sz="18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Valori maggiori indicano una maggiore variabilità.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it-IT" sz="320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it-IT" sz="2800" dirty="0"/>
                  <a:t>L’unità di misura della varianza è il quadrato dell’unità di misura dei dati.</a:t>
                </a:r>
                <a:br>
                  <a:rPr lang="it-IT" sz="3600" dirty="0"/>
                </a:br>
                <a:endParaRPr lang="it-IT" sz="36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AF377BE-EA23-46C2-8530-1BDD0F70BE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8614" y="1066312"/>
                <a:ext cx="11477767" cy="5773433"/>
              </a:xfrm>
              <a:blipFill>
                <a:blip r:embed="rId2"/>
                <a:stretch>
                  <a:fillRect l="-956" t="-17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14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2DB421-CC6C-48B5-ABD1-23E10F1C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variabilità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Deviazione standard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È la radice quadrata della varianza:</a:t>
                </a:r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Continuano a valere le prime tre osservazioni viste per la varianza, ma l’unità di misura della deviazione standard coincide con quella dei dati.</a:t>
                </a:r>
              </a:p>
              <a:p>
                <a:pPr marL="0" indent="0">
                  <a:buNone/>
                </a:pPr>
                <a:endParaRPr lang="it-IT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[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6.5−6.5</m:t>
                              </m:r>
                            </m:e>
                          </m:d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</a:rPr>
                        <m:t>]=27/6=4.5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br>
                  <a:rPr lang="it-IT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4.5</m:t>
                          </m:r>
                        </m:e>
                      </m:ra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=2.121 </m:t>
                      </m:r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I voti ottenuti si scostano dalla propria media di circa 2.121 punti.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CB212F95-5376-4C64-B46C-50F80CD455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6271"/>
                <a:ext cx="10515600" cy="5823474"/>
              </a:xfrm>
              <a:blipFill>
                <a:blip r:embed="rId2"/>
                <a:stretch>
                  <a:fillRect l="-1043" t="-2199" r="-10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05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73A39-371F-4E72-B55B-8385ABBA6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03D5A4-3FB7-4593-B562-60EF24233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873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DF33294-5C5F-4D32-863D-71DA34A80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0"/>
          <a:stretch/>
        </p:blipFill>
        <p:spPr>
          <a:xfrm>
            <a:off x="838200" y="684093"/>
            <a:ext cx="10803340" cy="6089909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168B62-5A9C-433E-B2D3-AE1F294EC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9618"/>
            <a:ext cx="10515600" cy="1325563"/>
          </a:xfrm>
        </p:spPr>
        <p:txBody>
          <a:bodyPr/>
          <a:lstStyle/>
          <a:p>
            <a:r>
              <a:rPr lang="it-IT" dirty="0"/>
              <a:t>Rappresentazioni grafiche</a:t>
            </a:r>
          </a:p>
        </p:txBody>
      </p:sp>
      <p:sp>
        <p:nvSpPr>
          <p:cNvPr id="6" name="AutoShape 6" descr="http://127.0.0.1:8933/graphics/plot.png?width=1243&amp;height=704&amp;randomizer=1253976787">
            <a:extLst>
              <a:ext uri="{FF2B5EF4-FFF2-40B4-BE49-F238E27FC236}">
                <a16:creationId xmlns:a16="http://schemas.microsoft.com/office/drawing/2014/main" id="{B7C2DFFC-4E3A-4043-8A35-C174FC8B63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88860" y="845024"/>
            <a:ext cx="5691116" cy="569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5938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0F1488-EFCA-6E97-EFFC-DDC071A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 err="1"/>
              <a:t>Boxplot</a:t>
            </a:r>
            <a:r>
              <a:rPr lang="it-IT" dirty="0"/>
              <a:t> 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04D76F54-9A8A-F6BE-E692-C93E1B7DD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03" y="1343818"/>
            <a:ext cx="10001668" cy="444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39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4B8799-E9C0-4B0C-AE2D-1F63B2C1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255"/>
            <a:ext cx="10515600" cy="1325563"/>
          </a:xfrm>
        </p:spPr>
        <p:txBody>
          <a:bodyPr/>
          <a:lstStyle/>
          <a:p>
            <a:r>
              <a:rPr lang="it-IT" dirty="0"/>
              <a:t>Tipologia punti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83904F76-3F7A-4744-A9FD-E0BC5F1FE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578" y="1343818"/>
            <a:ext cx="5826932" cy="5240193"/>
          </a:xfrm>
        </p:spPr>
      </p:pic>
    </p:spTree>
    <p:extLst>
      <p:ext uri="{BB962C8B-B14F-4D97-AF65-F5344CB8AC3E}">
        <p14:creationId xmlns:p14="http://schemas.microsoft.com/office/powerpoint/2010/main" val="1330872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F94974-FB81-4E10-8BD2-CDD527C26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Tipologia linee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15170CA-291C-4C8F-BE03-58F537A41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316" y="1343818"/>
            <a:ext cx="5176167" cy="5176167"/>
          </a:xfrm>
        </p:spPr>
      </p:pic>
    </p:spTree>
    <p:extLst>
      <p:ext uri="{BB962C8B-B14F-4D97-AF65-F5344CB8AC3E}">
        <p14:creationId xmlns:p14="http://schemas.microsoft.com/office/powerpoint/2010/main" val="401324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B61216-B7CA-995E-6862-CA49E84DE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 AGGIUNGERE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6C14D3-239D-ED61-0D13-7333B7C88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trike="sngStrike" dirty="0"/>
              <a:t>Matrice dei dati</a:t>
            </a:r>
          </a:p>
          <a:p>
            <a:r>
              <a:rPr lang="it-IT" strike="sngStrike" dirty="0"/>
              <a:t>Tipologia di variabili</a:t>
            </a:r>
          </a:p>
          <a:p>
            <a:r>
              <a:rPr lang="it-IT" dirty="0"/>
              <a:t>Valori mancanti</a:t>
            </a:r>
          </a:p>
          <a:p>
            <a:r>
              <a:rPr lang="it-IT" dirty="0"/>
              <a:t>Condizioni logiche</a:t>
            </a:r>
          </a:p>
        </p:txBody>
      </p:sp>
    </p:spTree>
    <p:extLst>
      <p:ext uri="{BB962C8B-B14F-4D97-AF65-F5344CB8AC3E}">
        <p14:creationId xmlns:p14="http://schemas.microsoft.com/office/powerpoint/2010/main" val="1276302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984A12-E4F0-4EB5-B4D6-BB62957F1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Notazione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4950C1-3060-4C90-AB4B-4F698C76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7"/>
            <a:ext cx="10515600" cy="5329937"/>
          </a:xfrm>
        </p:spPr>
        <p:txBody>
          <a:bodyPr/>
          <a:lstStyle/>
          <a:p>
            <a:r>
              <a:rPr lang="it-IT" dirty="0"/>
              <a:t>Unità statistica</a:t>
            </a:r>
          </a:p>
          <a:p>
            <a:r>
              <a:rPr lang="it-IT" dirty="0"/>
              <a:t>Variabile</a:t>
            </a:r>
          </a:p>
          <a:p>
            <a:r>
              <a:rPr lang="it-IT" dirty="0"/>
              <a:t>Modalità </a:t>
            </a:r>
          </a:p>
        </p:txBody>
      </p:sp>
    </p:spTree>
    <p:extLst>
      <p:ext uri="{BB962C8B-B14F-4D97-AF65-F5344CB8AC3E}">
        <p14:creationId xmlns:p14="http://schemas.microsoft.com/office/powerpoint/2010/main" val="361182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FD2134-E4B8-EEB5-96F0-0120DA9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Matrice dei dati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C7B42-9B07-06ED-912F-A8F348F9E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/>
          <a:lstStyle/>
          <a:p>
            <a:r>
              <a:rPr lang="it-IT" dirty="0"/>
              <a:t>I dati possono essere raccolti in una matrice avente le </a:t>
            </a:r>
            <a:r>
              <a:rPr lang="it-IT" b="1" dirty="0"/>
              <a:t>unità statistiche</a:t>
            </a:r>
            <a:r>
              <a:rPr lang="it-IT" dirty="0"/>
              <a:t> sulle righe e le </a:t>
            </a:r>
            <a:r>
              <a:rPr lang="it-IT" b="1" dirty="0"/>
              <a:t>variabili</a:t>
            </a:r>
            <a:r>
              <a:rPr lang="it-IT" dirty="0"/>
              <a:t> sulle colonne.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553357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D588ECB2-4971-E31D-2F07-4F6F1AAD28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7115585"/>
                  </p:ext>
                </p:extLst>
              </p:nvPr>
            </p:nvGraphicFramePr>
            <p:xfrm>
              <a:off x="968830" y="2770188"/>
              <a:ext cx="10254340" cy="3406865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{5940675A-B579-460E-94D1-54222C63F5DA}</a:tableStyleId>
                  </a:tblPr>
                  <a:tblGrid>
                    <a:gridCol w="2050868">
                      <a:extLst>
                        <a:ext uri="{9D8B030D-6E8A-4147-A177-3AD203B41FA5}">
                          <a16:colId xmlns:a16="http://schemas.microsoft.com/office/drawing/2014/main" val="4241212312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63422506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940145753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1637683484"/>
                        </a:ext>
                      </a:extLst>
                    </a:gridCol>
                    <a:gridCol w="2050868">
                      <a:extLst>
                        <a:ext uri="{9D8B030D-6E8A-4147-A177-3AD203B41FA5}">
                          <a16:colId xmlns:a16="http://schemas.microsoft.com/office/drawing/2014/main" val="3834754667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it-IT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1</a:t>
                          </a:r>
                        </a:p>
                        <a:p>
                          <a:pPr algn="ctr"/>
                          <a:r>
                            <a:rPr lang="it-IT" dirty="0"/>
                            <a:t>X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2</a:t>
                          </a:r>
                        </a:p>
                        <a:p>
                          <a:pPr algn="ctr"/>
                          <a:r>
                            <a:rPr lang="it-IT" dirty="0"/>
                            <a:t>Y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Variabile K</a:t>
                          </a:r>
                        </a:p>
                        <a:p>
                          <a:pPr algn="ctr"/>
                          <a:r>
                            <a:rPr lang="it-IT" dirty="0"/>
                            <a:t>Z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43474613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120879" r="-303858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120879" r="-204762" b="-4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120879" r="-4154" b="-4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022402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484" t="-220879" r="-303858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2083" t="-220879" r="-204762" b="-3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187" t="-220879" r="-4154" b="-3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0791259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07796852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302931"/>
                      </a:ext>
                    </a:extLst>
                  </a:tr>
                  <a:tr h="5533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Unità 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1484" t="-520879" r="-303858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2083" t="-520879" r="-204762" b="-16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dirty="0"/>
                            <a:t>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01187" t="-520879" r="-4154" b="-16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668798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0720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060B0-E088-ABB3-CB7E-3AF3572A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Tipologia di variabili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67C489-CA3C-62A1-F8A9-9A6CA8207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Le variabili possono essere suddivise sulla base delle modalità che possono assumere:</a:t>
            </a:r>
            <a:br>
              <a:rPr lang="it-IT" dirty="0"/>
            </a:br>
            <a:endParaRPr lang="it-IT" dirty="0"/>
          </a:p>
          <a:p>
            <a:r>
              <a:rPr lang="it-IT" dirty="0"/>
              <a:t>Quantitative discrete</a:t>
            </a:r>
          </a:p>
          <a:p>
            <a:r>
              <a:rPr lang="it-IT" dirty="0"/>
              <a:t>Quantitative continue</a:t>
            </a:r>
          </a:p>
          <a:p>
            <a:endParaRPr lang="it-IT" dirty="0"/>
          </a:p>
          <a:p>
            <a:r>
              <a:rPr lang="it-IT" dirty="0"/>
              <a:t>Qualitative ordinabili</a:t>
            </a:r>
          </a:p>
          <a:p>
            <a:r>
              <a:rPr lang="it-IT" dirty="0"/>
              <a:t>Qualitative sconnesse</a:t>
            </a:r>
          </a:p>
        </p:txBody>
      </p:sp>
    </p:spTree>
    <p:extLst>
      <p:ext uri="{BB962C8B-B14F-4D97-AF65-F5344CB8AC3E}">
        <p14:creationId xmlns:p14="http://schemas.microsoft.com/office/powerpoint/2010/main" val="164274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B6AC50-00AF-F98D-9085-93A5BA135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Indici di posizione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168"/>
                <a:ext cx="10515600" cy="4351338"/>
              </a:xfrm>
            </p:spPr>
            <p:txBody>
              <a:bodyPr/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</a:t>
                </a:r>
                <a:br>
                  <a:rPr lang="it-IT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br>
                  <a:rPr lang="it-IT" dirty="0"/>
                </a:br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endParaRPr lang="it-IT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2+8+7+8,5+7+6.5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39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A3BD194-074E-282B-BCB5-46F1FCADA9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168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EC4617F-F659-27B2-4A45-2C2D68E55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133648"/>
              </p:ext>
            </p:extLst>
          </p:nvPr>
        </p:nvGraphicFramePr>
        <p:xfrm>
          <a:off x="563528" y="3909180"/>
          <a:ext cx="11068491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398481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564174">
                  <a:extLst>
                    <a:ext uri="{9D8B030D-6E8A-4147-A177-3AD203B41FA5}">
                      <a16:colId xmlns:a16="http://schemas.microsoft.com/office/drawing/2014/main" val="806493636"/>
                    </a:ext>
                  </a:extLst>
                </a:gridCol>
                <a:gridCol w="1157343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93321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24724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692075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398481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632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8C5C90-64CB-E6B6-25BF-2FF2E33D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Media aritmetica pesata </a:t>
                </a:r>
                <a:r>
                  <a:rPr lang="it-IT" dirty="0"/>
                  <a:t>(o ponderata). Anziché trattare tutti i valori equamente, diamo più importanza ad alcuni tramite un sistema di pesi </a:t>
                </a:r>
                <a:r>
                  <a:rPr lang="it-IT" b="1" dirty="0"/>
                  <a:t>non negativi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it-IT" dirty="0"/>
                  <a:t>.</a:t>
                </a:r>
                <a:br>
                  <a:rPr lang="it-IT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 …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it-IT"/>
                        <m:t> </m:t>
                      </m:r>
                    </m:oMath>
                  </m:oMathPara>
                </a14:m>
                <a:br>
                  <a:rPr lang="it-IT" dirty="0"/>
                </a:b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dove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it-IT" b="0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Dato che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it-IT" dirty="0"/>
                  <a:t> si ha che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it-IT" dirty="0"/>
                  <a:t> 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Sup>
                          <m:sSub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=1.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DEB8EFF-95F2-7E6D-24E5-6CEE88BB9B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1" y="1043324"/>
                <a:ext cx="10515600" cy="5431903"/>
              </a:xfrm>
              <a:blipFill>
                <a:blip r:embed="rId2"/>
                <a:stretch>
                  <a:fillRect l="-1159" t="-17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469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6FD4EB-476B-CC76-FB50-2C85D35D7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(2)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D5CA66-3C72-7D5D-5FA5-710AA184D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31" y="1070713"/>
            <a:ext cx="10515600" cy="550020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Ad esempio, supponiamo che il peso delle interrogazioni sia una volta e mezza quello delle verifiche e che il lavoro di gruppo abbia un peso doppio rispetto ad una verifica:</a:t>
            </a:r>
          </a:p>
          <a:p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E1D2A518-EE46-6993-3C0F-EBA6A123C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6441"/>
              </p:ext>
            </p:extLst>
          </p:nvPr>
        </p:nvGraphicFramePr>
        <p:xfrm>
          <a:off x="504967" y="2832080"/>
          <a:ext cx="11232106" cy="11125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1440720">
                  <a:extLst>
                    <a:ext uri="{9D8B030D-6E8A-4147-A177-3AD203B41FA5}">
                      <a16:colId xmlns:a16="http://schemas.microsoft.com/office/drawing/2014/main" val="1942655463"/>
                    </a:ext>
                  </a:extLst>
                </a:gridCol>
                <a:gridCol w="1616379">
                  <a:extLst>
                    <a:ext uri="{9D8B030D-6E8A-4147-A177-3AD203B41FA5}">
                      <a16:colId xmlns:a16="http://schemas.microsoft.com/office/drawing/2014/main" val="3739380273"/>
                    </a:ext>
                  </a:extLst>
                </a:gridCol>
                <a:gridCol w="1265061">
                  <a:extLst>
                    <a:ext uri="{9D8B030D-6E8A-4147-A177-3AD203B41FA5}">
                      <a16:colId xmlns:a16="http://schemas.microsoft.com/office/drawing/2014/main" val="2579236287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05425459"/>
                    </a:ext>
                  </a:extLst>
                </a:gridCol>
                <a:gridCol w="1982860">
                  <a:extLst>
                    <a:ext uri="{9D8B030D-6E8A-4147-A177-3AD203B41FA5}">
                      <a16:colId xmlns:a16="http://schemas.microsoft.com/office/drawing/2014/main" val="4105742860"/>
                    </a:ext>
                  </a:extLst>
                </a:gridCol>
                <a:gridCol w="1743183">
                  <a:extLst>
                    <a:ext uri="{9D8B030D-6E8A-4147-A177-3AD203B41FA5}">
                      <a16:colId xmlns:a16="http://schemas.microsoft.com/office/drawing/2014/main" val="3620964341"/>
                    </a:ext>
                  </a:extLst>
                </a:gridCol>
                <a:gridCol w="1440720">
                  <a:extLst>
                    <a:ext uri="{9D8B030D-6E8A-4147-A177-3AD203B41FA5}">
                      <a16:colId xmlns:a16="http://schemas.microsoft.com/office/drawing/2014/main" val="3693595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Tipologia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Lavoro di gruppo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Interrogazione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Verifica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2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66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Voto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61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/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p>
                    </m:sSup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1.5∗2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1∗8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2∗8.5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1.5∗7</m:t>
                                </m:r>
                              </m:e>
                            </m:d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2800" b="0" i="1" smtClean="0">
                                    <a:latin typeface="Cambria Math" panose="02040503050406030204" pitchFamily="18" charset="0"/>
                                  </a:rPr>
                                  <m:t>1∗6.5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(1.5+1+2+1.5+2+1)</m:t>
                        </m:r>
                      </m:den>
                    </m:f>
                  </m:oMath>
                </a14:m>
                <a:r>
                  <a:rPr lang="it-IT" sz="2000" dirty="0"/>
                  <a:t> </a:t>
                </a: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6C9FA75-FA3F-0373-430E-97945A15D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896" y="4512491"/>
                <a:ext cx="7124386" cy="7452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/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∗2+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∗8.5+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1.5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∗7+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8.5</m:t>
                        </m:r>
                      </m:den>
                    </m:f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∗6.5=6.529</m:t>
                    </m:r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A7DA95E3-50F3-8D63-E89B-12C383421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67" y="5605281"/>
                <a:ext cx="9843144" cy="6183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161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B752DB-F46D-58D4-5A42-33DAB960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it-IT" dirty="0"/>
              <a:t>Indici di posizione (3)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C00000"/>
                    </a:solidFill>
                  </a:rPr>
                  <a:t>Quantili</a:t>
                </a:r>
                <a:r>
                  <a:rPr lang="it-IT" dirty="0">
                    <a:solidFill>
                      <a:srgbClr val="C00000"/>
                    </a:solidFill>
                  </a:rPr>
                  <a:t>.</a:t>
                </a:r>
                <a:r>
                  <a:rPr lang="it-IT" dirty="0"/>
                  <a:t> Il quantile di ordine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 è quel valore che, </a:t>
                </a:r>
                <a:r>
                  <a:rPr lang="it-IT" b="1" dirty="0"/>
                  <a:t>nella successione ordinata dei dati</a:t>
                </a:r>
                <a:r>
                  <a:rPr lang="it-IT" dirty="0"/>
                  <a:t>, lascia a sinistra il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 In altre parole, è quel valore che è </a:t>
                </a:r>
                <a:r>
                  <a:rPr lang="it-IT" b="1" dirty="0"/>
                  <a:t>più grande o uguale </a:t>
                </a:r>
                <a:r>
                  <a:rPr lang="it-IT" dirty="0"/>
                  <a:t>del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it-IT" dirty="0"/>
                  <a:t>% dei dati.</a:t>
                </a:r>
              </a:p>
              <a:p>
                <a:endParaRPr lang="it-IT" sz="100" dirty="0"/>
              </a:p>
              <a:p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it-IT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0.25, 0.5, 0.75}</m:t>
                    </m:r>
                  </m:oMath>
                </a14:m>
                <a:r>
                  <a:rPr lang="it-IT" dirty="0"/>
                  <a:t>, i quantili prendono il nome di </a:t>
                </a:r>
                <a:r>
                  <a:rPr lang="it-IT" b="1" dirty="0">
                    <a:solidFill>
                      <a:srgbClr val="C00000"/>
                    </a:solidFill>
                  </a:rPr>
                  <a:t>quartili</a:t>
                </a:r>
                <a:r>
                  <a:rPr lang="it-IT" dirty="0"/>
                  <a:t>, dato che suddividono la variabile in 4 parti, ciascuna contenente il 25% dei dati.</a:t>
                </a:r>
              </a:p>
              <a:p>
                <a:endParaRPr lang="it-IT" sz="120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1C4A1405-366C-212F-5091-12FE73481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8149"/>
                <a:ext cx="10985205" cy="5689730"/>
              </a:xfrm>
              <a:blipFill>
                <a:blip r:embed="rId2"/>
                <a:stretch>
                  <a:fillRect l="-999" t="-1822" r="-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42EE31DA-4B8B-BAF6-4982-53430CF8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867" y="3503603"/>
            <a:ext cx="5528113" cy="32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46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788</Words>
  <Application>Microsoft Office PowerPoint</Application>
  <PresentationFormat>Widescreen</PresentationFormat>
  <Paragraphs>187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Tema di Office</vt:lpstr>
      <vt:lpstr>Analisi di dati ambientali tramite risorse open source per la Data Science</vt:lpstr>
      <vt:lpstr>DA AGGIUNGERE</vt:lpstr>
      <vt:lpstr>Notazione</vt:lpstr>
      <vt:lpstr>Matrice dei dati</vt:lpstr>
      <vt:lpstr>Tipologia di variabili</vt:lpstr>
      <vt:lpstr>Indici di posizione (1)</vt:lpstr>
      <vt:lpstr>Indici di posizione (2)</vt:lpstr>
      <vt:lpstr>Indici di posizione (2)</vt:lpstr>
      <vt:lpstr>Indici di posizione (3)</vt:lpstr>
      <vt:lpstr>Indici di posizione (3)</vt:lpstr>
      <vt:lpstr>Indici di posizione (3)</vt:lpstr>
      <vt:lpstr>Indici di variabilità (1)</vt:lpstr>
      <vt:lpstr>Indici di variabilità (2)</vt:lpstr>
      <vt:lpstr>Indici di variabilità (3)</vt:lpstr>
      <vt:lpstr>Rappresentazioni grafiche</vt:lpstr>
      <vt:lpstr>Rappresentazioni grafiche</vt:lpstr>
      <vt:lpstr>Boxplot </vt:lpstr>
      <vt:lpstr>Tipologia punti</vt:lpstr>
      <vt:lpstr>Tipologia linee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roberto.ascari@unimib.it</dc:creator>
  <cp:lastModifiedBy>roberto.ascari@unimib.it</cp:lastModifiedBy>
  <cp:revision>37</cp:revision>
  <dcterms:created xsi:type="dcterms:W3CDTF">2025-02-01T09:58:39Z</dcterms:created>
  <dcterms:modified xsi:type="dcterms:W3CDTF">2025-02-03T13:10:34Z</dcterms:modified>
</cp:coreProperties>
</file>