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312" r:id="rId6"/>
    <p:sldId id="264" r:id="rId7"/>
    <p:sldId id="318" r:id="rId8"/>
    <p:sldId id="270" r:id="rId9"/>
    <p:sldId id="320" r:id="rId10"/>
    <p:sldId id="276" r:id="rId11"/>
    <p:sldId id="277" r:id="rId12"/>
    <p:sldId id="278" r:id="rId13"/>
    <p:sldId id="280" r:id="rId14"/>
    <p:sldId id="311" r:id="rId15"/>
    <p:sldId id="314" r:id="rId16"/>
    <p:sldId id="321" r:id="rId17"/>
    <p:sldId id="329" r:id="rId18"/>
    <p:sldId id="325" r:id="rId19"/>
    <p:sldId id="331" r:id="rId20"/>
    <p:sldId id="332" r:id="rId21"/>
    <p:sldId id="327" r:id="rId22"/>
    <p:sldId id="330" r:id="rId23"/>
    <p:sldId id="313" r:id="rId24"/>
    <p:sldId id="310" r:id="rId25"/>
    <p:sldId id="289" r:id="rId26"/>
    <p:sldId id="273" r:id="rId27"/>
    <p:sldId id="316" r:id="rId28"/>
    <p:sldId id="317" r:id="rId29"/>
    <p:sldId id="319" r:id="rId30"/>
    <p:sldId id="323" r:id="rId31"/>
    <p:sldId id="324" r:id="rId32"/>
    <p:sldId id="309" r:id="rId33"/>
    <p:sldId id="328" r:id="rId34"/>
    <p:sldId id="307" r:id="rId35"/>
    <p:sldId id="333" r:id="rId36"/>
    <p:sldId id="33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2112"/>
    <a:srgbClr val="2BE35D"/>
    <a:srgbClr val="F15F34"/>
    <a:srgbClr val="910000"/>
    <a:srgbClr val="FF321C"/>
    <a:srgbClr val="FF9945"/>
    <a:srgbClr val="75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4728" autoAdjust="0"/>
  </p:normalViewPr>
  <p:slideViewPr>
    <p:cSldViewPr snapToGrid="0" snapToObjects="1">
      <p:cViewPr varScale="1">
        <p:scale>
          <a:sx n="92" d="100"/>
          <a:sy n="92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87A9795-03B1-1144-8549-5C438ED13352}" type="datetimeFigureOut">
              <a:rPr lang="en-US" smtClean="0"/>
              <a:t>11/02/15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D0AB97-79C2-7D4A-8107-98EFC4B29D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3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1098"/>
            <a:ext cx="7772400" cy="2752109"/>
          </a:xfrm>
        </p:spPr>
        <p:txBody>
          <a:bodyPr/>
          <a:lstStyle/>
          <a:p>
            <a:r>
              <a:rPr lang="en-US" sz="5400" dirty="0" smtClean="0"/>
              <a:t>On </a:t>
            </a:r>
            <a:r>
              <a:rPr lang="en-US" sz="5400" dirty="0"/>
              <a:t>the Construction of Ideal Queries for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Patent Prior-art Search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15668"/>
            <a:ext cx="6400800" cy="1493032"/>
          </a:xfrm>
        </p:spPr>
        <p:txBody>
          <a:bodyPr>
            <a:normAutofit/>
          </a:bodyPr>
          <a:lstStyle/>
          <a:p>
            <a:r>
              <a:rPr lang="en-US" sz="2800" baseline="30000" dirty="0"/>
              <a:t>Mona </a:t>
            </a:r>
            <a:r>
              <a:rPr lang="en-US" sz="2800" baseline="30000" dirty="0" err="1"/>
              <a:t>Golestan</a:t>
            </a:r>
            <a:r>
              <a:rPr lang="en-US" sz="2800" baseline="30000" dirty="0"/>
              <a:t> Far</a:t>
            </a:r>
          </a:p>
          <a:p>
            <a:endParaRPr lang="en-US" baseline="30000" dirty="0"/>
          </a:p>
          <a:p>
            <a:r>
              <a:rPr lang="en-US" baseline="30000" dirty="0" smtClean="0"/>
              <a:t>advisors</a:t>
            </a:r>
            <a:r>
              <a:rPr lang="en-US" baseline="30000" dirty="0"/>
              <a:t>: </a:t>
            </a:r>
            <a:r>
              <a:rPr lang="en-US" sz="2800" baseline="30000" dirty="0"/>
              <a:t>Scott </a:t>
            </a:r>
            <a:r>
              <a:rPr lang="en-US" sz="2800" baseline="30000" dirty="0" err="1"/>
              <a:t>Sanner</a:t>
            </a:r>
            <a:r>
              <a:rPr lang="en-US" baseline="30000" dirty="0"/>
              <a:t>, Gabriela </a:t>
            </a:r>
            <a:r>
              <a:rPr lang="en-US" baseline="30000" dirty="0" smtClean="0"/>
              <a:t>Ferraro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25284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35" y="344070"/>
            <a:ext cx="8229600" cy="960120"/>
          </a:xfrm>
        </p:spPr>
        <p:txBody>
          <a:bodyPr/>
          <a:lstStyle/>
          <a:p>
            <a:r>
              <a:rPr lang="en-US" sz="3600" dirty="0" smtClean="0"/>
              <a:t> Results for 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Ideal</a:t>
            </a:r>
            <a:r>
              <a:rPr lang="en-US" sz="3600" dirty="0" smtClean="0"/>
              <a:t>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11378" b="-11378"/>
          <a:stretch>
            <a:fillRect/>
          </a:stretch>
        </p:blipFill>
        <p:spPr>
          <a:xfrm>
            <a:off x="457200" y="2012728"/>
            <a:ext cx="8229600" cy="2297113"/>
          </a:xfrm>
        </p:spPr>
      </p:pic>
      <p:cxnSp>
        <p:nvCxnSpPr>
          <p:cNvPr id="10" name="Straight Connector 9"/>
          <p:cNvCxnSpPr/>
          <p:nvPr/>
        </p:nvCxnSpPr>
        <p:spPr>
          <a:xfrm>
            <a:off x="4721935" y="2127706"/>
            <a:ext cx="32565" cy="208426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4098917"/>
            <a:ext cx="8229600" cy="890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800000"/>
                </a:solidFill>
              </a:rPr>
              <a:t>35% improvement in ‘MAP’</a:t>
            </a:r>
            <a:endParaRPr lang="en-US" sz="4000" dirty="0">
              <a:solidFill>
                <a:srgbClr val="8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4735" y="5324866"/>
            <a:ext cx="8229600" cy="890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2C4B"/>
                </a:solidFill>
              </a:rPr>
              <a:t>The Best MAP Reported in CLEF-IP 2010 </a:t>
            </a:r>
            <a:r>
              <a:rPr lang="en-US" sz="2800" dirty="0">
                <a:solidFill>
                  <a:srgbClr val="182C4B"/>
                </a:solidFill>
              </a:rPr>
              <a:t>was </a:t>
            </a:r>
            <a:r>
              <a:rPr lang="en-US" sz="2800" b="1" i="1" dirty="0">
                <a:solidFill>
                  <a:srgbClr val="182C4B"/>
                </a:solidFill>
              </a:rPr>
              <a:t>0.27</a:t>
            </a:r>
            <a:r>
              <a:rPr lang="en-US" sz="2800" dirty="0">
                <a:solidFill>
                  <a:srgbClr val="182C4B"/>
                </a:solidFill>
              </a:rPr>
              <a:t> </a:t>
            </a:r>
            <a:r>
              <a:rPr lang="en-US" sz="2800" dirty="0" smtClean="0">
                <a:solidFill>
                  <a:srgbClr val="7F7F7F"/>
                </a:solidFill>
              </a:rPr>
              <a:t>[Lopez et al., 2010] 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847678"/>
            <a:ext cx="4114800" cy="33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Patent Query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54500" y="1848726"/>
            <a:ext cx="4114800" cy="330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Optimal Query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20560" y="3444240"/>
            <a:ext cx="92456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083690" y="5092002"/>
            <a:ext cx="3369786" cy="1264569"/>
          </a:xfrm>
          <a:prstGeom prst="wedgeRoundRectCallout">
            <a:avLst>
              <a:gd name="adj1" fmla="val 66401"/>
              <a:gd name="adj2" fmla="val -1545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score as a </a:t>
            </a:r>
            <a:endParaRPr lang="en-US" sz="2400" dirty="0" smtClean="0"/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GOLDEN STANDARD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9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11" grpId="0"/>
      <p:bldP spid="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Score Threshold </a:t>
            </a:r>
            <a:r>
              <a:rPr lang="en-US" sz="4000" dirty="0" smtClean="0"/>
              <a:t>Controls Performance (                     ) ?</a:t>
            </a:r>
            <a:endParaRPr lang="en-US" sz="4000" dirty="0"/>
          </a:p>
        </p:txBody>
      </p:sp>
      <p:pic>
        <p:nvPicPr>
          <p:cNvPr id="4" name="Content Placeholder 3" descr="extended-optquery-tau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>
          <a:xfrm>
            <a:off x="457200" y="1600200"/>
            <a:ext cx="8229600" cy="4858858"/>
          </a:xfrm>
        </p:spPr>
      </p:pic>
      <p:sp>
        <p:nvSpPr>
          <p:cNvPr id="3" name="Oval Callout 2"/>
          <p:cNvSpPr/>
          <p:nvPr/>
        </p:nvSpPr>
        <p:spPr>
          <a:xfrm>
            <a:off x="5222240" y="3972560"/>
            <a:ext cx="2438400" cy="1361440"/>
          </a:xfrm>
          <a:prstGeom prst="wedgeEllipseCallout">
            <a:avLst>
              <a:gd name="adj1" fmla="val -70563"/>
              <a:gd name="adj2" fmla="val -1090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Adding Positive </a:t>
            </a:r>
            <a:r>
              <a:rPr lang="en-US" dirty="0"/>
              <a:t>S</a:t>
            </a:r>
            <a:r>
              <a:rPr lang="en-US" dirty="0" smtClean="0"/>
              <a:t>cored Terms Helps Performance 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2184400" y="3312160"/>
            <a:ext cx="2270760" cy="1605280"/>
          </a:xfrm>
          <a:prstGeom prst="wedgeEllipseCallout">
            <a:avLst>
              <a:gd name="adj1" fmla="val 55223"/>
              <a:gd name="adj2" fmla="val 752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is Oversensitive to Noisy Words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00" y="1038860"/>
            <a:ext cx="2669540" cy="5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5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Query Size </a:t>
            </a:r>
            <a:r>
              <a:rPr lang="en-US" sz="4400" dirty="0"/>
              <a:t>Controls </a:t>
            </a:r>
            <a:r>
              <a:rPr lang="en-US" sz="4400" dirty="0" smtClean="0"/>
              <a:t>Performance </a:t>
            </a:r>
            <a:r>
              <a:rPr lang="en-US" sz="4400" dirty="0"/>
              <a:t>?</a:t>
            </a:r>
          </a:p>
        </p:txBody>
      </p:sp>
      <p:pic>
        <p:nvPicPr>
          <p:cNvPr id="4" name="Content Placeholder 3" descr="opt-query-qsize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/>
      </p:pic>
      <p:sp>
        <p:nvSpPr>
          <p:cNvPr id="3" name="Oval Callout 2"/>
          <p:cNvSpPr/>
          <p:nvPr/>
        </p:nvSpPr>
        <p:spPr>
          <a:xfrm>
            <a:off x="4897120" y="4165600"/>
            <a:ext cx="2661359" cy="1107440"/>
          </a:xfrm>
          <a:prstGeom prst="wedgeEllipseCallout">
            <a:avLst>
              <a:gd name="adj1" fmla="val -107130"/>
              <a:gd name="adj2" fmla="val -54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Adding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Right Words</a:t>
            </a:r>
            <a:r>
              <a:rPr lang="en-US" dirty="0" smtClean="0"/>
              <a:t> Up to 200 Performs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7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27960"/>
            <a:ext cx="8483600" cy="1231111"/>
          </a:xfrm>
        </p:spPr>
        <p:txBody>
          <a:bodyPr/>
          <a:lstStyle/>
          <a:p>
            <a:pPr algn="l"/>
            <a:r>
              <a:rPr lang="en-US" sz="4800" dirty="0" smtClean="0"/>
              <a:t>Formulate a query by only </a:t>
            </a: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RF 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Terms</a:t>
            </a:r>
            <a:r>
              <a:rPr lang="en-US" sz="4800" dirty="0" smtClean="0"/>
              <a:t> in </a:t>
            </a: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Patent 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Query</a:t>
            </a:r>
            <a:endParaRPr lang="en-US" sz="2800" dirty="0"/>
          </a:p>
        </p:txBody>
      </p:sp>
      <p:pic>
        <p:nvPicPr>
          <p:cNvPr id="4" name="Content Placeholder 3" descr="opt-patentquery-tau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>
          <a:xfrm>
            <a:off x="457200" y="1852754"/>
            <a:ext cx="8229600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02500"/>
            <a:ext cx="8483600" cy="638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3" name="Oval Callout 2"/>
          <p:cNvSpPr/>
          <p:nvPr/>
        </p:nvSpPr>
        <p:spPr>
          <a:xfrm>
            <a:off x="5967220" y="1449390"/>
            <a:ext cx="3176780" cy="1706880"/>
          </a:xfrm>
          <a:prstGeom prst="wedgeEllipseCallout">
            <a:avLst>
              <a:gd name="adj1" fmla="val -144634"/>
              <a:gd name="adj2" fmla="val 812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Answer is inside Patent Query, all We need is to Select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Right Words!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Query 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Reduction </a:t>
            </a:r>
            <a:b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800" dirty="0" smtClean="0"/>
              <a:t>is what we need!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513924" y="1702531"/>
            <a:ext cx="4465734" cy="4478907"/>
            <a:chOff x="2513924" y="1702531"/>
            <a:chExt cx="4465734" cy="4478907"/>
          </a:xfrm>
        </p:grpSpPr>
        <p:sp>
          <p:nvSpPr>
            <p:cNvPr id="14" name="TextBox 13"/>
            <p:cNvSpPr txBox="1"/>
            <p:nvPr/>
          </p:nvSpPr>
          <p:spPr>
            <a:xfrm>
              <a:off x="3557782" y="1702531"/>
              <a:ext cx="244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Patent Query</a:t>
              </a:r>
              <a:endPara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7" name="Vertical Scroll 6"/>
            <p:cNvSpPr/>
            <p:nvPr/>
          </p:nvSpPr>
          <p:spPr>
            <a:xfrm>
              <a:off x="2513924" y="2173413"/>
              <a:ext cx="4465734" cy="4008025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61811" y="2715326"/>
              <a:ext cx="3447851" cy="3345884"/>
              <a:chOff x="2963336" y="2452632"/>
              <a:chExt cx="3447851" cy="334588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984326" y="2452632"/>
                <a:ext cx="33507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 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 ✗ 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✗✗ 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984326" y="4875186"/>
                <a:ext cx="31931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 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3336" y="3237425"/>
                <a:ext cx="114904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37949" y="3262512"/>
                <a:ext cx="1173238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 smtClean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✗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 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>
                    <a:latin typeface="Zapf Dingbats"/>
                    <a:ea typeface="Zapf Dingbats"/>
                    <a:cs typeface="Zapf Dingbats"/>
                    <a:sym typeface="Zapf Dingbats"/>
                  </a:rPr>
                  <a:t>✗</a:t>
                </a:r>
                <a:r>
                  <a:rPr lang="en-US" dirty="0">
                    <a:sym typeface="Zapf Dingbats"/>
                  </a:rPr>
                  <a:t> </a:t>
                </a:r>
                <a:r>
                  <a:rPr lang="en-US" dirty="0" smtClean="0">
                    <a:sym typeface="Zapf Dingbats"/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210860" y="3660664"/>
              <a:ext cx="1100667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mpd="sng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BE35D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✓✓✓✓✓✓✓✓✓✓✓✓✓✓✓✓✓✓✓✓✓✓✓✓✓</a:t>
              </a:r>
              <a:endParaRPr lang="en-US" dirty="0">
                <a:solidFill>
                  <a:srgbClr val="2BE35D"/>
                </a:solidFill>
              </a:endParaRPr>
            </a:p>
          </p:txBody>
        </p:sp>
      </p:grpSp>
      <p:sp>
        <p:nvSpPr>
          <p:cNvPr id="15" name="Line Callout 1 14"/>
          <p:cNvSpPr/>
          <p:nvPr/>
        </p:nvSpPr>
        <p:spPr>
          <a:xfrm>
            <a:off x="7281334" y="2289905"/>
            <a:ext cx="1511904" cy="951615"/>
          </a:xfrm>
          <a:prstGeom prst="borderCallout1">
            <a:avLst>
              <a:gd name="adj1" fmla="val 52392"/>
              <a:gd name="adj2" fmla="val -13933"/>
              <a:gd name="adj3" fmla="val 205363"/>
              <a:gd name="adj4" fmla="val -153275"/>
            </a:avLst>
          </a:prstGeom>
          <a:solidFill>
            <a:srgbClr val="2BE35D"/>
          </a:solidFill>
          <a:ln>
            <a:solidFill>
              <a:srgbClr val="2BE3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Words</a:t>
            </a:r>
          </a:p>
          <a:p>
            <a:pPr algn="ctr"/>
            <a:r>
              <a:rPr lang="en-US" dirty="0" smtClean="0"/>
              <a:t>MAP = 0.44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199600" y="2059404"/>
            <a:ext cx="3120575" cy="951615"/>
          </a:xfrm>
          <a:prstGeom prst="borderCallout1">
            <a:avLst>
              <a:gd name="adj1" fmla="val 119127"/>
              <a:gd name="adj2" fmla="val 52775"/>
              <a:gd name="adj3" fmla="val 252518"/>
              <a:gd name="adj4" fmla="val 110165"/>
            </a:avLst>
          </a:prstGeom>
          <a:solidFill>
            <a:srgbClr val="2BE35D"/>
          </a:solidFill>
          <a:ln>
            <a:solidFill>
              <a:srgbClr val="2BE3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Words + Noisy Words</a:t>
            </a:r>
          </a:p>
          <a:p>
            <a:pPr algn="ctr"/>
            <a:r>
              <a:rPr lang="en-US" dirty="0" smtClean="0"/>
              <a:t>MAP = 0.1618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424"/>
            <a:ext cx="8229600" cy="1600200"/>
          </a:xfrm>
        </p:spPr>
        <p:txBody>
          <a:bodyPr/>
          <a:lstStyle/>
          <a:p>
            <a:r>
              <a:rPr lang="en-US" dirty="0"/>
              <a:t>Standard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Features</a:t>
            </a:r>
            <a:r>
              <a:rPr lang="en-US" dirty="0" smtClean="0"/>
              <a:t> for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Query Reduction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43615"/>
            <a:ext cx="8229600" cy="3244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Frequent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Words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requent Terms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General Words in IPC Code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Pseudo Relevance Feedback (PRF)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7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</a:t>
            </a:r>
            <a:r>
              <a:rPr lang="en-US" dirty="0" smtClean="0"/>
              <a:t>Document </a:t>
            </a:r>
            <a:r>
              <a:rPr lang="en-US" dirty="0"/>
              <a:t>Frequent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767"/>
            <a:ext cx="8229600" cy="394784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Hypothesis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frequent terms in top 100 documents are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j-ea"/>
                <a:cs typeface="+mj-cs"/>
              </a:rPr>
              <a:t>Noise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calculate DF score for each term in top-100 patents: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remove words with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3" y="3889696"/>
            <a:ext cx="5524500" cy="850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56" y="5398571"/>
            <a:ext cx="2032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2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8116"/>
            <a:ext cx="8336880" cy="1600200"/>
          </a:xfrm>
        </p:spPr>
        <p:txBody>
          <a:bodyPr/>
          <a:lstStyle/>
          <a:p>
            <a:pPr algn="l"/>
            <a:r>
              <a:rPr lang="en-US" dirty="0"/>
              <a:t>(1) </a:t>
            </a:r>
            <a:r>
              <a:rPr lang="en-US" dirty="0" smtClean="0"/>
              <a:t>Results: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Low </a:t>
            </a:r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pic>
        <p:nvPicPr>
          <p:cNvPr id="6" name="Content Placeholder 5" descr="Remove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54" b="-17654"/>
          <a:stretch>
            <a:fillRect/>
          </a:stretch>
        </p:blipFill>
        <p:spPr>
          <a:xfrm>
            <a:off x="457200" y="2717288"/>
            <a:ext cx="8229600" cy="2894012"/>
          </a:xfrm>
        </p:spPr>
      </p:pic>
    </p:spTree>
    <p:extLst>
      <p:ext uri="{BB962C8B-B14F-4D97-AF65-F5344CB8AC3E}">
        <p14:creationId xmlns:p14="http://schemas.microsoft.com/office/powerpoint/2010/main" val="327993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</a:t>
            </a:r>
            <a:r>
              <a:rPr lang="en-US" dirty="0" smtClean="0"/>
              <a:t>) </a:t>
            </a:r>
            <a:r>
              <a:rPr lang="en-US" dirty="0"/>
              <a:t>Query Frequent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3803"/>
            <a:ext cx="8229600" cy="318207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Hypothesis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frequent query terms are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j-ea"/>
                <a:cs typeface="+mj-cs"/>
              </a:rPr>
              <a:t>important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removed DF words, but we kept query frequent terms :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95" y="4534972"/>
            <a:ext cx="1574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8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327"/>
            <a:ext cx="8229600" cy="1231527"/>
          </a:xfrm>
        </p:spPr>
        <p:txBody>
          <a:bodyPr/>
          <a:lstStyle/>
          <a:p>
            <a:pPr algn="l"/>
            <a:r>
              <a:rPr lang="en-US" dirty="0"/>
              <a:t>(2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Results:</a:t>
            </a:r>
            <a:endParaRPr lang="en-US" sz="2400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7" y="3094520"/>
            <a:ext cx="1092200" cy="2286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6541" y="1860006"/>
            <a:ext cx="8229600" cy="731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Performed better but still lower than the baseline</a:t>
            </a:r>
            <a:endParaRPr lang="en-US" sz="2400" dirty="0"/>
          </a:p>
        </p:txBody>
      </p:sp>
      <p:pic>
        <p:nvPicPr>
          <p:cNvPr id="14" name="Content Placeholder 13" descr="QTF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01" b="-13201"/>
          <a:stretch>
            <a:fillRect/>
          </a:stretch>
        </p:blipFill>
        <p:spPr>
          <a:xfrm>
            <a:off x="457200" y="3603625"/>
            <a:ext cx="8229600" cy="2660650"/>
          </a:xfrm>
        </p:spPr>
      </p:pic>
    </p:spTree>
    <p:extLst>
      <p:ext uri="{BB962C8B-B14F-4D97-AF65-F5344CB8AC3E}">
        <p14:creationId xmlns:p14="http://schemas.microsoft.com/office/powerpoint/2010/main" val="275950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Introdu</a:t>
            </a:r>
            <a:r>
              <a:rPr lang="en-US" sz="4400" dirty="0"/>
              <a:t>cti</a:t>
            </a:r>
            <a:r>
              <a:rPr lang="en-US" sz="4400" dirty="0" smtClean="0"/>
              <a:t>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Patent prior-art search: </a:t>
            </a:r>
            <a:r>
              <a:rPr lang="en-US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relevant patents which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may invalidate the novelty of a patent.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Or, at least,  have common parts with patent application and should be cited.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Patent Examiners, Lawyers, Inventors, and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550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c1612-RF-DF-score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/>
      </p:pic>
      <p:pic>
        <p:nvPicPr>
          <p:cNvPr id="23" name="Content Placeholder 3" descr="fr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048230" y="1364698"/>
            <a:ext cx="0" cy="4761466"/>
          </a:xfrm>
          <a:prstGeom prst="line">
            <a:avLst/>
          </a:prstGeom>
          <a:ln w="952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60681" y="4870371"/>
            <a:ext cx="6187440" cy="8539"/>
          </a:xfrm>
          <a:prstGeom prst="line">
            <a:avLst/>
          </a:prstGeom>
          <a:ln w="19050" cmpd="sng">
            <a:solidFill>
              <a:srgbClr val="2BE35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13162" y="3641994"/>
            <a:ext cx="567926" cy="24881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9014" y="3890804"/>
            <a:ext cx="893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Desired</a:t>
            </a:r>
            <a:r>
              <a:rPr lang="en-US" sz="1600" dirty="0" smtClean="0">
                <a:solidFill>
                  <a:srgbClr val="FF321C"/>
                </a:solidFill>
              </a:rPr>
              <a:t> </a:t>
            </a:r>
            <a:endParaRPr lang="en-US" sz="1600" dirty="0">
              <a:solidFill>
                <a:srgbClr val="FF321C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183846" y="3379867"/>
            <a:ext cx="378617" cy="386532"/>
          </a:xfrm>
          <a:prstGeom prst="straightConnector1">
            <a:avLst/>
          </a:prstGeom>
          <a:ln>
            <a:solidFill>
              <a:srgbClr val="7097D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83846" y="3016998"/>
            <a:ext cx="1293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97D3"/>
                </a:solidFill>
              </a:rPr>
              <a:t>Not Desired </a:t>
            </a:r>
            <a:endParaRPr lang="en-US" sz="1600" dirty="0">
              <a:solidFill>
                <a:srgbClr val="7097D3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365442" y="5151142"/>
            <a:ext cx="392806" cy="248162"/>
          </a:xfrm>
          <a:prstGeom prst="straightConnector1">
            <a:avLst/>
          </a:prstGeom>
          <a:ln>
            <a:solidFill>
              <a:srgbClr val="7097D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18808" y="4891474"/>
            <a:ext cx="893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97D3"/>
                </a:solidFill>
              </a:rPr>
              <a:t>Desired</a:t>
            </a:r>
            <a:r>
              <a:rPr lang="en-US" sz="1600" dirty="0" smtClean="0">
                <a:solidFill>
                  <a:srgbClr val="FF321C"/>
                </a:solidFill>
              </a:rPr>
              <a:t> </a:t>
            </a:r>
            <a:endParaRPr lang="en-US" sz="1600" dirty="0">
              <a:solidFill>
                <a:srgbClr val="FF321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34166" y="5280676"/>
            <a:ext cx="1293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97D3"/>
                </a:solidFill>
              </a:rPr>
              <a:t>Not Desired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99014" y="1400615"/>
            <a:ext cx="1825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10000"/>
                </a:solidFill>
              </a:rPr>
              <a:t>Non-useful Terms</a:t>
            </a:r>
            <a:endParaRPr lang="en-US" sz="1600" dirty="0">
              <a:solidFill>
                <a:srgbClr val="91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4234" y="1400615"/>
            <a:ext cx="139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10000"/>
                </a:solidFill>
              </a:rPr>
              <a:t>U</a:t>
            </a:r>
            <a:r>
              <a:rPr lang="en-US" sz="1600" dirty="0" smtClean="0">
                <a:solidFill>
                  <a:srgbClr val="910000"/>
                </a:solidFill>
              </a:rPr>
              <a:t>seful Terms</a:t>
            </a:r>
            <a:endParaRPr lang="en-US" sz="1600" dirty="0">
              <a:solidFill>
                <a:srgbClr val="910000"/>
              </a:solidFill>
            </a:endParaRPr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14" y="4711485"/>
            <a:ext cx="152400" cy="139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0706" y="3281317"/>
            <a:ext cx="1659890" cy="3175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4192850" y="5269468"/>
            <a:ext cx="524089" cy="78885"/>
          </a:xfrm>
          <a:prstGeom prst="straightConnector1">
            <a:avLst/>
          </a:prstGeom>
          <a:ln>
            <a:solidFill>
              <a:srgbClr val="7097D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30431" y="1923835"/>
            <a:ext cx="12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QTF(t) &gt;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11820" y="40952"/>
            <a:ext cx="8229600" cy="1231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Justify the Results: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226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  <p:bldP spid="42" grpId="0"/>
      <p:bldP spid="43" grpId="0"/>
      <p:bldP spid="46" grpId="0"/>
      <p:bldP spid="4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781"/>
            <a:ext cx="8229600" cy="1054017"/>
          </a:xfrm>
        </p:spPr>
        <p:txBody>
          <a:bodyPr/>
          <a:lstStyle/>
          <a:p>
            <a:r>
              <a:rPr lang="en-US" sz="4800" dirty="0"/>
              <a:t>(3</a:t>
            </a:r>
            <a:r>
              <a:rPr lang="en-US" sz="4800" dirty="0" smtClean="0"/>
              <a:t>) Words in IPC </a:t>
            </a:r>
            <a:r>
              <a:rPr lang="en-US" sz="4800" dirty="0"/>
              <a:t>Code </a:t>
            </a:r>
            <a:r>
              <a:rPr lang="en-US" sz="4800" dirty="0" smtClean="0"/>
              <a:t>Title</a:t>
            </a:r>
            <a:endParaRPr lang="en-US" sz="4800" dirty="0"/>
          </a:p>
        </p:txBody>
      </p:sp>
      <p:pic>
        <p:nvPicPr>
          <p:cNvPr id="8" name="Content Placeholder 7" descr="ipc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3" r="-8433"/>
          <a:stretch>
            <a:fillRect/>
          </a:stretch>
        </p:blipFill>
        <p:spPr>
          <a:xfrm>
            <a:off x="593755" y="1651852"/>
            <a:ext cx="8052080" cy="3236478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7410" y="4874671"/>
            <a:ext cx="7954529" cy="1364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 smtClean="0"/>
              <a:t>Most of them have negative RF score</a:t>
            </a:r>
          </a:p>
          <a:p>
            <a:pPr marL="342900" indent="-342900" algn="l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 smtClean="0"/>
              <a:t>Remove them as noisy terms? </a:t>
            </a:r>
            <a:r>
              <a:rPr lang="en-US" sz="2400" dirty="0"/>
              <a:t>p</a:t>
            </a:r>
            <a:r>
              <a:rPr lang="en-US" sz="2400" dirty="0" smtClean="0"/>
              <a:t>erformance get worse</a:t>
            </a:r>
          </a:p>
          <a:p>
            <a:pPr marL="342900" indent="-342900" algn="l">
              <a:lnSpc>
                <a:spcPct val="100000"/>
              </a:lnSpc>
              <a:buFont typeface="Wingdings" charset="2"/>
              <a:buChar char="§"/>
            </a:pPr>
            <a:r>
              <a:rPr lang="en-US" sz="2400" dirty="0" smtClean="0"/>
              <a:t>Removing few useful terms affect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8454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(4) Pseudo </a:t>
            </a:r>
            <a:r>
              <a:rPr lang="en-US" sz="4400" dirty="0" smtClean="0"/>
              <a:t>Relevance Feedback</a:t>
            </a:r>
            <a:endParaRPr lang="en-US" sz="4400" dirty="0"/>
          </a:p>
        </p:txBody>
      </p:sp>
      <p:pic>
        <p:nvPicPr>
          <p:cNvPr id="9" name="Content Placeholder 8" descr="PRF-QR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grpSp>
        <p:nvGrpSpPr>
          <p:cNvPr id="10" name="Group 9"/>
          <p:cNvGrpSpPr/>
          <p:nvPr/>
        </p:nvGrpSpPr>
        <p:grpSpPr>
          <a:xfrm>
            <a:off x="2021840" y="4846932"/>
            <a:ext cx="5313680" cy="369332"/>
            <a:chOff x="2021840" y="4082534"/>
            <a:chExt cx="5313680" cy="3693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021840" y="4287520"/>
              <a:ext cx="5313680" cy="10160"/>
            </a:xfrm>
            <a:prstGeom prst="line">
              <a:avLst/>
            </a:prstGeom>
            <a:ln w="3175" cmpd="sng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99280" y="4082534"/>
              <a:ext cx="102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Baseline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11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(4) Anecdotal Example</a:t>
            </a:r>
            <a:endParaRPr lang="en-US" sz="4800" dirty="0"/>
          </a:p>
        </p:txBody>
      </p:sp>
      <p:pic>
        <p:nvPicPr>
          <p:cNvPr id="6" name="Content Placeholder 5" descr="prfexamp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0" r="-58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45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755"/>
            <a:ext cx="8229600" cy="1411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We </a:t>
            </a:r>
            <a:r>
              <a:rPr lang="en-US" sz="4000" dirty="0" smtClean="0"/>
              <a:t>Got Improved by </a:t>
            </a:r>
            <a:br>
              <a:rPr lang="en-US" sz="4000" dirty="0" smtClean="0"/>
            </a:br>
            <a:r>
              <a:rPr lang="en-US" sz="4000" dirty="0" smtClean="0"/>
              <a:t>the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1</a:t>
            </a:r>
            <a:r>
              <a:rPr lang="en-US" sz="4000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ranked 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el. doc.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97661"/>
            <a:ext cx="8229600" cy="125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17421"/>
              </p:ext>
            </p:extLst>
          </p:nvPr>
        </p:nvGraphicFramePr>
        <p:xfrm>
          <a:off x="1384845" y="3914140"/>
          <a:ext cx="6635782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53762"/>
                <a:gridCol w="2605063"/>
                <a:gridCol w="23769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 </a:t>
                      </a:r>
                      <a:r>
                        <a:rPr lang="en-US" dirty="0" smtClean="0"/>
                        <a:t>Rel. Patent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Three Rel. </a:t>
                      </a:r>
                      <a:r>
                        <a:rPr lang="en-US" dirty="0" smtClean="0"/>
                        <a:t>Patents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PRESS</a:t>
                      </a:r>
                      <a:endParaRPr lang="en-US" sz="1800" b="0" kern="120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MAP</a:t>
                      </a:r>
                      <a:endParaRPr lang="en-US" sz="1800" b="0" kern="120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0.3040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0.3879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Avg.</a:t>
                      </a:r>
                      <a:r>
                        <a:rPr lang="en-US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b="0" kern="120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sz="1800" b="0" kern="120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82900" y="3514030"/>
            <a:ext cx="370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Patent Query Term Selection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019300"/>
            <a:ext cx="82296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charset="2"/>
              <a:buChar char="ü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Query Reduction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Using RF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Words, Identified by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Only the 1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Rel.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Document,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Doubled MAP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42080" y="4699000"/>
            <a:ext cx="94488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6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46"/>
            <a:ext cx="8229600" cy="1600200"/>
          </a:xfrm>
        </p:spPr>
        <p:txBody>
          <a:bodyPr/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Minimum 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Effort:</a:t>
            </a:r>
            <a:r>
              <a:rPr lang="en-US" sz="2800" dirty="0" smtClean="0"/>
              <a:t> The 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sz="2800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Ranked </a:t>
            </a:r>
            <a:r>
              <a:rPr lang="en-US" sz="2800" dirty="0" smtClean="0"/>
              <a:t>Patent can be easily Found at 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Top-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endParaRPr lang="en-US" sz="2800" dirty="0"/>
          </a:p>
        </p:txBody>
      </p:sp>
      <p:pic>
        <p:nvPicPr>
          <p:cNvPr id="4" name="Content Placeholder 3" descr="FirstTPRank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04" r="-14104"/>
          <a:stretch>
            <a:fillRect/>
          </a:stretch>
        </p:blipFill>
        <p:spPr>
          <a:xfrm>
            <a:off x="737810" y="1600200"/>
            <a:ext cx="7948990" cy="4374848"/>
          </a:xfrm>
        </p:spPr>
      </p:pic>
    </p:spTree>
    <p:extLst>
      <p:ext uri="{BB962C8B-B14F-4D97-AF65-F5344CB8AC3E}">
        <p14:creationId xmlns:p14="http://schemas.microsoft.com/office/powerpoint/2010/main" val="34071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Question_Ma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0" b="13710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TextBox 6"/>
          <p:cNvSpPr txBox="1"/>
          <p:nvPr/>
        </p:nvSpPr>
        <p:spPr>
          <a:xfrm>
            <a:off x="1608660" y="2825741"/>
            <a:ext cx="6297090" cy="14465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cross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8800" b="1" dirty="0" smtClean="0">
                <a:ln/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8800" b="1" dirty="0">
              <a:ln/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9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Take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Main Cause of Failure is the Existence of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Noisy Words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inside Full Document not Term Mismatch.</a:t>
            </a:r>
          </a:p>
          <a:p>
            <a:pPr>
              <a:buFont typeface="Wingdings" charset="2"/>
              <a:buChar char="§"/>
            </a:pP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Standard Ranking Algorithms are Extremely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Sensitive to Small amount of Noisy Words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>
              <a:buFont typeface="Wingdings" charset="2"/>
              <a:buChar char="§"/>
            </a:pP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Best-Performed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Query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 be made from Patent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buFont typeface="Wingdings" charset="2"/>
              <a:buChar char="§"/>
            </a:pP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the Highest Ranked Rel. Document can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Double the ‘MAP’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 typeface="Wingdings" charset="2"/>
              <a:buChar char="§"/>
            </a:pPr>
            <a:endParaRPr lang="en-US" sz="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Font typeface="Wingdings" charset="2"/>
              <a:buChar char="§"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Minimum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Effort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Since they can be Found in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Top-5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Documents</a:t>
            </a:r>
          </a:p>
          <a:p>
            <a:pPr>
              <a:buFont typeface="Wingdings" charset="2"/>
              <a:buChar char="§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8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Term </a:t>
            </a:r>
            <a:r>
              <a:rPr lang="en-US" sz="4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081"/>
            <a:ext cx="8229600" cy="2011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Term Mismatch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has been the Main Complain in Patent Retrieval</a:t>
            </a:r>
            <a:r>
              <a:rPr lang="en-US" dirty="0" smtClean="0"/>
              <a:t>[</a:t>
            </a:r>
            <a:r>
              <a:rPr lang="en-US" dirty="0" err="1" smtClean="0"/>
              <a:t>Roda</a:t>
            </a:r>
            <a:r>
              <a:rPr lang="en-US" dirty="0" smtClean="0"/>
              <a:t> et al., 2010][</a:t>
            </a:r>
            <a:r>
              <a:rPr lang="en-US" dirty="0" err="1" smtClean="0"/>
              <a:t>Lupu</a:t>
            </a:r>
            <a:r>
              <a:rPr lang="en-US" dirty="0" smtClean="0"/>
              <a:t> et al., 2011][</a:t>
            </a:r>
            <a:r>
              <a:rPr lang="en-US" dirty="0" err="1" smtClean="0"/>
              <a:t>Magdy</a:t>
            </a:r>
            <a:r>
              <a:rPr lang="en-US" dirty="0" smtClean="0"/>
              <a:t>, 2012][</a:t>
            </a:r>
            <a:r>
              <a:rPr lang="en-US" dirty="0" err="1" smtClean="0"/>
              <a:t>Mahdabi</a:t>
            </a:r>
            <a:r>
              <a:rPr lang="en-US" dirty="0" smtClean="0"/>
              <a:t>, 2013]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0160"/>
            <a:ext cx="8229600" cy="230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4083583"/>
            <a:ext cx="7721600" cy="83385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5444490"/>
            <a:ext cx="5242560" cy="3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lap-tps-all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b="1936"/>
          <a:stretch>
            <a:fillRect/>
          </a:stretch>
        </p:blipFill>
        <p:spPr>
          <a:xfrm>
            <a:off x="578485" y="889000"/>
            <a:ext cx="4095750" cy="2962275"/>
          </a:xfrm>
        </p:spPr>
      </p:pic>
      <p:pic>
        <p:nvPicPr>
          <p:cNvPr id="6" name="Content Placeholder 1" descr="olap-fps-a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b="1936"/>
          <a:stretch>
            <a:fillRect/>
          </a:stretch>
        </p:blipFill>
        <p:spPr>
          <a:xfrm>
            <a:off x="4581525" y="889000"/>
            <a:ext cx="4095750" cy="2962275"/>
          </a:xfrm>
          <a:prstGeom prst="rect">
            <a:avLst/>
          </a:prstGeom>
        </p:spPr>
      </p:pic>
      <p:pic>
        <p:nvPicPr>
          <p:cNvPr id="7" name="Content Placeholder 1" descr="olap-fns-all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b="1936"/>
          <a:stretch>
            <a:fillRect/>
          </a:stretch>
        </p:blipFill>
        <p:spPr>
          <a:xfrm>
            <a:off x="2519045" y="3846195"/>
            <a:ext cx="4095750" cy="29622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6725" y="0"/>
            <a:ext cx="8229600" cy="102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Distribution </a:t>
            </a:r>
            <a:r>
              <a:rPr lang="en-US" sz="3200" dirty="0"/>
              <a:t>of Term Overlap </a:t>
            </a:r>
            <a:br>
              <a:rPr lang="en-US" sz="3200" dirty="0"/>
            </a:br>
            <a:r>
              <a:rPr lang="en-US" sz="3200" dirty="0" smtClean="0"/>
              <a:t>(1303 Queries)</a:t>
            </a:r>
            <a:endParaRPr lang="en-US" sz="3200" dirty="0"/>
          </a:p>
        </p:txBody>
      </p:sp>
      <p:sp>
        <p:nvSpPr>
          <p:cNvPr id="2" name="Down Arrow 1"/>
          <p:cNvSpPr/>
          <p:nvPr/>
        </p:nvSpPr>
        <p:spPr>
          <a:xfrm>
            <a:off x="3084322" y="6014720"/>
            <a:ext cx="272796" cy="33832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4322" y="1153180"/>
            <a:ext cx="8616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TPs</a:t>
            </a:r>
            <a:endParaRPr lang="en-A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7362" y="1122720"/>
            <a:ext cx="8616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r>
              <a:rPr lang="en-A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Ps</a:t>
            </a:r>
            <a:endParaRPr lang="en-A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36642" y="4138284"/>
            <a:ext cx="8616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r>
              <a:rPr lang="en-AU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  <a:r>
              <a:rPr lang="en-A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A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8700" y="5663808"/>
            <a:ext cx="56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%1.8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393402" y="5123430"/>
            <a:ext cx="272796" cy="33832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44130" y="4775717"/>
            <a:ext cx="56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%22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9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4" grpId="0"/>
      <p:bldP spid="15" grpId="0"/>
      <p:bldP spid="3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Main Characteristics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Query is as Long as a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Patent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Recall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-oriented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Not missing rel. documents is more important than placing a rel. document at top rank.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Unlike web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applications, Authors are interested in hiding their work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to be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easily found by search engines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9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c1612-RF-DF-score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/>
      </p:pic>
      <p:pic>
        <p:nvPicPr>
          <p:cNvPr id="23" name="Content Placeholder 3" descr="fr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There is a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Negative Correlation </a:t>
            </a:r>
            <a:r>
              <a:rPr lang="en-US" sz="3200" dirty="0" smtClean="0"/>
              <a:t>btw. 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86" y="889428"/>
            <a:ext cx="3865051" cy="40427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048230" y="1364698"/>
            <a:ext cx="0" cy="4761466"/>
          </a:xfrm>
          <a:prstGeom prst="line">
            <a:avLst/>
          </a:prstGeom>
          <a:ln w="952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60681" y="4870371"/>
            <a:ext cx="6187440" cy="8539"/>
          </a:xfrm>
          <a:prstGeom prst="line">
            <a:avLst/>
          </a:prstGeom>
          <a:ln w="19050" cmpd="sng">
            <a:solidFill>
              <a:srgbClr val="2BE35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13162" y="3641994"/>
            <a:ext cx="567926" cy="24881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9014" y="3890804"/>
            <a:ext cx="893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Desired</a:t>
            </a:r>
            <a:r>
              <a:rPr lang="en-US" sz="1600" dirty="0" smtClean="0">
                <a:solidFill>
                  <a:srgbClr val="FF321C"/>
                </a:solidFill>
              </a:rPr>
              <a:t> </a:t>
            </a:r>
            <a:endParaRPr lang="en-US" sz="1600" dirty="0">
              <a:solidFill>
                <a:srgbClr val="FF321C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183846" y="3379867"/>
            <a:ext cx="378617" cy="386532"/>
          </a:xfrm>
          <a:prstGeom prst="straightConnector1">
            <a:avLst/>
          </a:prstGeom>
          <a:ln>
            <a:solidFill>
              <a:srgbClr val="7097D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83846" y="3016998"/>
            <a:ext cx="1293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97D3"/>
                </a:solidFill>
              </a:rPr>
              <a:t>Not Desired </a:t>
            </a:r>
            <a:endParaRPr lang="en-US" sz="1600" dirty="0">
              <a:solidFill>
                <a:srgbClr val="7097D3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365442" y="5151142"/>
            <a:ext cx="392806" cy="248162"/>
          </a:xfrm>
          <a:prstGeom prst="straightConnector1">
            <a:avLst/>
          </a:prstGeom>
          <a:ln>
            <a:solidFill>
              <a:srgbClr val="7097D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18808" y="4891474"/>
            <a:ext cx="893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97D3"/>
                </a:solidFill>
              </a:rPr>
              <a:t>Desired</a:t>
            </a:r>
            <a:r>
              <a:rPr lang="en-US" sz="1600" dirty="0" smtClean="0">
                <a:solidFill>
                  <a:srgbClr val="FF321C"/>
                </a:solidFill>
              </a:rPr>
              <a:t> </a:t>
            </a:r>
            <a:endParaRPr lang="en-US" sz="1600" dirty="0">
              <a:solidFill>
                <a:srgbClr val="FF321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34166" y="5280676"/>
            <a:ext cx="1293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97D3"/>
                </a:solidFill>
              </a:rPr>
              <a:t>Not Desired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99014" y="1400615"/>
            <a:ext cx="1825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10000"/>
                </a:solidFill>
              </a:rPr>
              <a:t>Non-useful Terms</a:t>
            </a:r>
            <a:endParaRPr lang="en-US" sz="1600" dirty="0">
              <a:solidFill>
                <a:srgbClr val="91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4234" y="1400615"/>
            <a:ext cx="139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10000"/>
                </a:solidFill>
              </a:rPr>
              <a:t>U</a:t>
            </a:r>
            <a:r>
              <a:rPr lang="en-US" sz="1600" dirty="0" smtClean="0">
                <a:solidFill>
                  <a:srgbClr val="910000"/>
                </a:solidFill>
              </a:rPr>
              <a:t>seful Terms</a:t>
            </a:r>
            <a:endParaRPr lang="en-US" sz="1600" dirty="0">
              <a:solidFill>
                <a:srgbClr val="910000"/>
              </a:solidFill>
            </a:endParaRPr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14" y="4711485"/>
            <a:ext cx="152400" cy="139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0706" y="3281317"/>
            <a:ext cx="1659890" cy="3175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4192850" y="5269468"/>
            <a:ext cx="524089" cy="78885"/>
          </a:xfrm>
          <a:prstGeom prst="straightConnector1">
            <a:avLst/>
          </a:prstGeom>
          <a:ln>
            <a:solidFill>
              <a:srgbClr val="7097D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30431" y="1923835"/>
            <a:ext cx="12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QTF(t) &gt; 5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2248111" y="5202995"/>
            <a:ext cx="5182277" cy="1473991"/>
            <a:chOff x="-4747125" y="5410865"/>
            <a:chExt cx="5182277" cy="1473991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-4747125" y="5410865"/>
              <a:ext cx="5182277" cy="1473991"/>
            </a:xfrm>
            <a:prstGeom prst="wedgeRoundRectCallout">
              <a:avLst>
                <a:gd name="adj1" fmla="val 42959"/>
                <a:gd name="adj2" fmla="val -10262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charset="2"/>
                <a:buChar char="§"/>
              </a:pPr>
              <a:endParaRPr lang="en-US" sz="800" dirty="0"/>
            </a:p>
            <a:p>
              <a:pPr marL="285750" indent="-285750">
                <a:buFont typeface="Wingdings" charset="2"/>
                <a:buChar char="§"/>
              </a:pPr>
              <a:r>
                <a:rPr lang="en-US" dirty="0" smtClean="0"/>
                <a:t>Removed :</a:t>
              </a:r>
            </a:p>
            <a:p>
              <a:pPr marL="285750" indent="-285750">
                <a:buFont typeface="Wingdings" charset="2"/>
                <a:buChar char="§"/>
              </a:pPr>
              <a:endParaRPr lang="en-US" dirty="0" smtClean="0"/>
            </a:p>
            <a:p>
              <a:pPr marL="285750" indent="-285750">
                <a:buFont typeface="Wingdings" charset="2"/>
                <a:buChar char="§"/>
              </a:pPr>
              <a:endParaRPr lang="en-US" dirty="0" smtClean="0"/>
            </a:p>
            <a:p>
              <a:pPr marL="285750" indent="-285750">
                <a:buFont typeface="Wingdings" charset="2"/>
                <a:buChar char="§"/>
              </a:pPr>
              <a:r>
                <a:rPr lang="en-US" dirty="0" smtClean="0"/>
                <a:t>But the performance is too </a:t>
              </a:r>
              <a:r>
                <a: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</a:t>
              </a:r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lose to Baseline</a:t>
              </a:r>
              <a:r>
                <a:rPr lang="en-US" dirty="0"/>
                <a:t>!</a:t>
              </a:r>
            </a:p>
          </p:txBody>
        </p:sp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08840" y="6081903"/>
              <a:ext cx="4521200" cy="252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8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5" grpId="0"/>
      <p:bldP spid="42" grpId="0"/>
      <p:bldP spid="43" grpId="0"/>
      <p:bldP spid="46" grpId="0"/>
      <p:bldP spid="47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080"/>
            <a:ext cx="8229600" cy="1214120"/>
          </a:xfrm>
        </p:spPr>
        <p:txBody>
          <a:bodyPr/>
          <a:lstStyle/>
          <a:p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QTF</a:t>
            </a:r>
            <a:r>
              <a:rPr lang="en-US" sz="3600" dirty="0" smtClean="0"/>
              <a:t>,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IPC Def. Words</a:t>
            </a:r>
            <a:r>
              <a:rPr lang="en-US" sz="3600" dirty="0"/>
              <a:t>, and </a:t>
            </a:r>
            <a:r>
              <a:rPr lang="en-US" sz="3600" dirty="0" smtClean="0"/>
              <a:t>RF</a:t>
            </a:r>
            <a:endParaRPr lang="en-US" sz="3600" dirty="0"/>
          </a:p>
        </p:txBody>
      </p:sp>
      <p:pic>
        <p:nvPicPr>
          <p:cNvPr id="4" name="Content Placeholder 3" descr="qtf-rf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>
          <a:xfrm>
            <a:off x="457201" y="1686969"/>
            <a:ext cx="8229600" cy="4398871"/>
          </a:xfrm>
        </p:spPr>
      </p:pic>
      <p:cxnSp>
        <p:nvCxnSpPr>
          <p:cNvPr id="6" name="Straight Connector 5"/>
          <p:cNvCxnSpPr/>
          <p:nvPr/>
        </p:nvCxnSpPr>
        <p:spPr>
          <a:xfrm flipH="1" flipV="1">
            <a:off x="5442882" y="1407160"/>
            <a:ext cx="15776" cy="4953000"/>
          </a:xfrm>
          <a:prstGeom prst="line">
            <a:avLst/>
          </a:prstGeom>
          <a:ln w="9525" cmpd="sng">
            <a:solidFill>
              <a:srgbClr val="8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298981" y="1521757"/>
            <a:ext cx="3076419" cy="3765321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§"/>
            </a:pPr>
            <a:r>
              <a:rPr lang="en-US" dirty="0"/>
              <a:t>Most IPC def. Words Have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Negative RF Score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/>
              <a:t>Removing IPC def. Words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Deteriorates</a:t>
            </a:r>
            <a:r>
              <a:rPr lang="en-US" dirty="0"/>
              <a:t> the Performance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So, Even Few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Common Words</a:t>
            </a:r>
            <a:r>
              <a:rPr lang="en-US" dirty="0"/>
              <a:t> in the Same IPC category are important!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5105" y="1759539"/>
            <a:ext cx="2803020" cy="3212126"/>
          </a:xfrm>
          <a:prstGeom prst="wedgeRoundRectCallou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was quite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isappointing to Recognize Noisy Words Existing in Query </a:t>
            </a:r>
            <a:r>
              <a:rPr lang="en-US" b="1" dirty="0">
                <a:solidFill>
                  <a:srgbClr val="FFFF00"/>
                </a:solidFill>
              </a:rPr>
              <a:t>without Knowing Relevant Documents</a:t>
            </a:r>
            <a:r>
              <a:rPr lang="en-US" b="1" dirty="0" smtClean="0">
                <a:solidFill>
                  <a:srgbClr val="FFFF00"/>
                </a:solidFill>
              </a:rPr>
              <a:t>!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We can </a:t>
            </a:r>
            <a:r>
              <a:rPr lang="en-US" sz="4000" dirty="0" smtClean="0"/>
              <a:t>still Get Improved by 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Minimum 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 Effort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97661"/>
            <a:ext cx="8229600" cy="125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72133"/>
              </p:ext>
            </p:extLst>
          </p:nvPr>
        </p:nvGraphicFramePr>
        <p:xfrm>
          <a:off x="1371600" y="3622306"/>
          <a:ext cx="636778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86971"/>
                <a:gridCol w="2499851"/>
                <a:gridCol w="228095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 </a:t>
                      </a:r>
                      <a:r>
                        <a:rPr lang="en-US" dirty="0" smtClean="0"/>
                        <a:t>Rel. Patent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Three Rel. Patent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PRESS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0.4338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Avg.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365500" y="3206690"/>
            <a:ext cx="237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RF Query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57200" y="2247902"/>
            <a:ext cx="8229600" cy="7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RF Query by Identifying Only 1 or 3 Rel. Document(s)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144260" y="4406900"/>
            <a:ext cx="94488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DF Words as 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Noisy Words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5170"/>
            <a:ext cx="8229600" cy="4210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calculate DF score for each term in top-100 patents: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RF score: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3431059"/>
            <a:ext cx="4927600" cy="850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38" y="4733893"/>
            <a:ext cx="721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6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PRF</a:t>
            </a:r>
            <a:r>
              <a:rPr lang="en-US" dirty="0" smtClean="0"/>
              <a:t> did not Work!</a:t>
            </a:r>
            <a:endParaRPr lang="en-US" dirty="0"/>
          </a:p>
        </p:txBody>
      </p:sp>
      <p:pic>
        <p:nvPicPr>
          <p:cNvPr id="4" name="Content Placeholder 3" descr="prfquery-tau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/>
      </p:pic>
      <p:grpSp>
        <p:nvGrpSpPr>
          <p:cNvPr id="3" name="Group 2"/>
          <p:cNvGrpSpPr/>
          <p:nvPr/>
        </p:nvGrpSpPr>
        <p:grpSpPr>
          <a:xfrm>
            <a:off x="2021840" y="4082534"/>
            <a:ext cx="5313680" cy="369332"/>
            <a:chOff x="2021840" y="4082534"/>
            <a:chExt cx="5313680" cy="3693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021840" y="4287520"/>
              <a:ext cx="5313680" cy="10160"/>
            </a:xfrm>
            <a:prstGeom prst="line">
              <a:avLst/>
            </a:prstGeom>
            <a:ln w="3175" cmpd="sng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99280" y="4082534"/>
              <a:ext cx="102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Baseline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93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term_rf_df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140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pcdef-rf-df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03" r="-184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181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1420"/>
            <a:ext cx="8229600" cy="1562100"/>
          </a:xfrm>
        </p:spPr>
        <p:txBody>
          <a:bodyPr/>
          <a:lstStyle/>
          <a:p>
            <a:r>
              <a:rPr lang="en-US" sz="4400" dirty="0" smtClean="0"/>
              <a:t>Why Standard IR Techniques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Fails</a:t>
            </a:r>
            <a:r>
              <a:rPr lang="en-US" sz="4400" dirty="0" smtClean="0"/>
              <a:t> in Patent Domain?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976880"/>
            <a:ext cx="8229600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Failure Analysis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31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95"/>
            <a:ext cx="8229600" cy="1600200"/>
          </a:xfrm>
        </p:spPr>
        <p:txBody>
          <a:bodyPr/>
          <a:lstStyle/>
          <a:p>
            <a:r>
              <a:rPr lang="en-US" dirty="0" smtClean="0"/>
              <a:t>Baseline Summary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3725330" y="2669813"/>
            <a:ext cx="1572379" cy="1676175"/>
            <a:chOff x="3725330" y="2669813"/>
            <a:chExt cx="1572379" cy="1676175"/>
          </a:xfrm>
        </p:grpSpPr>
        <p:sp>
          <p:nvSpPr>
            <p:cNvPr id="5" name="Magnetic Disk 4"/>
            <p:cNvSpPr/>
            <p:nvPr/>
          </p:nvSpPr>
          <p:spPr>
            <a:xfrm>
              <a:off x="3834189" y="3048006"/>
              <a:ext cx="1342571" cy="1297982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TF-IDF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BM25</a:t>
              </a:r>
            </a:p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LM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5330" y="2669813"/>
              <a:ext cx="15723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IR System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5176760" y="3714784"/>
            <a:ext cx="12643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76286" y="3746234"/>
            <a:ext cx="12579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95717" y="1947333"/>
            <a:ext cx="5055808" cy="574951"/>
            <a:chOff x="1995716" y="1947333"/>
            <a:chExt cx="5164665" cy="574951"/>
          </a:xfrm>
        </p:grpSpPr>
        <p:cxnSp>
          <p:nvCxnSpPr>
            <p:cNvPr id="54" name="Straight Arrow Connector 53"/>
            <p:cNvCxnSpPr>
              <a:endCxn id="11" idx="0"/>
            </p:cNvCxnSpPr>
            <p:nvPr/>
          </p:nvCxnSpPr>
          <p:spPr>
            <a:xfrm>
              <a:off x="1995716" y="1947333"/>
              <a:ext cx="0" cy="5749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995716" y="1947333"/>
              <a:ext cx="516466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160380" y="1948949"/>
              <a:ext cx="1" cy="53619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023807" y="1578001"/>
            <a:ext cx="31689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15F34"/>
                </a:solidFill>
              </a:rPr>
              <a:t>Relevance Feedback</a:t>
            </a:r>
            <a:endParaRPr lang="en-US" sz="2000" b="1" dirty="0">
              <a:solidFill>
                <a:srgbClr val="F15F34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21435" y="1952844"/>
            <a:ext cx="376161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8000"/>
                </a:solidFill>
              </a:rPr>
              <a:t>Pseudo Relevance Feedback</a:t>
            </a:r>
            <a:endParaRPr lang="en-US" sz="2000" b="1" dirty="0">
              <a:solidFill>
                <a:srgbClr val="008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1040192" y="2522284"/>
            <a:ext cx="1911048" cy="3210859"/>
            <a:chOff x="1040192" y="2522284"/>
            <a:chExt cx="1911048" cy="3210859"/>
          </a:xfrm>
        </p:grpSpPr>
        <p:sp>
          <p:nvSpPr>
            <p:cNvPr id="4" name="Vertical Scroll 3"/>
            <p:cNvSpPr/>
            <p:nvPr/>
          </p:nvSpPr>
          <p:spPr>
            <a:xfrm>
              <a:off x="1112762" y="2914954"/>
              <a:ext cx="1584476" cy="2818189"/>
            </a:xfrm>
            <a:prstGeom prst="verticalScroll">
              <a:avLst>
                <a:gd name="adj" fmla="val 1173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342572" y="3831758"/>
              <a:ext cx="1112762" cy="1689318"/>
              <a:chOff x="1342572" y="3831758"/>
              <a:chExt cx="1112762" cy="168931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342572" y="4260747"/>
                <a:ext cx="1112761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Abs.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342572" y="4709909"/>
                <a:ext cx="1112761" cy="369332"/>
              </a:xfrm>
              <a:prstGeom prst="rect">
                <a:avLst/>
              </a:prstGeom>
              <a:noFill/>
              <a:ln w="28575" cmpd="sng"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Desc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.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42573" y="5151744"/>
                <a:ext cx="1112761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Claims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42572" y="3831758"/>
                <a:ext cx="1112761" cy="36933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Title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040192" y="2522284"/>
              <a:ext cx="1911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Patent Query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42572" y="3238292"/>
              <a:ext cx="1112761" cy="36933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IPC code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422955" y="4345988"/>
            <a:ext cx="2152956" cy="2057681"/>
            <a:chOff x="3422955" y="4345988"/>
            <a:chExt cx="2152956" cy="2057681"/>
          </a:xfrm>
        </p:grpSpPr>
        <p:sp>
          <p:nvSpPr>
            <p:cNvPr id="31" name="TextBox 30"/>
            <p:cNvSpPr txBox="1"/>
            <p:nvPr/>
          </p:nvSpPr>
          <p:spPr>
            <a:xfrm>
              <a:off x="3422955" y="5480339"/>
              <a:ext cx="2152956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Collection</a:t>
              </a:r>
            </a:p>
            <a:p>
              <a:r>
                <a:rPr lang="en-US" dirty="0" smtClean="0"/>
                <a:t>CLEF-IP 2010 </a:t>
              </a:r>
            </a:p>
            <a:p>
              <a:r>
                <a:rPr lang="en-US" dirty="0" smtClean="0"/>
                <a:t>2.6 million patents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50305" y="4709909"/>
              <a:ext cx="1112761" cy="36933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IPC filter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31" idx="0"/>
              <a:endCxn id="67" idx="2"/>
            </p:cNvCxnSpPr>
            <p:nvPr/>
          </p:nvCxnSpPr>
          <p:spPr>
            <a:xfrm flipV="1">
              <a:off x="4499433" y="5079241"/>
              <a:ext cx="7253" cy="401098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7" idx="0"/>
              <a:endCxn id="5" idx="3"/>
            </p:cNvCxnSpPr>
            <p:nvPr/>
          </p:nvCxnSpPr>
          <p:spPr>
            <a:xfrm flipH="1" flipV="1">
              <a:off x="4505475" y="4345988"/>
              <a:ext cx="1211" cy="363921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156477" y="2485147"/>
            <a:ext cx="1911048" cy="3509189"/>
            <a:chOff x="6156477" y="2485147"/>
            <a:chExt cx="1911048" cy="3509189"/>
          </a:xfrm>
        </p:grpSpPr>
        <p:grpSp>
          <p:nvGrpSpPr>
            <p:cNvPr id="30" name="Group 29"/>
            <p:cNvGrpSpPr/>
            <p:nvPr/>
          </p:nvGrpSpPr>
          <p:grpSpPr>
            <a:xfrm>
              <a:off x="6437089" y="2914954"/>
              <a:ext cx="1475620" cy="3079382"/>
              <a:chOff x="6243565" y="2217379"/>
              <a:chExt cx="1475620" cy="307938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243565" y="2217379"/>
                <a:ext cx="1330473" cy="3027050"/>
                <a:chOff x="6096003" y="2337617"/>
                <a:chExt cx="1330473" cy="302705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108095" y="2337617"/>
                  <a:ext cx="1318381" cy="302704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096003" y="2337618"/>
                  <a:ext cx="1040190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Doc1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096003" y="2674684"/>
                  <a:ext cx="1040190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Doc2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096003" y="3066607"/>
                  <a:ext cx="1040190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Doc3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125032" y="4995335"/>
                  <a:ext cx="986971" cy="36933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Doc100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125033" y="3435939"/>
                  <a:ext cx="1040190" cy="12003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162807" y="2218995"/>
                <a:ext cx="556378" cy="307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8000"/>
                    </a:solidFill>
                  </a:rPr>
                  <a:t>TP</a:t>
                </a:r>
              </a:p>
              <a:p>
                <a:pPr algn="ctr"/>
                <a:endParaRPr lang="en-US" sz="800" dirty="0" smtClean="0">
                  <a:solidFill>
                    <a:srgbClr val="008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321C"/>
                    </a:solidFill>
                  </a:rPr>
                  <a:t>FP</a:t>
                </a:r>
              </a:p>
              <a:p>
                <a:pPr algn="ctr"/>
                <a:endParaRPr lang="en-US" sz="800" dirty="0" smtClean="0">
                  <a:solidFill>
                    <a:srgbClr val="FF321C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321C"/>
                    </a:solidFill>
                  </a:rPr>
                  <a:t>FP</a:t>
                </a:r>
              </a:p>
              <a:p>
                <a:pPr algn="ctr"/>
                <a:r>
                  <a:rPr lang="en-US" dirty="0" smtClean="0">
                    <a:solidFill>
                      <a:srgbClr val="595959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rgbClr val="595959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rgbClr val="595959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rgbClr val="595959"/>
                    </a:solidFill>
                  </a:rPr>
                  <a:t>.</a:t>
                </a:r>
                <a:endParaRPr lang="en-US" dirty="0" smtClean="0">
                  <a:solidFill>
                    <a:srgbClr val="FF321C"/>
                  </a:solidFill>
                </a:endParaRPr>
              </a:p>
              <a:p>
                <a:endParaRPr lang="en-US" sz="800" dirty="0" smtClean="0">
                  <a:solidFill>
                    <a:srgbClr val="FF321C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8000"/>
                    </a:solidFill>
                  </a:rPr>
                  <a:t>TP</a:t>
                </a:r>
                <a:endParaRPr lang="en-US" dirty="0">
                  <a:solidFill>
                    <a:srgbClr val="008000"/>
                  </a:solidFill>
                </a:endParaRPr>
              </a:p>
              <a:p>
                <a:endParaRPr lang="en-US" sz="800" dirty="0" smtClean="0">
                  <a:solidFill>
                    <a:srgbClr val="FF321C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321C"/>
                    </a:solidFill>
                  </a:rPr>
                  <a:t>FP</a:t>
                </a:r>
                <a:endParaRPr lang="en-US" dirty="0">
                  <a:solidFill>
                    <a:srgbClr val="FF321C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67755" y="4509961"/>
                <a:ext cx="98697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Doc99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156477" y="2485147"/>
              <a:ext cx="1911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Top-100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2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Term </a:t>
            </a:r>
            <a:r>
              <a:rPr lang="en-US" sz="4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080"/>
            <a:ext cx="8229600" cy="40448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Term Mismatch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has been the Main Complain in Patent Retrieval</a:t>
            </a:r>
            <a:r>
              <a:rPr lang="en-US" dirty="0" smtClean="0"/>
              <a:t>[</a:t>
            </a:r>
            <a:r>
              <a:rPr lang="en-US" dirty="0" err="1" smtClean="0"/>
              <a:t>Roda</a:t>
            </a:r>
            <a:r>
              <a:rPr lang="en-US" dirty="0" smtClean="0"/>
              <a:t> et al., 2010][</a:t>
            </a:r>
            <a:r>
              <a:rPr lang="en-US" dirty="0" err="1" smtClean="0"/>
              <a:t>Lupu</a:t>
            </a:r>
            <a:r>
              <a:rPr lang="en-US" dirty="0" smtClean="0"/>
              <a:t> et al., 2011][</a:t>
            </a:r>
            <a:r>
              <a:rPr lang="en-US" dirty="0" err="1" smtClean="0"/>
              <a:t>Magdy</a:t>
            </a:r>
            <a:r>
              <a:rPr lang="en-US" dirty="0" smtClean="0"/>
              <a:t>, 2012][</a:t>
            </a:r>
            <a:r>
              <a:rPr lang="en-US" dirty="0" err="1" smtClean="0"/>
              <a:t>Mahdabi</a:t>
            </a:r>
            <a:r>
              <a:rPr lang="en-US" dirty="0" smtClean="0"/>
              <a:t>, 2013]</a:t>
            </a:r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our experiments showed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Sufficient Term Overlap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even in FNs.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0160"/>
            <a:ext cx="8229600" cy="230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2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lap-tps-all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b="1936"/>
          <a:stretch>
            <a:fillRect/>
          </a:stretch>
        </p:blipFill>
        <p:spPr>
          <a:xfrm>
            <a:off x="578485" y="889000"/>
            <a:ext cx="4095750" cy="2962275"/>
          </a:xfrm>
        </p:spPr>
      </p:pic>
      <p:pic>
        <p:nvPicPr>
          <p:cNvPr id="6" name="Content Placeholder 1" descr="olap-fps-al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b="1936"/>
          <a:stretch>
            <a:fillRect/>
          </a:stretch>
        </p:blipFill>
        <p:spPr>
          <a:xfrm>
            <a:off x="4581525" y="889000"/>
            <a:ext cx="4095750" cy="2962275"/>
          </a:xfrm>
          <a:prstGeom prst="rect">
            <a:avLst/>
          </a:prstGeom>
        </p:spPr>
      </p:pic>
      <p:pic>
        <p:nvPicPr>
          <p:cNvPr id="7" name="Content Placeholder 1" descr="olap-fns-all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b="1936"/>
          <a:stretch>
            <a:fillRect/>
          </a:stretch>
        </p:blipFill>
        <p:spPr>
          <a:xfrm>
            <a:off x="2519045" y="3846195"/>
            <a:ext cx="4095750" cy="29622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6725" y="0"/>
            <a:ext cx="8229600" cy="10210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Distribution </a:t>
            </a:r>
            <a:r>
              <a:rPr lang="en-US" sz="3200" dirty="0"/>
              <a:t>of Term Overlap </a:t>
            </a:r>
            <a:br>
              <a:rPr lang="en-US" sz="3200" dirty="0"/>
            </a:br>
            <a:r>
              <a:rPr lang="en-US" sz="3200" dirty="0" smtClean="0"/>
              <a:t>(1303 Queries)</a:t>
            </a:r>
            <a:endParaRPr lang="en-US" sz="3200" dirty="0"/>
          </a:p>
        </p:txBody>
      </p:sp>
      <p:sp>
        <p:nvSpPr>
          <p:cNvPr id="2" name="Down Arrow 1"/>
          <p:cNvSpPr/>
          <p:nvPr/>
        </p:nvSpPr>
        <p:spPr>
          <a:xfrm>
            <a:off x="3084322" y="6014720"/>
            <a:ext cx="272796" cy="33832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4322" y="1153180"/>
            <a:ext cx="8616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TPs</a:t>
            </a:r>
            <a:endParaRPr lang="en-A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7362" y="1122720"/>
            <a:ext cx="8616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r>
              <a:rPr lang="en-A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Ps</a:t>
            </a:r>
            <a:endParaRPr lang="en-A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36642" y="4138284"/>
            <a:ext cx="8616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r>
              <a:rPr lang="en-AU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</a:t>
            </a:r>
            <a:r>
              <a:rPr lang="en-A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A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8700" y="5663808"/>
            <a:ext cx="56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%1.8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393402" y="5123430"/>
            <a:ext cx="272796" cy="33832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44130" y="4775717"/>
            <a:ext cx="56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%22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0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4" grpId="0"/>
      <p:bldP spid="15" grpId="0"/>
      <p:bldP spid="3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"/>
            <a:ext cx="8229600" cy="1600200"/>
          </a:xfrm>
        </p:spPr>
        <p:txBody>
          <a:bodyPr/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Relevance Feedback </a:t>
            </a:r>
            <a:r>
              <a:rPr lang="en-US" sz="4000" dirty="0" smtClean="0"/>
              <a:t>to Identify 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Useful Words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7762" y="2201068"/>
            <a:ext cx="8229600" cy="931592"/>
            <a:chOff x="525667" y="2019643"/>
            <a:chExt cx="8229600" cy="931592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25667" y="2019643"/>
              <a:ext cx="8229600" cy="9315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dirty="0" smtClean="0">
                  <a:solidFill>
                    <a:srgbClr val="234271"/>
                  </a:solidFill>
                </a:rPr>
                <a:t>                                    ,  We calculate: </a:t>
              </a:r>
              <a:endParaRPr lang="en-US" dirty="0"/>
            </a:p>
            <a:p>
              <a:endParaRPr lang="en-US" dirty="0"/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652" y="2250920"/>
              <a:ext cx="2793396" cy="349552"/>
            </a:xfrm>
            <a:prstGeom prst="rect">
              <a:avLst/>
            </a:prstGeom>
          </p:spPr>
        </p:pic>
      </p:grp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314094"/>
            <a:ext cx="7277100" cy="49409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43" y="4376092"/>
            <a:ext cx="75565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15" y="5115831"/>
            <a:ext cx="7493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9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formulate the ideal query as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follows: 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01" y="3451183"/>
            <a:ext cx="7404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8301</TotalTime>
  <Words>1087</Words>
  <Application>Microsoft Macintosh PowerPoint</Application>
  <PresentationFormat>On-screen Show (4:3)</PresentationFormat>
  <Paragraphs>219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Executive</vt:lpstr>
      <vt:lpstr>On the Construction of Ideal Queries for Patent Prior-art Search</vt:lpstr>
      <vt:lpstr>Introduction</vt:lpstr>
      <vt:lpstr>Main Characteristics</vt:lpstr>
      <vt:lpstr>Why Standard IR Techniques Fails in Patent Domain?</vt:lpstr>
      <vt:lpstr>Baseline Summary</vt:lpstr>
      <vt:lpstr>Term Analysis</vt:lpstr>
      <vt:lpstr>Distribution of Term Overlap  (1303 Queries)</vt:lpstr>
      <vt:lpstr>Relevance Feedback to Identify Useful Words</vt:lpstr>
      <vt:lpstr>Ideal Query</vt:lpstr>
      <vt:lpstr> Results for Ideal Query</vt:lpstr>
      <vt:lpstr>How Score Threshold Controls Performance (                     ) ?</vt:lpstr>
      <vt:lpstr>How Query Size Controls Performance ?</vt:lpstr>
      <vt:lpstr>Formulate a query by only RF Terms in Patent Query</vt:lpstr>
      <vt:lpstr>Query Reduction  is what we need!</vt:lpstr>
      <vt:lpstr>Standard Features for Query Reduction</vt:lpstr>
      <vt:lpstr>(1) Document Frequent Terms</vt:lpstr>
      <vt:lpstr>(1) Results: Low Performance</vt:lpstr>
      <vt:lpstr>(2) Query Frequent Terms</vt:lpstr>
      <vt:lpstr>(2) Results:</vt:lpstr>
      <vt:lpstr>PowerPoint Presentation</vt:lpstr>
      <vt:lpstr>(3) Words in IPC Code Title</vt:lpstr>
      <vt:lpstr>(4) Pseudo Relevance Feedback</vt:lpstr>
      <vt:lpstr>(4) Anecdotal Example</vt:lpstr>
      <vt:lpstr>We Got Improved by  the 1st ranked rel. doc.</vt:lpstr>
      <vt:lpstr>Minimum Effort: The 1st Ranked Patent can be easily Found at Top-10</vt:lpstr>
      <vt:lpstr>PowerPoint Presentation</vt:lpstr>
      <vt:lpstr>What to Take Home</vt:lpstr>
      <vt:lpstr>Term Analysis</vt:lpstr>
      <vt:lpstr>Distribution of Term Overlap  (1303 Queries)</vt:lpstr>
      <vt:lpstr>There is a Negative Correlation btw.  </vt:lpstr>
      <vt:lpstr>QTF, IPC Def. Words, and RF</vt:lpstr>
      <vt:lpstr>We can still Get Improved by Minimum User Effort</vt:lpstr>
      <vt:lpstr>DF Words as Noisy Words</vt:lpstr>
      <vt:lpstr>PRF did not Work!</vt:lpstr>
      <vt:lpstr>PowerPoint Presentation</vt:lpstr>
      <vt:lpstr>PowerPoint Presentation</vt:lpstr>
    </vt:vector>
  </TitlesOfParts>
  <Company>APA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Patent Prior-art Search</dc:title>
  <dc:creator>Ali Moradmand</dc:creator>
  <cp:lastModifiedBy>Ali Moradmand</cp:lastModifiedBy>
  <cp:revision>1037</cp:revision>
  <dcterms:created xsi:type="dcterms:W3CDTF">2015-01-06T01:18:47Z</dcterms:created>
  <dcterms:modified xsi:type="dcterms:W3CDTF">2015-02-11T12:52:11Z</dcterms:modified>
</cp:coreProperties>
</file>