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6" r:id="rId5"/>
    <p:sldId id="280" r:id="rId6"/>
    <p:sldId id="283" r:id="rId7"/>
    <p:sldId id="284" r:id="rId8"/>
    <p:sldId id="287" r:id="rId9"/>
    <p:sldId id="340" r:id="rId10"/>
    <p:sldId id="285" r:id="rId11"/>
    <p:sldId id="286" r:id="rId12"/>
    <p:sldId id="341" r:id="rId13"/>
    <p:sldId id="289" r:id="rId14"/>
    <p:sldId id="290" r:id="rId15"/>
    <p:sldId id="297" r:id="rId16"/>
    <p:sldId id="291" r:id="rId17"/>
    <p:sldId id="292" r:id="rId18"/>
    <p:sldId id="345" r:id="rId19"/>
    <p:sldId id="282" r:id="rId20"/>
    <p:sldId id="293" r:id="rId21"/>
    <p:sldId id="295" r:id="rId22"/>
    <p:sldId id="298" r:id="rId23"/>
    <p:sldId id="359" r:id="rId24"/>
    <p:sldId id="299" r:id="rId25"/>
    <p:sldId id="330" r:id="rId26"/>
    <p:sldId id="296" r:id="rId27"/>
    <p:sldId id="294" r:id="rId28"/>
    <p:sldId id="300" r:id="rId29"/>
    <p:sldId id="301" r:id="rId30"/>
    <p:sldId id="303" r:id="rId31"/>
    <p:sldId id="304" r:id="rId32"/>
    <p:sldId id="327" r:id="rId33"/>
    <p:sldId id="346" r:id="rId34"/>
    <p:sldId id="347" r:id="rId35"/>
    <p:sldId id="348" r:id="rId36"/>
    <p:sldId id="349" r:id="rId37"/>
    <p:sldId id="355" r:id="rId38"/>
    <p:sldId id="356" r:id="rId39"/>
    <p:sldId id="357" r:id="rId40"/>
    <p:sldId id="358" r:id="rId41"/>
    <p:sldId id="354" r:id="rId42"/>
    <p:sldId id="351" r:id="rId4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2B5"/>
    <a:srgbClr val="B1E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0669F-C3FD-49A0-A280-EBF9994CDC7A}" v="5" dt="2023-09-11T14:46:53.36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NONE Gérard" userId="f7c3f840-56d8-49ca-9cb3-a4f10c4ce842" providerId="ADAL" clId="{95C0669F-C3FD-49A0-A280-EBF9994CDC7A}"/>
    <pc:docChg chg="custSel modSld">
      <pc:chgData name="ROGNONE Gérard" userId="f7c3f840-56d8-49ca-9cb3-a4f10c4ce842" providerId="ADAL" clId="{95C0669F-C3FD-49A0-A280-EBF9994CDC7A}" dt="2023-09-11T14:46:53.364" v="0" actId="478"/>
      <pc:docMkLst>
        <pc:docMk/>
      </pc:docMkLst>
      <pc:sldChg chg="delSp mod">
        <pc:chgData name="ROGNONE Gérard" userId="f7c3f840-56d8-49ca-9cb3-a4f10c4ce842" providerId="ADAL" clId="{95C0669F-C3FD-49A0-A280-EBF9994CDC7A}" dt="2023-09-11T14:46:53.364" v="0" actId="478"/>
        <pc:sldMkLst>
          <pc:docMk/>
          <pc:sldMk cId="0" sldId="256"/>
        </pc:sldMkLst>
        <pc:spChg chg="del">
          <ac:chgData name="ROGNONE Gérard" userId="f7c3f840-56d8-49ca-9cb3-a4f10c4ce842" providerId="ADAL" clId="{95C0669F-C3FD-49A0-A280-EBF9994CDC7A}" dt="2023-09-11T14:46:53.364" v="0" actId="478"/>
          <ac:spMkLst>
            <pc:docMk/>
            <pc:sldMk cId="0"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fr-FR"/>
        </a:p>
      </dgm:t>
    </dgm:pt>
    <dgm:pt modelId="{1418D610-8947-4195-8031-4857202F8C8B}">
      <dgm:prSet phldrT="[Texte]"/>
      <dgm:spPr/>
      <dgm:t>
        <a:bodyPr/>
        <a:lstStyle/>
        <a:p>
          <a:r>
            <a:rPr lang="fr-FR"/>
            <a:t>Couche Présentation</a:t>
          </a:r>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858BE263-062C-4D66-8B9D-2BCC590DBFA1}">
      <dgm:prSet phldrT="[Texte]"/>
      <dgm:spPr/>
      <dgm:t>
        <a:bodyPr/>
        <a:lstStyle/>
        <a:p>
          <a:r>
            <a:rPr lang="fr-FR"/>
            <a:t>Couche Coordination</a:t>
          </a:r>
        </a:p>
      </dgm:t>
    </dgm:pt>
    <dgm:pt modelId="{68468C56-09F2-4163-8DCD-2ABEDC539149}" type="parTrans" cxnId="{3093318F-CA05-4979-97C5-57D8F785C1B8}">
      <dgm:prSet/>
      <dgm:spPr/>
      <dgm:t>
        <a:bodyPr/>
        <a:lstStyle/>
        <a:p>
          <a:endParaRPr lang="fr-FR"/>
        </a:p>
      </dgm:t>
    </dgm:pt>
    <dgm:pt modelId="{327292FA-FC96-4689-94DF-D1FC64BD68F5}" type="sibTrans" cxnId="{3093318F-CA05-4979-97C5-57D8F785C1B8}">
      <dgm:prSet/>
      <dgm:spPr/>
      <dgm:t>
        <a:bodyPr/>
        <a:lstStyle/>
        <a:p>
          <a:endParaRPr lang="fr-FR"/>
        </a:p>
      </dgm:t>
    </dgm:pt>
    <dgm:pt modelId="{0B992C7E-8733-4988-8C28-7E611616262E}">
      <dgm:prSet phldrT="[Texte]"/>
      <dgm:spPr/>
      <dgm:t>
        <a:bodyPr/>
        <a:lstStyle/>
        <a:p>
          <a:r>
            <a:rPr lang="fr-FR"/>
            <a:t>Couche Services</a:t>
          </a:r>
        </a:p>
      </dgm:t>
    </dgm:pt>
    <dgm:pt modelId="{ECEED577-8AED-4A4C-9C4E-270263CDE5E6}" type="parTrans" cxnId="{A69748A3-2FA2-40FE-A890-1AADEE735933}">
      <dgm:prSet/>
      <dgm:spPr/>
      <dgm:t>
        <a:bodyPr/>
        <a:lstStyle/>
        <a:p>
          <a:endParaRPr lang="fr-FR"/>
        </a:p>
      </dgm:t>
    </dgm:pt>
    <dgm:pt modelId="{8A0451C9-70F5-478F-AEEF-153BBB5FA614}" type="sibTrans" cxnId="{A69748A3-2FA2-40FE-A890-1AADEE735933}">
      <dgm:prSet/>
      <dgm:spPr/>
      <dgm:t>
        <a:bodyPr/>
        <a:lstStyle/>
        <a:p>
          <a:endParaRPr lang="fr-FR"/>
        </a:p>
      </dgm:t>
    </dgm:pt>
    <dgm:pt modelId="{521E36D5-5F84-4A4B-BB7D-0D3A321C77DF}">
      <dgm:prSet phldrT="[Texte]"/>
      <dgm:spPr/>
      <dgm:t>
        <a:bodyPr/>
        <a:lstStyle/>
        <a:p>
          <a:r>
            <a:rPr lang="fr-FR"/>
            <a:t>Couche Domaine</a:t>
          </a:r>
        </a:p>
      </dgm:t>
    </dgm:pt>
    <dgm:pt modelId="{1A71F4C9-05C1-42C0-9D6B-C67134E2A0B1}" type="parTrans" cxnId="{79230834-54E1-430A-9285-787AA8FB6577}">
      <dgm:prSet/>
      <dgm:spPr/>
      <dgm:t>
        <a:bodyPr/>
        <a:lstStyle/>
        <a:p>
          <a:endParaRPr lang="fr-FR"/>
        </a:p>
      </dgm:t>
    </dgm:pt>
    <dgm:pt modelId="{38A1560E-36F7-4860-BB7F-39A53B7B0C76}" type="sibTrans" cxnId="{79230834-54E1-430A-9285-787AA8FB6577}">
      <dgm:prSet/>
      <dgm:spPr/>
      <dgm:t>
        <a:bodyPr/>
        <a:lstStyle/>
        <a:p>
          <a:endParaRPr lang="fr-FR"/>
        </a:p>
      </dgm:t>
    </dgm:pt>
    <dgm:pt modelId="{E6D20DA0-4DA0-4159-8CA0-3B739F73CB3C}">
      <dgm:prSet phldrT="[Texte]"/>
      <dgm:spPr/>
      <dgm:t>
        <a:bodyPr/>
        <a:lstStyle/>
        <a:p>
          <a:r>
            <a:rPr lang="fr-FR"/>
            <a:t>Couche Persistance</a:t>
          </a:r>
        </a:p>
      </dgm:t>
    </dgm:pt>
    <dgm:pt modelId="{E80791C4-9C91-4807-998C-F2F713A4B2A1}" type="parTrans" cxnId="{C4C37E20-6AAA-447F-B88F-56F97E51CE77}">
      <dgm:prSet/>
      <dgm:spPr/>
      <dgm:t>
        <a:bodyPr/>
        <a:lstStyle/>
        <a:p>
          <a:endParaRPr lang="fr-FR"/>
        </a:p>
      </dgm:t>
    </dgm:pt>
    <dgm:pt modelId="{3FD0851A-8C94-419D-9730-4056A697DCD9}" type="sibTrans" cxnId="{C4C37E20-6AAA-447F-B88F-56F97E51CE77}">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5"/>
      <dgm:spPr/>
    </dgm:pt>
    <dgm:pt modelId="{BC5CADC5-F11F-417C-976D-AF50E79484BA}" type="pres">
      <dgm:prSet presAssocID="{1418D610-8947-4195-8031-4857202F8C8B}" presName="parentText" presStyleLbl="node1" presStyleIdx="0" presStyleCnt="5">
        <dgm:presLayoutVars>
          <dgm:chMax val="0"/>
          <dgm:bulletEnabled val="1"/>
        </dgm:presLayoutVars>
      </dgm:prSet>
      <dgm:spPr/>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5">
        <dgm:presLayoutVars>
          <dgm:bulletEnabled val="1"/>
        </dgm:presLayoutVars>
      </dgm:prSet>
      <dgm:spPr/>
    </dgm:pt>
    <dgm:pt modelId="{526F8310-702F-46B4-9E0B-8877169F2086}" type="pres">
      <dgm:prSet presAssocID="{9C1E9451-F321-4CFE-A655-693CA4EB7136}" presName="spaceBetweenRectangles" presStyleCnt="0"/>
      <dgm:spPr/>
    </dgm:pt>
    <dgm:pt modelId="{6F15BB70-FE1E-40BD-91E7-9D7D782852C4}" type="pres">
      <dgm:prSet presAssocID="{858BE263-062C-4D66-8B9D-2BCC590DBFA1}" presName="parentLin" presStyleCnt="0"/>
      <dgm:spPr/>
    </dgm:pt>
    <dgm:pt modelId="{133157F6-3FD3-4F1F-8B61-3F93C91B8071}" type="pres">
      <dgm:prSet presAssocID="{858BE263-062C-4D66-8B9D-2BCC590DBFA1}" presName="parentLeftMargin" presStyleLbl="node1" presStyleIdx="0" presStyleCnt="5"/>
      <dgm:spPr/>
    </dgm:pt>
    <dgm:pt modelId="{4DEE3308-6462-4BBD-9DDD-252A623A88E8}" type="pres">
      <dgm:prSet presAssocID="{858BE263-062C-4D66-8B9D-2BCC590DBFA1}" presName="parentText" presStyleLbl="node1" presStyleIdx="1" presStyleCnt="5">
        <dgm:presLayoutVars>
          <dgm:chMax val="0"/>
          <dgm:bulletEnabled val="1"/>
        </dgm:presLayoutVars>
      </dgm:prSet>
      <dgm:spPr/>
    </dgm:pt>
    <dgm:pt modelId="{8A86913F-5A04-469F-9151-F4FD2E504F08}" type="pres">
      <dgm:prSet presAssocID="{858BE263-062C-4D66-8B9D-2BCC590DBFA1}" presName="negativeSpace" presStyleCnt="0"/>
      <dgm:spPr/>
    </dgm:pt>
    <dgm:pt modelId="{52900128-CA0F-4638-B0EA-3D689D518DBE}" type="pres">
      <dgm:prSet presAssocID="{858BE263-062C-4D66-8B9D-2BCC590DBFA1}" presName="childText" presStyleLbl="conFgAcc1" presStyleIdx="1" presStyleCnt="5">
        <dgm:presLayoutVars>
          <dgm:bulletEnabled val="1"/>
        </dgm:presLayoutVars>
      </dgm:prSet>
      <dgm:spPr/>
    </dgm:pt>
    <dgm:pt modelId="{FE4F9D95-DAF7-45CC-898B-1FA0060EB900}" type="pres">
      <dgm:prSet presAssocID="{327292FA-FC96-4689-94DF-D1FC64BD68F5}" presName="spaceBetweenRectangles" presStyleCnt="0"/>
      <dgm:spPr/>
    </dgm:pt>
    <dgm:pt modelId="{D09AD770-6AE2-4E7E-AA90-07CDE13DB423}" type="pres">
      <dgm:prSet presAssocID="{0B992C7E-8733-4988-8C28-7E611616262E}" presName="parentLin" presStyleCnt="0"/>
      <dgm:spPr/>
    </dgm:pt>
    <dgm:pt modelId="{E93DADD9-40A0-4F19-9EE0-42B25ED9F6D1}" type="pres">
      <dgm:prSet presAssocID="{0B992C7E-8733-4988-8C28-7E611616262E}" presName="parentLeftMargin" presStyleLbl="node1" presStyleIdx="1" presStyleCnt="5"/>
      <dgm:spPr/>
    </dgm:pt>
    <dgm:pt modelId="{B56E50CF-FF02-496D-AE08-337099B80062}" type="pres">
      <dgm:prSet presAssocID="{0B992C7E-8733-4988-8C28-7E611616262E}" presName="parentText" presStyleLbl="node1" presStyleIdx="2" presStyleCnt="5">
        <dgm:presLayoutVars>
          <dgm:chMax val="0"/>
          <dgm:bulletEnabled val="1"/>
        </dgm:presLayoutVars>
      </dgm:prSet>
      <dgm:spPr/>
    </dgm:pt>
    <dgm:pt modelId="{366E502A-F281-4149-8A9F-DB3314851D31}" type="pres">
      <dgm:prSet presAssocID="{0B992C7E-8733-4988-8C28-7E611616262E}" presName="negativeSpace" presStyleCnt="0"/>
      <dgm:spPr/>
    </dgm:pt>
    <dgm:pt modelId="{CFAB5AE9-C6A2-47B6-A7C8-1CF5FE191387}" type="pres">
      <dgm:prSet presAssocID="{0B992C7E-8733-4988-8C28-7E611616262E}" presName="childText" presStyleLbl="conFgAcc1" presStyleIdx="2" presStyleCnt="5">
        <dgm:presLayoutVars>
          <dgm:bulletEnabled val="1"/>
        </dgm:presLayoutVars>
      </dgm:prSet>
      <dgm:spPr/>
    </dgm:pt>
    <dgm:pt modelId="{C01AE292-9E54-4E51-B1D8-5A53B0E5FAD6}" type="pres">
      <dgm:prSet presAssocID="{8A0451C9-70F5-478F-AEEF-153BBB5FA614}" presName="spaceBetweenRectangles" presStyleCnt="0"/>
      <dgm:spPr/>
    </dgm:pt>
    <dgm:pt modelId="{2751BE19-05A6-4033-B601-99D1F78758E2}" type="pres">
      <dgm:prSet presAssocID="{521E36D5-5F84-4A4B-BB7D-0D3A321C77DF}" presName="parentLin" presStyleCnt="0"/>
      <dgm:spPr/>
    </dgm:pt>
    <dgm:pt modelId="{71BC5AC2-109A-4EE4-8C86-56890E4897B0}" type="pres">
      <dgm:prSet presAssocID="{521E36D5-5F84-4A4B-BB7D-0D3A321C77DF}" presName="parentLeftMargin" presStyleLbl="node1" presStyleIdx="2" presStyleCnt="5"/>
      <dgm:spPr/>
    </dgm:pt>
    <dgm:pt modelId="{334BCAF8-A00B-44B8-82A6-FFC7F3279940}" type="pres">
      <dgm:prSet presAssocID="{521E36D5-5F84-4A4B-BB7D-0D3A321C77DF}" presName="parentText" presStyleLbl="node1" presStyleIdx="3" presStyleCnt="5">
        <dgm:presLayoutVars>
          <dgm:chMax val="0"/>
          <dgm:bulletEnabled val="1"/>
        </dgm:presLayoutVars>
      </dgm:prSet>
      <dgm:spPr/>
    </dgm:pt>
    <dgm:pt modelId="{6F385D1A-96FE-415C-BFFA-6B7A2C6CCAB5}" type="pres">
      <dgm:prSet presAssocID="{521E36D5-5F84-4A4B-BB7D-0D3A321C77DF}" presName="negativeSpace" presStyleCnt="0"/>
      <dgm:spPr/>
    </dgm:pt>
    <dgm:pt modelId="{8A18ECB4-6C48-4725-A4E0-E17027C437F4}" type="pres">
      <dgm:prSet presAssocID="{521E36D5-5F84-4A4B-BB7D-0D3A321C77DF}" presName="childText" presStyleLbl="conFgAcc1" presStyleIdx="3" presStyleCnt="5">
        <dgm:presLayoutVars>
          <dgm:bulletEnabled val="1"/>
        </dgm:presLayoutVars>
      </dgm:prSet>
      <dgm:spPr/>
    </dgm:pt>
    <dgm:pt modelId="{97A73B8D-BC6E-4426-997A-E70D5C7DE39C}" type="pres">
      <dgm:prSet presAssocID="{38A1560E-36F7-4860-BB7F-39A53B7B0C76}" presName="spaceBetweenRectangles" presStyleCnt="0"/>
      <dgm:spPr/>
    </dgm:pt>
    <dgm:pt modelId="{AAA22DE3-8D53-409A-82E1-C78810E17D46}" type="pres">
      <dgm:prSet presAssocID="{E6D20DA0-4DA0-4159-8CA0-3B739F73CB3C}" presName="parentLin" presStyleCnt="0"/>
      <dgm:spPr/>
    </dgm:pt>
    <dgm:pt modelId="{24274A03-6261-40CB-A9D1-237D972654B8}" type="pres">
      <dgm:prSet presAssocID="{E6D20DA0-4DA0-4159-8CA0-3B739F73CB3C}" presName="parentLeftMargin" presStyleLbl="node1" presStyleIdx="3" presStyleCnt="5"/>
      <dgm:spPr/>
    </dgm:pt>
    <dgm:pt modelId="{9991B24B-8F89-4458-93FE-E9BFD7B03B7D}" type="pres">
      <dgm:prSet presAssocID="{E6D20DA0-4DA0-4159-8CA0-3B739F73CB3C}" presName="parentText" presStyleLbl="node1" presStyleIdx="4" presStyleCnt="5">
        <dgm:presLayoutVars>
          <dgm:chMax val="0"/>
          <dgm:bulletEnabled val="1"/>
        </dgm:presLayoutVars>
      </dgm:prSet>
      <dgm:spPr/>
    </dgm:pt>
    <dgm:pt modelId="{4B98E4A1-14D2-4E8F-8BF5-17D0C83CAC41}" type="pres">
      <dgm:prSet presAssocID="{E6D20DA0-4DA0-4159-8CA0-3B739F73CB3C}" presName="negativeSpace" presStyleCnt="0"/>
      <dgm:spPr/>
    </dgm:pt>
    <dgm:pt modelId="{226CBFAC-A60F-4028-BA57-B8D59D9FD557}" type="pres">
      <dgm:prSet presAssocID="{E6D20DA0-4DA0-4159-8CA0-3B739F73CB3C}" presName="childText" presStyleLbl="conFgAcc1" presStyleIdx="4" presStyleCnt="5">
        <dgm:presLayoutVars>
          <dgm:bulletEnabled val="1"/>
        </dgm:presLayoutVars>
      </dgm:prSet>
      <dgm:spPr/>
    </dgm:pt>
  </dgm:ptLst>
  <dgm:cxnLst>
    <dgm:cxn modelId="{A15A1B16-12DC-400F-87EA-FD553B075EC6}" type="presOf" srcId="{858BE263-062C-4D66-8B9D-2BCC590DBFA1}" destId="{133157F6-3FD3-4F1F-8B61-3F93C91B8071}" srcOrd="0" destOrd="0" presId="urn:microsoft.com/office/officeart/2005/8/layout/list1"/>
    <dgm:cxn modelId="{BE70031C-76BD-4658-9C17-6E515192F30D}" type="presOf" srcId="{521E36D5-5F84-4A4B-BB7D-0D3A321C77DF}" destId="{334BCAF8-A00B-44B8-82A6-FFC7F3279940}" srcOrd="1" destOrd="0" presId="urn:microsoft.com/office/officeart/2005/8/layout/list1"/>
    <dgm:cxn modelId="{C4C37E20-6AAA-447F-B88F-56F97E51CE77}" srcId="{B8AD1293-B4F5-4A70-82A0-17EAAA57397E}" destId="{E6D20DA0-4DA0-4159-8CA0-3B739F73CB3C}" srcOrd="4" destOrd="0" parTransId="{E80791C4-9C91-4807-998C-F2F713A4B2A1}" sibTransId="{3FD0851A-8C94-419D-9730-4056A697DCD9}"/>
    <dgm:cxn modelId="{DAC8472A-555E-4A06-86CE-D537C1BDAC1B}" type="presOf" srcId="{E6D20DA0-4DA0-4159-8CA0-3B739F73CB3C}" destId="{24274A03-6261-40CB-A9D1-237D972654B8}" srcOrd="0" destOrd="0" presId="urn:microsoft.com/office/officeart/2005/8/layout/list1"/>
    <dgm:cxn modelId="{79230834-54E1-430A-9285-787AA8FB6577}" srcId="{B8AD1293-B4F5-4A70-82A0-17EAAA57397E}" destId="{521E36D5-5F84-4A4B-BB7D-0D3A321C77DF}" srcOrd="3" destOrd="0" parTransId="{1A71F4C9-05C1-42C0-9D6B-C67134E2A0B1}" sibTransId="{38A1560E-36F7-4860-BB7F-39A53B7B0C76}"/>
    <dgm:cxn modelId="{690AE950-FBCA-4CD4-A0E1-C143491479ED}" type="presOf" srcId="{B8AD1293-B4F5-4A70-82A0-17EAAA57397E}" destId="{476FA34C-35F6-48DC-B2CB-BD60ED758898}" srcOrd="0" destOrd="0" presId="urn:microsoft.com/office/officeart/2005/8/layout/list1"/>
    <dgm:cxn modelId="{A31CF452-7F5B-46A4-AC36-CD665EC0F14D}" type="presOf" srcId="{1418D610-8947-4195-8031-4857202F8C8B}" destId="{727C047D-45AE-408D-8F16-C34C9C620D22}" srcOrd="0" destOrd="0" presId="urn:microsoft.com/office/officeart/2005/8/layout/list1"/>
    <dgm:cxn modelId="{45D48376-5BE1-49CD-89E1-05D301CDFD9D}" type="presOf" srcId="{E6D20DA0-4DA0-4159-8CA0-3B739F73CB3C}" destId="{9991B24B-8F89-4458-93FE-E9BFD7B03B7D}" srcOrd="1" destOrd="0" presId="urn:microsoft.com/office/officeart/2005/8/layout/list1"/>
    <dgm:cxn modelId="{3093318F-CA05-4979-97C5-57D8F785C1B8}" srcId="{B8AD1293-B4F5-4A70-82A0-17EAAA57397E}" destId="{858BE263-062C-4D66-8B9D-2BCC590DBFA1}" srcOrd="1" destOrd="0" parTransId="{68468C56-09F2-4163-8DCD-2ABEDC539149}" sibTransId="{327292FA-FC96-4689-94DF-D1FC64BD68F5}"/>
    <dgm:cxn modelId="{C09D4D93-0CF2-48A8-8C26-5E1B3B0D796B}" type="presOf" srcId="{1418D610-8947-4195-8031-4857202F8C8B}" destId="{BC5CADC5-F11F-417C-976D-AF50E79484BA}" srcOrd="1" destOrd="0" presId="urn:microsoft.com/office/officeart/2005/8/layout/list1"/>
    <dgm:cxn modelId="{A69748A3-2FA2-40FE-A890-1AADEE735933}" srcId="{B8AD1293-B4F5-4A70-82A0-17EAAA57397E}" destId="{0B992C7E-8733-4988-8C28-7E611616262E}" srcOrd="2" destOrd="0" parTransId="{ECEED577-8AED-4A4C-9C4E-270263CDE5E6}" sibTransId="{8A0451C9-70F5-478F-AEEF-153BBB5FA614}"/>
    <dgm:cxn modelId="{2883ADD6-5E3D-409F-B796-2267E1EEFE2B}" srcId="{B8AD1293-B4F5-4A70-82A0-17EAAA57397E}" destId="{1418D610-8947-4195-8031-4857202F8C8B}" srcOrd="0" destOrd="0" parTransId="{00727236-6CB8-441C-97FE-E1D33E0FA6C3}" sibTransId="{9C1E9451-F321-4CFE-A655-693CA4EB7136}"/>
    <dgm:cxn modelId="{C58D28DF-B8FF-4875-B618-F30D50B2D9CC}" type="presOf" srcId="{521E36D5-5F84-4A4B-BB7D-0D3A321C77DF}" destId="{71BC5AC2-109A-4EE4-8C86-56890E4897B0}" srcOrd="0" destOrd="0" presId="urn:microsoft.com/office/officeart/2005/8/layout/list1"/>
    <dgm:cxn modelId="{096107E4-F642-4D7B-8FA9-52735BDFA80A}" type="presOf" srcId="{858BE263-062C-4D66-8B9D-2BCC590DBFA1}" destId="{4DEE3308-6462-4BBD-9DDD-252A623A88E8}" srcOrd="1" destOrd="0" presId="urn:microsoft.com/office/officeart/2005/8/layout/list1"/>
    <dgm:cxn modelId="{C125AFE8-FFC5-4925-A16C-A529596DCE83}" type="presOf" srcId="{0B992C7E-8733-4988-8C28-7E611616262E}" destId="{B56E50CF-FF02-496D-AE08-337099B80062}" srcOrd="1" destOrd="0" presId="urn:microsoft.com/office/officeart/2005/8/layout/list1"/>
    <dgm:cxn modelId="{6E2015F3-1093-4A4F-B3C9-92A060573F63}" type="presOf" srcId="{0B992C7E-8733-4988-8C28-7E611616262E}" destId="{E93DADD9-40A0-4F19-9EE0-42B25ED9F6D1}" srcOrd="0" destOrd="0" presId="urn:microsoft.com/office/officeart/2005/8/layout/list1"/>
    <dgm:cxn modelId="{A9D947A2-77F5-4987-8310-BA8D99D69107}" type="presParOf" srcId="{476FA34C-35F6-48DC-B2CB-BD60ED758898}" destId="{623E4FFC-5DEB-458B-AF0F-124DC2DD5924}" srcOrd="0" destOrd="0" presId="urn:microsoft.com/office/officeart/2005/8/layout/list1"/>
    <dgm:cxn modelId="{C6E51777-90AE-4B68-88AA-A5EE714C485D}" type="presParOf" srcId="{623E4FFC-5DEB-458B-AF0F-124DC2DD5924}" destId="{727C047D-45AE-408D-8F16-C34C9C620D22}" srcOrd="0" destOrd="0" presId="urn:microsoft.com/office/officeart/2005/8/layout/list1"/>
    <dgm:cxn modelId="{0ECC289C-1D3B-44BE-8293-CAC108EA876C}" type="presParOf" srcId="{623E4FFC-5DEB-458B-AF0F-124DC2DD5924}" destId="{BC5CADC5-F11F-417C-976D-AF50E79484BA}" srcOrd="1" destOrd="0" presId="urn:microsoft.com/office/officeart/2005/8/layout/list1"/>
    <dgm:cxn modelId="{24F5E4EE-8DEE-4C0A-A65D-65C78A38353D}" type="presParOf" srcId="{476FA34C-35F6-48DC-B2CB-BD60ED758898}" destId="{A7950DC7-2B0E-4839-AAAD-412F49C1410C}" srcOrd="1" destOrd="0" presId="urn:microsoft.com/office/officeart/2005/8/layout/list1"/>
    <dgm:cxn modelId="{7A2573D5-ABA5-4515-A970-7B3F2B29229B}" type="presParOf" srcId="{476FA34C-35F6-48DC-B2CB-BD60ED758898}" destId="{53091E32-8E09-495D-B2DB-BA345FDA3E01}" srcOrd="2" destOrd="0" presId="urn:microsoft.com/office/officeart/2005/8/layout/list1"/>
    <dgm:cxn modelId="{1E699C0A-BC1F-4AD3-A871-EB948BAAC979}" type="presParOf" srcId="{476FA34C-35F6-48DC-B2CB-BD60ED758898}" destId="{526F8310-702F-46B4-9E0B-8877169F2086}" srcOrd="3" destOrd="0" presId="urn:microsoft.com/office/officeart/2005/8/layout/list1"/>
    <dgm:cxn modelId="{3B08F94B-0D98-49B3-944F-C7F93E324573}" type="presParOf" srcId="{476FA34C-35F6-48DC-B2CB-BD60ED758898}" destId="{6F15BB70-FE1E-40BD-91E7-9D7D782852C4}" srcOrd="4" destOrd="0" presId="urn:microsoft.com/office/officeart/2005/8/layout/list1"/>
    <dgm:cxn modelId="{ABB549D0-8A40-4608-8332-4B15AD3D5D94}" type="presParOf" srcId="{6F15BB70-FE1E-40BD-91E7-9D7D782852C4}" destId="{133157F6-3FD3-4F1F-8B61-3F93C91B8071}" srcOrd="0" destOrd="0" presId="urn:microsoft.com/office/officeart/2005/8/layout/list1"/>
    <dgm:cxn modelId="{9883D090-996D-46F6-A2EC-BFFAA0B34F7E}" type="presParOf" srcId="{6F15BB70-FE1E-40BD-91E7-9D7D782852C4}" destId="{4DEE3308-6462-4BBD-9DDD-252A623A88E8}" srcOrd="1" destOrd="0" presId="urn:microsoft.com/office/officeart/2005/8/layout/list1"/>
    <dgm:cxn modelId="{07050710-83E4-4E24-B76C-C25F182D92D4}" type="presParOf" srcId="{476FA34C-35F6-48DC-B2CB-BD60ED758898}" destId="{8A86913F-5A04-469F-9151-F4FD2E504F08}" srcOrd="5" destOrd="0" presId="urn:microsoft.com/office/officeart/2005/8/layout/list1"/>
    <dgm:cxn modelId="{C8F2AE6C-BDB3-41B4-A8F0-79488173DE17}" type="presParOf" srcId="{476FA34C-35F6-48DC-B2CB-BD60ED758898}" destId="{52900128-CA0F-4638-B0EA-3D689D518DBE}" srcOrd="6" destOrd="0" presId="urn:microsoft.com/office/officeart/2005/8/layout/list1"/>
    <dgm:cxn modelId="{CC7A7002-0E5F-431B-889C-4876239A7A76}" type="presParOf" srcId="{476FA34C-35F6-48DC-B2CB-BD60ED758898}" destId="{FE4F9D95-DAF7-45CC-898B-1FA0060EB900}" srcOrd="7" destOrd="0" presId="urn:microsoft.com/office/officeart/2005/8/layout/list1"/>
    <dgm:cxn modelId="{E0F00CBB-946F-4332-B5EC-C2B58B406704}" type="presParOf" srcId="{476FA34C-35F6-48DC-B2CB-BD60ED758898}" destId="{D09AD770-6AE2-4E7E-AA90-07CDE13DB423}" srcOrd="8" destOrd="0" presId="urn:microsoft.com/office/officeart/2005/8/layout/list1"/>
    <dgm:cxn modelId="{44285900-C2B6-413C-BB29-2ED7BB0AF680}" type="presParOf" srcId="{D09AD770-6AE2-4E7E-AA90-07CDE13DB423}" destId="{E93DADD9-40A0-4F19-9EE0-42B25ED9F6D1}" srcOrd="0" destOrd="0" presId="urn:microsoft.com/office/officeart/2005/8/layout/list1"/>
    <dgm:cxn modelId="{C89FBC87-3BCA-4E22-A861-A04D64BBEF6F}" type="presParOf" srcId="{D09AD770-6AE2-4E7E-AA90-07CDE13DB423}" destId="{B56E50CF-FF02-496D-AE08-337099B80062}" srcOrd="1" destOrd="0" presId="urn:microsoft.com/office/officeart/2005/8/layout/list1"/>
    <dgm:cxn modelId="{1C5E4A10-F261-4FA6-8BBF-6B6547F94059}" type="presParOf" srcId="{476FA34C-35F6-48DC-B2CB-BD60ED758898}" destId="{366E502A-F281-4149-8A9F-DB3314851D31}" srcOrd="9" destOrd="0" presId="urn:microsoft.com/office/officeart/2005/8/layout/list1"/>
    <dgm:cxn modelId="{4FB731CC-9A93-4D45-BA73-96C4CE94859F}" type="presParOf" srcId="{476FA34C-35F6-48DC-B2CB-BD60ED758898}" destId="{CFAB5AE9-C6A2-47B6-A7C8-1CF5FE191387}" srcOrd="10" destOrd="0" presId="urn:microsoft.com/office/officeart/2005/8/layout/list1"/>
    <dgm:cxn modelId="{212A8B99-46E9-4F11-943B-57F1A4F9D133}" type="presParOf" srcId="{476FA34C-35F6-48DC-B2CB-BD60ED758898}" destId="{C01AE292-9E54-4E51-B1D8-5A53B0E5FAD6}" srcOrd="11" destOrd="0" presId="urn:microsoft.com/office/officeart/2005/8/layout/list1"/>
    <dgm:cxn modelId="{351FA761-092A-4E4F-8D87-90DDE15359A9}" type="presParOf" srcId="{476FA34C-35F6-48DC-B2CB-BD60ED758898}" destId="{2751BE19-05A6-4033-B601-99D1F78758E2}" srcOrd="12" destOrd="0" presId="urn:microsoft.com/office/officeart/2005/8/layout/list1"/>
    <dgm:cxn modelId="{03268C1B-5C25-4C73-8ED7-5F3585C75229}" type="presParOf" srcId="{2751BE19-05A6-4033-B601-99D1F78758E2}" destId="{71BC5AC2-109A-4EE4-8C86-56890E4897B0}" srcOrd="0" destOrd="0" presId="urn:microsoft.com/office/officeart/2005/8/layout/list1"/>
    <dgm:cxn modelId="{A56304A0-FF0F-457E-A923-C4CA31A5BABB}" type="presParOf" srcId="{2751BE19-05A6-4033-B601-99D1F78758E2}" destId="{334BCAF8-A00B-44B8-82A6-FFC7F3279940}" srcOrd="1" destOrd="0" presId="urn:microsoft.com/office/officeart/2005/8/layout/list1"/>
    <dgm:cxn modelId="{90FB10D5-5456-4FDF-8E36-227E8C9E49D7}" type="presParOf" srcId="{476FA34C-35F6-48DC-B2CB-BD60ED758898}" destId="{6F385D1A-96FE-415C-BFFA-6B7A2C6CCAB5}" srcOrd="13" destOrd="0" presId="urn:microsoft.com/office/officeart/2005/8/layout/list1"/>
    <dgm:cxn modelId="{7F9E7455-50E5-47F5-A79E-8F995CBB1C23}" type="presParOf" srcId="{476FA34C-35F6-48DC-B2CB-BD60ED758898}" destId="{8A18ECB4-6C48-4725-A4E0-E17027C437F4}" srcOrd="14" destOrd="0" presId="urn:microsoft.com/office/officeart/2005/8/layout/list1"/>
    <dgm:cxn modelId="{551DD1E9-B3EC-4480-934A-8F8AC16A47A1}" type="presParOf" srcId="{476FA34C-35F6-48DC-B2CB-BD60ED758898}" destId="{97A73B8D-BC6E-4426-997A-E70D5C7DE39C}" srcOrd="15" destOrd="0" presId="urn:microsoft.com/office/officeart/2005/8/layout/list1"/>
    <dgm:cxn modelId="{7AA59EF1-404D-4577-B94C-0E53BA5BC0F7}" type="presParOf" srcId="{476FA34C-35F6-48DC-B2CB-BD60ED758898}" destId="{AAA22DE3-8D53-409A-82E1-C78810E17D46}" srcOrd="16" destOrd="0" presId="urn:microsoft.com/office/officeart/2005/8/layout/list1"/>
    <dgm:cxn modelId="{3AC236FE-5736-4659-96D6-D7804E1B3EB8}" type="presParOf" srcId="{AAA22DE3-8D53-409A-82E1-C78810E17D46}" destId="{24274A03-6261-40CB-A9D1-237D972654B8}" srcOrd="0" destOrd="0" presId="urn:microsoft.com/office/officeart/2005/8/layout/list1"/>
    <dgm:cxn modelId="{552E12FF-D2F5-498B-96BA-B1EF71C74471}" type="presParOf" srcId="{AAA22DE3-8D53-409A-82E1-C78810E17D46}" destId="{9991B24B-8F89-4458-93FE-E9BFD7B03B7D}" srcOrd="1" destOrd="0" presId="urn:microsoft.com/office/officeart/2005/8/layout/list1"/>
    <dgm:cxn modelId="{2F3455C6-D49D-405F-8415-5EE941C9EA60}" type="presParOf" srcId="{476FA34C-35F6-48DC-B2CB-BD60ED758898}" destId="{4B98E4A1-14D2-4E8F-8BF5-17D0C83CAC41}" srcOrd="17" destOrd="0" presId="urn:microsoft.com/office/officeart/2005/8/layout/list1"/>
    <dgm:cxn modelId="{70C22202-E61D-41A4-979D-2D154E7D3B0C}" type="presParOf" srcId="{476FA34C-35F6-48DC-B2CB-BD60ED758898}" destId="{226CBFAC-A60F-4028-BA57-B8D59D9FD55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fr-FR"/>
        </a:p>
      </dgm:t>
    </dgm:pt>
    <dgm:pt modelId="{1418D610-8947-4195-8031-4857202F8C8B}">
      <dgm:prSet phldrT="[Texte]"/>
      <dgm:spPr/>
      <dgm:t>
        <a:bodyPr/>
        <a:lstStyle/>
        <a:p>
          <a:r>
            <a:rPr lang="fr-FR"/>
            <a:t>Couche Sécurité</a:t>
          </a:r>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1"/>
      <dgm:spPr/>
    </dgm:pt>
    <dgm:pt modelId="{BC5CADC5-F11F-417C-976D-AF50E79484BA}" type="pres">
      <dgm:prSet presAssocID="{1418D610-8947-4195-8031-4857202F8C8B}" presName="parentText" presStyleLbl="node1" presStyleIdx="0" presStyleCnt="1">
        <dgm:presLayoutVars>
          <dgm:chMax val="0"/>
          <dgm:bulletEnabled val="1"/>
        </dgm:presLayoutVars>
      </dgm:prSet>
      <dgm:spPr/>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1">
        <dgm:presLayoutVars>
          <dgm:bulletEnabled val="1"/>
        </dgm:presLayoutVars>
      </dgm:prSet>
      <dgm:spPr/>
    </dgm:pt>
  </dgm:ptLst>
  <dgm:cxnLst>
    <dgm:cxn modelId="{52FA3515-9CE6-4BDD-A0D3-2F4D62EDA706}" type="presOf" srcId="{1418D610-8947-4195-8031-4857202F8C8B}" destId="{727C047D-45AE-408D-8F16-C34C9C620D22}" srcOrd="0" destOrd="0" presId="urn:microsoft.com/office/officeart/2005/8/layout/list1"/>
    <dgm:cxn modelId="{CEA7BD2E-E8C9-4B1D-8AA5-1D44B1DFB14B}" type="presOf" srcId="{1418D610-8947-4195-8031-4857202F8C8B}" destId="{BC5CADC5-F11F-417C-976D-AF50E79484BA}" srcOrd="1" destOrd="0" presId="urn:microsoft.com/office/officeart/2005/8/layout/list1"/>
    <dgm:cxn modelId="{2883ADD6-5E3D-409F-B796-2267E1EEFE2B}" srcId="{B8AD1293-B4F5-4A70-82A0-17EAAA57397E}" destId="{1418D610-8947-4195-8031-4857202F8C8B}" srcOrd="0" destOrd="0" parTransId="{00727236-6CB8-441C-97FE-E1D33E0FA6C3}" sibTransId="{9C1E9451-F321-4CFE-A655-693CA4EB7136}"/>
    <dgm:cxn modelId="{A91E86D9-FB97-40E4-893F-BE016FDFE595}" type="presOf" srcId="{B8AD1293-B4F5-4A70-82A0-17EAAA57397E}" destId="{476FA34C-35F6-48DC-B2CB-BD60ED758898}" srcOrd="0" destOrd="0" presId="urn:microsoft.com/office/officeart/2005/8/layout/list1"/>
    <dgm:cxn modelId="{6E4A190E-F3DD-4F28-AA48-2D76603F2726}" type="presParOf" srcId="{476FA34C-35F6-48DC-B2CB-BD60ED758898}" destId="{623E4FFC-5DEB-458B-AF0F-124DC2DD5924}" srcOrd="0" destOrd="0" presId="urn:microsoft.com/office/officeart/2005/8/layout/list1"/>
    <dgm:cxn modelId="{DB23B004-9230-40AB-BD7B-03E1A2D605BD}" type="presParOf" srcId="{623E4FFC-5DEB-458B-AF0F-124DC2DD5924}" destId="{727C047D-45AE-408D-8F16-C34C9C620D22}" srcOrd="0" destOrd="0" presId="urn:microsoft.com/office/officeart/2005/8/layout/list1"/>
    <dgm:cxn modelId="{95D880CB-0E9F-413D-9C18-399CD07D12B9}" type="presParOf" srcId="{623E4FFC-5DEB-458B-AF0F-124DC2DD5924}" destId="{BC5CADC5-F11F-417C-976D-AF50E79484BA}" srcOrd="1" destOrd="0" presId="urn:microsoft.com/office/officeart/2005/8/layout/list1"/>
    <dgm:cxn modelId="{43D0F6AA-63BA-4CED-AAF3-1DE167ACA93B}" type="presParOf" srcId="{476FA34C-35F6-48DC-B2CB-BD60ED758898}" destId="{A7950DC7-2B0E-4839-AAAD-412F49C1410C}" srcOrd="1" destOrd="0" presId="urn:microsoft.com/office/officeart/2005/8/layout/list1"/>
    <dgm:cxn modelId="{FB7CEB0A-F876-4856-8FBC-C96D6287007D}" type="presParOf" srcId="{476FA34C-35F6-48DC-B2CB-BD60ED758898}" destId="{53091E32-8E09-495D-B2DB-BA345FDA3E0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accent3_3" csCatId="accent3" phldr="1"/>
      <dgm:spPr/>
      <dgm:t>
        <a:bodyPr/>
        <a:lstStyle/>
        <a:p>
          <a:endParaRPr lang="fr-FR"/>
        </a:p>
      </dgm:t>
    </dgm:pt>
    <dgm:pt modelId="{1418D610-8947-4195-8031-4857202F8C8B}">
      <dgm:prSet phldrT="[Texte]"/>
      <dgm:spPr/>
      <dgm:t>
        <a:bodyPr/>
        <a:lstStyle/>
        <a:p>
          <a:r>
            <a:rPr lang="fr-FR"/>
            <a:t>Services Techniques (Core Services)</a:t>
          </a:r>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1"/>
      <dgm:spPr/>
    </dgm:pt>
    <dgm:pt modelId="{BC5CADC5-F11F-417C-976D-AF50E79484BA}" type="pres">
      <dgm:prSet presAssocID="{1418D610-8947-4195-8031-4857202F8C8B}" presName="parentText" presStyleLbl="node1" presStyleIdx="0" presStyleCnt="1">
        <dgm:presLayoutVars>
          <dgm:chMax val="0"/>
          <dgm:bulletEnabled val="1"/>
        </dgm:presLayoutVars>
      </dgm:prSet>
      <dgm:spPr/>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1">
        <dgm:presLayoutVars>
          <dgm:bulletEnabled val="1"/>
        </dgm:presLayoutVars>
      </dgm:prSet>
      <dgm:spPr/>
    </dgm:pt>
  </dgm:ptLst>
  <dgm:cxnLst>
    <dgm:cxn modelId="{C42A8054-6471-4DC6-8B49-F2125B8CE08C}" type="presOf" srcId="{1418D610-8947-4195-8031-4857202F8C8B}" destId="{727C047D-45AE-408D-8F16-C34C9C620D22}" srcOrd="0" destOrd="0" presId="urn:microsoft.com/office/officeart/2005/8/layout/list1"/>
    <dgm:cxn modelId="{071FD8C5-E6D8-4C39-9BAA-1E81AAA3C8D6}" type="presOf" srcId="{B8AD1293-B4F5-4A70-82A0-17EAAA57397E}" destId="{476FA34C-35F6-48DC-B2CB-BD60ED758898}" srcOrd="0" destOrd="0" presId="urn:microsoft.com/office/officeart/2005/8/layout/list1"/>
    <dgm:cxn modelId="{2883ADD6-5E3D-409F-B796-2267E1EEFE2B}" srcId="{B8AD1293-B4F5-4A70-82A0-17EAAA57397E}" destId="{1418D610-8947-4195-8031-4857202F8C8B}" srcOrd="0" destOrd="0" parTransId="{00727236-6CB8-441C-97FE-E1D33E0FA6C3}" sibTransId="{9C1E9451-F321-4CFE-A655-693CA4EB7136}"/>
    <dgm:cxn modelId="{BFF8C7DC-5D8A-4B96-A4BF-12414B3F8E10}" type="presOf" srcId="{1418D610-8947-4195-8031-4857202F8C8B}" destId="{BC5CADC5-F11F-417C-976D-AF50E79484BA}" srcOrd="1" destOrd="0" presId="urn:microsoft.com/office/officeart/2005/8/layout/list1"/>
    <dgm:cxn modelId="{85D4CEA2-3A68-40A1-92D5-278F3E88DA11}" type="presParOf" srcId="{476FA34C-35F6-48DC-B2CB-BD60ED758898}" destId="{623E4FFC-5DEB-458B-AF0F-124DC2DD5924}" srcOrd="0" destOrd="0" presId="urn:microsoft.com/office/officeart/2005/8/layout/list1"/>
    <dgm:cxn modelId="{A40EDB1C-FF90-44A3-B0E1-7E0A143F52F4}" type="presParOf" srcId="{623E4FFC-5DEB-458B-AF0F-124DC2DD5924}" destId="{727C047D-45AE-408D-8F16-C34C9C620D22}" srcOrd="0" destOrd="0" presId="urn:microsoft.com/office/officeart/2005/8/layout/list1"/>
    <dgm:cxn modelId="{D8FA3320-6FE4-43E8-B603-37191B6368A8}" type="presParOf" srcId="{623E4FFC-5DEB-458B-AF0F-124DC2DD5924}" destId="{BC5CADC5-F11F-417C-976D-AF50E79484BA}" srcOrd="1" destOrd="0" presId="urn:microsoft.com/office/officeart/2005/8/layout/list1"/>
    <dgm:cxn modelId="{33EE75C1-ED7E-4D7B-8A6D-05CEAE32F706}" type="presParOf" srcId="{476FA34C-35F6-48DC-B2CB-BD60ED758898}" destId="{A7950DC7-2B0E-4839-AAAD-412F49C1410C}" srcOrd="1" destOrd="0" presId="urn:microsoft.com/office/officeart/2005/8/layout/list1"/>
    <dgm:cxn modelId="{6F16065B-E73B-4560-A94C-D52343C3730B}" type="presParOf" srcId="{476FA34C-35F6-48DC-B2CB-BD60ED758898}" destId="{53091E32-8E09-495D-B2DB-BA345FDA3E01}"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192939"/>
          <a:ext cx="5400600" cy="327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270030" y="1059"/>
          <a:ext cx="3780420"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a:t>Couche Présentation</a:t>
          </a:r>
        </a:p>
      </dsp:txBody>
      <dsp:txXfrm>
        <a:off x="288764" y="19793"/>
        <a:ext cx="3742952" cy="346292"/>
      </dsp:txXfrm>
    </dsp:sp>
    <dsp:sp modelId="{52900128-CA0F-4638-B0EA-3D689D518DBE}">
      <dsp:nvSpPr>
        <dsp:cNvPr id="0" name=""/>
        <dsp:cNvSpPr/>
      </dsp:nvSpPr>
      <dsp:spPr>
        <a:xfrm>
          <a:off x="0" y="782619"/>
          <a:ext cx="5400600" cy="327600"/>
        </a:xfrm>
        <a:prstGeom prst="rect">
          <a:avLst/>
        </a:prstGeom>
        <a:solidFill>
          <a:schemeClr val="lt1">
            <a:alpha val="90000"/>
            <a:hueOff val="0"/>
            <a:satOff val="0"/>
            <a:lumOff val="0"/>
            <a:alphaOff val="0"/>
          </a:schemeClr>
        </a:solidFill>
        <a:ln w="25400" cap="flat" cmpd="sng" algn="ctr">
          <a:solidFill>
            <a:schemeClr val="accent4">
              <a:hueOff val="2603086"/>
              <a:satOff val="-14800"/>
              <a:lumOff val="4755"/>
              <a:alphaOff val="0"/>
            </a:schemeClr>
          </a:solidFill>
          <a:prstDash val="solid"/>
        </a:ln>
        <a:effectLst/>
      </dsp:spPr>
      <dsp:style>
        <a:lnRef idx="2">
          <a:scrgbClr r="0" g="0" b="0"/>
        </a:lnRef>
        <a:fillRef idx="1">
          <a:scrgbClr r="0" g="0" b="0"/>
        </a:fillRef>
        <a:effectRef idx="0">
          <a:scrgbClr r="0" g="0" b="0"/>
        </a:effectRef>
        <a:fontRef idx="minor"/>
      </dsp:style>
    </dsp:sp>
    <dsp:sp modelId="{4DEE3308-6462-4BBD-9DDD-252A623A88E8}">
      <dsp:nvSpPr>
        <dsp:cNvPr id="0" name=""/>
        <dsp:cNvSpPr/>
      </dsp:nvSpPr>
      <dsp:spPr>
        <a:xfrm>
          <a:off x="270030" y="590739"/>
          <a:ext cx="3780420" cy="383760"/>
        </a:xfrm>
        <a:prstGeom prst="roundRect">
          <a:avLst/>
        </a:prstGeom>
        <a:solidFill>
          <a:schemeClr val="accent4">
            <a:hueOff val="2603086"/>
            <a:satOff val="-14800"/>
            <a:lumOff val="47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a:t>Couche Coordination</a:t>
          </a:r>
        </a:p>
      </dsp:txBody>
      <dsp:txXfrm>
        <a:off x="288764" y="609473"/>
        <a:ext cx="3742952" cy="346292"/>
      </dsp:txXfrm>
    </dsp:sp>
    <dsp:sp modelId="{CFAB5AE9-C6A2-47B6-A7C8-1CF5FE191387}">
      <dsp:nvSpPr>
        <dsp:cNvPr id="0" name=""/>
        <dsp:cNvSpPr/>
      </dsp:nvSpPr>
      <dsp:spPr>
        <a:xfrm>
          <a:off x="0" y="1372299"/>
          <a:ext cx="5400600" cy="327600"/>
        </a:xfrm>
        <a:prstGeom prst="rect">
          <a:avLst/>
        </a:prstGeom>
        <a:solidFill>
          <a:schemeClr val="lt1">
            <a:alpha val="90000"/>
            <a:hueOff val="0"/>
            <a:satOff val="0"/>
            <a:lumOff val="0"/>
            <a:alphaOff val="0"/>
          </a:schemeClr>
        </a:solidFill>
        <a:ln w="25400" cap="flat" cmpd="sng" algn="ctr">
          <a:solidFill>
            <a:schemeClr val="accent4">
              <a:hueOff val="5206173"/>
              <a:satOff val="-29601"/>
              <a:lumOff val="9510"/>
              <a:alphaOff val="0"/>
            </a:schemeClr>
          </a:solidFill>
          <a:prstDash val="solid"/>
        </a:ln>
        <a:effectLst/>
      </dsp:spPr>
      <dsp:style>
        <a:lnRef idx="2">
          <a:scrgbClr r="0" g="0" b="0"/>
        </a:lnRef>
        <a:fillRef idx="1">
          <a:scrgbClr r="0" g="0" b="0"/>
        </a:fillRef>
        <a:effectRef idx="0">
          <a:scrgbClr r="0" g="0" b="0"/>
        </a:effectRef>
        <a:fontRef idx="minor"/>
      </dsp:style>
    </dsp:sp>
    <dsp:sp modelId="{B56E50CF-FF02-496D-AE08-337099B80062}">
      <dsp:nvSpPr>
        <dsp:cNvPr id="0" name=""/>
        <dsp:cNvSpPr/>
      </dsp:nvSpPr>
      <dsp:spPr>
        <a:xfrm>
          <a:off x="270030" y="1180419"/>
          <a:ext cx="3780420" cy="383760"/>
        </a:xfrm>
        <a:prstGeom prst="roundRect">
          <a:avLst/>
        </a:prstGeom>
        <a:solidFill>
          <a:schemeClr val="accent4">
            <a:hueOff val="5206173"/>
            <a:satOff val="-29601"/>
            <a:lumOff val="9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a:t>Couche Services</a:t>
          </a:r>
        </a:p>
      </dsp:txBody>
      <dsp:txXfrm>
        <a:off x="288764" y="1199153"/>
        <a:ext cx="3742952" cy="346292"/>
      </dsp:txXfrm>
    </dsp:sp>
    <dsp:sp modelId="{8A18ECB4-6C48-4725-A4E0-E17027C437F4}">
      <dsp:nvSpPr>
        <dsp:cNvPr id="0" name=""/>
        <dsp:cNvSpPr/>
      </dsp:nvSpPr>
      <dsp:spPr>
        <a:xfrm>
          <a:off x="0" y="1961980"/>
          <a:ext cx="5400600" cy="327600"/>
        </a:xfrm>
        <a:prstGeom prst="rect">
          <a:avLst/>
        </a:prstGeom>
        <a:solidFill>
          <a:schemeClr val="lt1">
            <a:alpha val="90000"/>
            <a:hueOff val="0"/>
            <a:satOff val="0"/>
            <a:lumOff val="0"/>
            <a:alphaOff val="0"/>
          </a:schemeClr>
        </a:solidFill>
        <a:ln w="25400" cap="flat" cmpd="sng" algn="ctr">
          <a:solidFill>
            <a:schemeClr val="accent4">
              <a:hueOff val="7809260"/>
              <a:satOff val="-44401"/>
              <a:lumOff val="14265"/>
              <a:alphaOff val="0"/>
            </a:schemeClr>
          </a:solidFill>
          <a:prstDash val="solid"/>
        </a:ln>
        <a:effectLst/>
      </dsp:spPr>
      <dsp:style>
        <a:lnRef idx="2">
          <a:scrgbClr r="0" g="0" b="0"/>
        </a:lnRef>
        <a:fillRef idx="1">
          <a:scrgbClr r="0" g="0" b="0"/>
        </a:fillRef>
        <a:effectRef idx="0">
          <a:scrgbClr r="0" g="0" b="0"/>
        </a:effectRef>
        <a:fontRef idx="minor"/>
      </dsp:style>
    </dsp:sp>
    <dsp:sp modelId="{334BCAF8-A00B-44B8-82A6-FFC7F3279940}">
      <dsp:nvSpPr>
        <dsp:cNvPr id="0" name=""/>
        <dsp:cNvSpPr/>
      </dsp:nvSpPr>
      <dsp:spPr>
        <a:xfrm>
          <a:off x="270030" y="1770100"/>
          <a:ext cx="3780420" cy="383760"/>
        </a:xfrm>
        <a:prstGeom prst="roundRect">
          <a:avLst/>
        </a:prstGeom>
        <a:solidFill>
          <a:schemeClr val="accent4">
            <a:hueOff val="7809260"/>
            <a:satOff val="-44401"/>
            <a:lumOff val="142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a:t>Couche Domaine</a:t>
          </a:r>
        </a:p>
      </dsp:txBody>
      <dsp:txXfrm>
        <a:off x="288764" y="1788834"/>
        <a:ext cx="3742952" cy="346292"/>
      </dsp:txXfrm>
    </dsp:sp>
    <dsp:sp modelId="{226CBFAC-A60F-4028-BA57-B8D59D9FD557}">
      <dsp:nvSpPr>
        <dsp:cNvPr id="0" name=""/>
        <dsp:cNvSpPr/>
      </dsp:nvSpPr>
      <dsp:spPr>
        <a:xfrm>
          <a:off x="0" y="2551660"/>
          <a:ext cx="5400600" cy="327600"/>
        </a:xfrm>
        <a:prstGeom prst="rect">
          <a:avLst/>
        </a:prstGeom>
        <a:solidFill>
          <a:schemeClr val="lt1">
            <a:alpha val="90000"/>
            <a:hueOff val="0"/>
            <a:satOff val="0"/>
            <a:lumOff val="0"/>
            <a:alphaOff val="0"/>
          </a:schemeClr>
        </a:solidFill>
        <a:ln w="25400" cap="flat" cmpd="sng" algn="ctr">
          <a:solidFill>
            <a:schemeClr val="accent4">
              <a:hueOff val="10412346"/>
              <a:satOff val="-59202"/>
              <a:lumOff val="19020"/>
              <a:alphaOff val="0"/>
            </a:schemeClr>
          </a:solidFill>
          <a:prstDash val="solid"/>
        </a:ln>
        <a:effectLst/>
      </dsp:spPr>
      <dsp:style>
        <a:lnRef idx="2">
          <a:scrgbClr r="0" g="0" b="0"/>
        </a:lnRef>
        <a:fillRef idx="1">
          <a:scrgbClr r="0" g="0" b="0"/>
        </a:fillRef>
        <a:effectRef idx="0">
          <a:scrgbClr r="0" g="0" b="0"/>
        </a:effectRef>
        <a:fontRef idx="minor"/>
      </dsp:style>
    </dsp:sp>
    <dsp:sp modelId="{9991B24B-8F89-4458-93FE-E9BFD7B03B7D}">
      <dsp:nvSpPr>
        <dsp:cNvPr id="0" name=""/>
        <dsp:cNvSpPr/>
      </dsp:nvSpPr>
      <dsp:spPr>
        <a:xfrm>
          <a:off x="270030" y="2359780"/>
          <a:ext cx="3780420" cy="383760"/>
        </a:xfrm>
        <a:prstGeom prst="roundRect">
          <a:avLst/>
        </a:prstGeom>
        <a:solidFill>
          <a:schemeClr val="accent4">
            <a:hueOff val="10412346"/>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a:t>Couche Persistance</a:t>
          </a:r>
        </a:p>
      </dsp:txBody>
      <dsp:txXfrm>
        <a:off x="288764" y="2378514"/>
        <a:ext cx="374295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373556"/>
          <a:ext cx="7488832" cy="630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374441" y="4555"/>
          <a:ext cx="5242182" cy="738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42" tIns="0" rIns="198142" bIns="0" numCol="1" spcCol="1270" anchor="ctr" anchorCtr="0">
          <a:noAutofit/>
        </a:bodyPr>
        <a:lstStyle/>
        <a:p>
          <a:pPr marL="0" lvl="0" indent="0" algn="l" defTabSz="1111250">
            <a:lnSpc>
              <a:spcPct val="90000"/>
            </a:lnSpc>
            <a:spcBef>
              <a:spcPct val="0"/>
            </a:spcBef>
            <a:spcAft>
              <a:spcPct val="35000"/>
            </a:spcAft>
            <a:buNone/>
          </a:pPr>
          <a:r>
            <a:rPr lang="fr-FR" sz="2500" kern="1200"/>
            <a:t>Couche Sécurité</a:t>
          </a:r>
        </a:p>
      </dsp:txBody>
      <dsp:txXfrm>
        <a:off x="410467" y="40581"/>
        <a:ext cx="5170130"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389216"/>
          <a:ext cx="7488832" cy="554400"/>
        </a:xfrm>
        <a:prstGeom prst="rect">
          <a:avLst/>
        </a:prstGeom>
        <a:solidFill>
          <a:schemeClr val="lt1">
            <a:alpha val="9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374441" y="64495"/>
          <a:ext cx="5242182" cy="649440"/>
        </a:xfrm>
        <a:prstGeom prst="round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42" tIns="0" rIns="198142" bIns="0" numCol="1" spcCol="1270" anchor="ctr" anchorCtr="0">
          <a:noAutofit/>
        </a:bodyPr>
        <a:lstStyle/>
        <a:p>
          <a:pPr marL="0" lvl="0" indent="0" algn="l" defTabSz="977900">
            <a:lnSpc>
              <a:spcPct val="90000"/>
            </a:lnSpc>
            <a:spcBef>
              <a:spcPct val="0"/>
            </a:spcBef>
            <a:spcAft>
              <a:spcPct val="35000"/>
            </a:spcAft>
            <a:buNone/>
          </a:pPr>
          <a:r>
            <a:rPr lang="fr-FR" sz="2200" kern="1200"/>
            <a:t>Services Techniques (Core Services)</a:t>
          </a:r>
        </a:p>
      </dsp:txBody>
      <dsp:txXfrm>
        <a:off x="406144" y="96198"/>
        <a:ext cx="5178776"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CBC21-4D21-4967-8FEF-53C19FD70D37}" type="datetimeFigureOut">
              <a:rPr lang="fr-FR" smtClean="0"/>
              <a:pPr/>
              <a:t>11/09/2023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1152B-D362-407F-A159-FEEC97640409}" type="slidenum">
              <a:rPr lang="fr-FR" smtClean="0"/>
              <a:pPr/>
              <a:t>‹#›</a:t>
            </a:fld>
            <a:endParaRPr lang="fr-FR"/>
          </a:p>
        </p:txBody>
      </p:sp>
    </p:spTree>
    <p:extLst>
      <p:ext uri="{BB962C8B-B14F-4D97-AF65-F5344CB8AC3E}">
        <p14:creationId xmlns:p14="http://schemas.microsoft.com/office/powerpoint/2010/main" val="68207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A71152B-D362-407F-A159-FEEC97640409}" type="slidenum">
              <a:rPr lang="fr-FR" smtClean="0"/>
              <a:pPr/>
              <a:t>36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7F69EE48-3DB1-4C89-816D-D71C53460190}" type="datetime1">
              <a:rPr lang="fr-FR" smtClean="0"/>
              <a:pPr/>
              <a:t>11/09/2023</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DDFF502-D006-4284-A2D6-28FC16BD9EA7}" type="datetime1">
              <a:rPr lang="fr-FR" smtClean="0"/>
              <a:pPr/>
              <a:t>11/09/2023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BEF9A99-DFCC-4AB1-878E-8811D4AE13DE}" type="datetime1">
              <a:rPr lang="fr-FR" smtClean="0"/>
              <a:pPr/>
              <a:t>11/09/2023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B93DF176-AEBB-496D-BBD2-F7602E931BCE}" type="datetime1">
              <a:rPr lang="fr-FR" smtClean="0"/>
              <a:pPr/>
              <a:t>11/09/2023</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69A7971-C445-49A5-ABC1-4144036FAF9D}" type="datetime1">
              <a:rPr lang="fr-FR" smtClean="0"/>
              <a:pPr/>
              <a:t>11/09/2023</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4505A6E8-B2E4-4A76-ABB5-A580234D0ADB}" type="datetime1">
              <a:rPr lang="fr-FR" smtClean="0"/>
              <a:pPr/>
              <a:t>11/09/2023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FB766598-FDDE-4170-97BE-D4B273F5E191}" type="datetime1">
              <a:rPr lang="fr-FR" smtClean="0"/>
              <a:pPr/>
              <a:t>11/09/2023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65DBFE03-95EC-4EC2-8040-97A8C029525B}" type="datetime1">
              <a:rPr lang="fr-FR" smtClean="0"/>
              <a:pPr/>
              <a:t>11/09/2023</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BB9F5D7-900E-4E7E-837C-5115C12902F5}" type="datetime1">
              <a:rPr lang="fr-FR" smtClean="0"/>
              <a:pPr/>
              <a:t>11/09/2023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96BA7C5E-5133-48EB-9177-1C82EFE63372}" type="datetime1">
              <a:rPr lang="fr-FR" smtClean="0"/>
              <a:pPr/>
              <a:t>11/09/2023</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Espace réservé de la date 16"/>
          <p:cNvSpPr>
            <a:spLocks noGrp="1"/>
          </p:cNvSpPr>
          <p:nvPr>
            <p:ph type="dt" sz="half" idx="10"/>
          </p:nvPr>
        </p:nvSpPr>
        <p:spPr/>
        <p:txBody>
          <a:bodyPr rtlCol="0"/>
          <a:lstStyle/>
          <a:p>
            <a:fld id="{F48F23D7-2F4B-4852-8380-96D820A576C1}" type="datetime1">
              <a:rPr lang="fr-FR" smtClean="0"/>
              <a:pPr/>
              <a:t>11/09/2023</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B979DF-56C1-4C36-8016-E7B9DA8BCED2}" type="datetime1">
              <a:rPr lang="fr-FR" smtClean="0"/>
              <a:pPr/>
              <a:t>11/09/2023</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hyperlink" Target="http://baptiste-wicht.developpez.com/tutoriels/conception/mvc/#LII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fr.wikipedia.org/wiki/Microsoft_.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Vue en couches (Layer </a:t>
            </a:r>
            <a:r>
              <a:rPr lang="fr-FR" err="1"/>
              <a:t>View</a:t>
            </a:r>
            <a:r>
              <a:rPr lang="fr-FR"/>
              <a:t>)</a:t>
            </a:r>
            <a:br>
              <a:rPr lang="fr-FR"/>
            </a:br>
            <a:r>
              <a:rPr lang="fr-FR"/>
              <a:t>Vue en niveaux (</a:t>
            </a:r>
            <a:r>
              <a:rPr lang="fr-FR" err="1"/>
              <a:t>Tier</a:t>
            </a:r>
            <a:r>
              <a:rPr lang="fr-FR"/>
              <a:t> </a:t>
            </a:r>
            <a:r>
              <a:rPr lang="fr-FR" err="1"/>
              <a:t>View</a:t>
            </a:r>
            <a:r>
              <a:rPr lang="fr-FR"/>
              <a:t>)</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sz="quarter" idx="1"/>
          </p:nvPr>
        </p:nvSpPr>
        <p:spPr/>
        <p:txBody>
          <a:bodyPr>
            <a:noAutofit/>
          </a:bodyPr>
          <a:lstStyle/>
          <a:p>
            <a:r>
              <a:rPr lang="fr-FR" sz="1600"/>
              <a:t>La couche </a:t>
            </a:r>
            <a:r>
              <a:rPr lang="fr-FR" sz="1600" err="1"/>
              <a:t>Domaine\Métier</a:t>
            </a:r>
            <a:r>
              <a:rPr lang="fr-FR" sz="1600"/>
              <a:t> gère l'intégrité du modèle « métiers ». Cette couche intègre principalement:</a:t>
            </a:r>
          </a:p>
          <a:p>
            <a:pPr lvl="1"/>
            <a:r>
              <a:rPr lang="fr-FR" sz="1400"/>
              <a:t>la gestion des règles métiers « élémentaires » </a:t>
            </a:r>
          </a:p>
          <a:p>
            <a:pPr lvl="1"/>
            <a:r>
              <a:rPr lang="fr-FR" sz="1400"/>
              <a:t>la fourniture des moyens d'accès à l'information (SGBDR, Mainframe...)</a:t>
            </a:r>
          </a:p>
          <a:p>
            <a:pPr lvl="1"/>
            <a:r>
              <a:rPr lang="fr-FR" sz="1400"/>
              <a:t>le respect des propriétés transactionnelles de la couche persistance</a:t>
            </a:r>
          </a:p>
          <a:p>
            <a:r>
              <a:rPr lang="fr-FR" sz="1600"/>
              <a:t> La couche Domaine recense les objets métiers manipulées par l’application</a:t>
            </a:r>
          </a:p>
          <a:p>
            <a:r>
              <a:rPr lang="fr-FR" sz="1600"/>
              <a:t> La couche Domaine est concentrée sur le métier de l’entreprise, commun à toutes les applications</a:t>
            </a:r>
          </a:p>
          <a:p>
            <a:pPr lvl="1"/>
            <a:r>
              <a:rPr lang="fr-FR" sz="1400"/>
              <a:t>Elle contient les Objets Métier qui implémentent le modèle métier. Ils offrent à la couche Services une abstraction pour la manipulation unitaire ou multiple des occurrences de données, ainsi que la mise en œuvre des règles de gestion associées.</a:t>
            </a:r>
          </a:p>
          <a:p>
            <a:pPr lvl="1"/>
            <a:r>
              <a:rPr lang="fr-FR" sz="1400"/>
              <a:t>Exemple bancaire : l’opération de virement de compte à compte</a:t>
            </a:r>
          </a:p>
          <a:p>
            <a:pPr lvl="2"/>
            <a:r>
              <a:rPr lang="fr-FR" sz="1200"/>
              <a:t> l’opération de virement de compte à compte est un élément de la couche Services</a:t>
            </a:r>
          </a:p>
          <a:p>
            <a:pPr lvl="2"/>
            <a:r>
              <a:rPr lang="fr-FR" sz="1200"/>
              <a:t> le compte bancaire et le client et leurs règles de gestion respectives, se situent dans la couche Domaine.</a:t>
            </a:r>
          </a:p>
        </p:txBody>
      </p:sp>
      <p:pic>
        <p:nvPicPr>
          <p:cNvPr id="4099" name="Picture 3"/>
          <p:cNvPicPr>
            <a:picLocks noChangeAspect="1" noChangeArrowheads="1"/>
          </p:cNvPicPr>
          <p:nvPr/>
        </p:nvPicPr>
        <p:blipFill>
          <a:blip r:embed="rId2" cstate="print"/>
          <a:srcRect/>
          <a:stretch>
            <a:fillRect/>
          </a:stretch>
        </p:blipFill>
        <p:spPr bwMode="auto">
          <a:xfrm>
            <a:off x="395536" y="476672"/>
            <a:ext cx="7560840" cy="81859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55000" lnSpcReduction="20000"/>
          </a:bodyPr>
          <a:lstStyle/>
          <a:p>
            <a:r>
              <a:rPr lang="fr-FR" sz="3200"/>
              <a:t>La couche Persistance intègre principalement :</a:t>
            </a:r>
          </a:p>
          <a:p>
            <a:pPr lvl="1"/>
            <a:r>
              <a:rPr lang="fr-FR" sz="2900"/>
              <a:t> la persistance complète du Système d'Informations (données structurées ou non structurées, gérées entre autres via un SGBDR, annuaire LDAP, transaction CICS, ...)</a:t>
            </a:r>
          </a:p>
          <a:p>
            <a:pPr lvl="1"/>
            <a:r>
              <a:rPr lang="fr-FR" sz="2900"/>
              <a:t> la fourniture des services de stockage des données, moteurs relationnels, bases objets, bases XML…</a:t>
            </a:r>
          </a:p>
          <a:p>
            <a:pPr lvl="1"/>
            <a:r>
              <a:rPr lang="fr-FR" sz="2900"/>
              <a:t>la création, la modification, la suppression d'occurrences des objets métiers</a:t>
            </a:r>
          </a:p>
          <a:p>
            <a:r>
              <a:rPr lang="fr-FR" sz="3200"/>
              <a:t> Elle contient un niveau d’abstraction de données les DAO (Data Access Object) qui prennent en charge l'accès à la source de données (SGBDR, fichiers XML, …).</a:t>
            </a:r>
          </a:p>
          <a:p>
            <a:r>
              <a:rPr lang="fr-FR" sz="3200"/>
              <a:t>La couche Persistance offre les fonctionnalités de base qui permettent :</a:t>
            </a:r>
          </a:p>
          <a:p>
            <a:pPr lvl="1"/>
            <a:r>
              <a:rPr lang="fr-FR" sz="2900"/>
              <a:t>de créer, rechercher, modifier et supprimer des composants objets métiers dans le respect des propriétés transactionnelles classiques</a:t>
            </a:r>
          </a:p>
          <a:p>
            <a:pPr lvl="1"/>
            <a:r>
              <a:rPr lang="fr-FR" sz="2900"/>
              <a:t>d’utiliser le mécanisme de projection objet vers relationnel (</a:t>
            </a:r>
            <a:r>
              <a:rPr lang="fr-FR" sz="2900" err="1"/>
              <a:t>mapping</a:t>
            </a:r>
            <a:r>
              <a:rPr lang="fr-FR" sz="2900"/>
              <a:t> Objet / Relationnel) qui consiste en la transformation de la représentation des données en une représentation objet </a:t>
            </a:r>
            <a:endParaRPr lang="fr-FR"/>
          </a:p>
        </p:txBody>
      </p:sp>
      <p:pic>
        <p:nvPicPr>
          <p:cNvPr id="5122" name="Picture 2"/>
          <p:cNvPicPr>
            <a:picLocks noChangeAspect="1" noChangeArrowheads="1"/>
          </p:cNvPicPr>
          <p:nvPr/>
        </p:nvPicPr>
        <p:blipFill>
          <a:blip r:embed="rId2" cstate="print"/>
          <a:srcRect/>
          <a:stretch>
            <a:fillRect/>
          </a:stretch>
        </p:blipFill>
        <p:spPr bwMode="auto">
          <a:xfrm>
            <a:off x="467544" y="476671"/>
            <a:ext cx="7560840" cy="870097"/>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Services entre couche</a:t>
            </a:r>
          </a:p>
        </p:txBody>
      </p:sp>
      <p:pic>
        <p:nvPicPr>
          <p:cNvPr id="2050" name="Picture 2"/>
          <p:cNvPicPr>
            <a:picLocks noChangeAspect="1" noChangeArrowheads="1"/>
          </p:cNvPicPr>
          <p:nvPr/>
        </p:nvPicPr>
        <p:blipFill>
          <a:blip r:embed="rId2" cstate="print"/>
          <a:srcRect/>
          <a:stretch>
            <a:fillRect/>
          </a:stretch>
        </p:blipFill>
        <p:spPr bwMode="auto">
          <a:xfrm>
            <a:off x="504825" y="1876425"/>
            <a:ext cx="8134350" cy="310515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12</a:t>
            </a:fld>
            <a:endParaRPr lang="fr-B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2536304"/>
            <a:ext cx="7211144" cy="1252736"/>
          </a:xfrm>
        </p:spPr>
        <p:txBody>
          <a:bodyPr>
            <a:normAutofit fontScale="62500" lnSpcReduction="20000"/>
          </a:bodyPr>
          <a:lstStyle/>
          <a:p>
            <a:pPr>
              <a:buNone/>
            </a:pPr>
            <a:r>
              <a:rPr lang="fr-FR"/>
              <a:t>La sécurité n’est pas une couche isolée, mais transverse aux autres couches: </a:t>
            </a:r>
          </a:p>
          <a:p>
            <a:r>
              <a:rPr lang="fr-FR"/>
              <a:t>authentification des utilisateurs et contrôle des habilitations au niveau des services IHM, sécurisation des traitements (authentification, habilitations grosse maille et habilitations fines…)</a:t>
            </a:r>
          </a:p>
          <a:p>
            <a:r>
              <a:rPr lang="fr-FR"/>
              <a:t>sécurisation des échanges, sécurisation des données…</a:t>
            </a:r>
          </a:p>
        </p:txBody>
      </p:sp>
      <p:graphicFrame>
        <p:nvGraphicFramePr>
          <p:cNvPr id="4" name="Diagramme 3"/>
          <p:cNvGraphicFramePr/>
          <p:nvPr/>
        </p:nvGraphicFramePr>
        <p:xfrm>
          <a:off x="467544" y="1412776"/>
          <a:ext cx="7488832" cy="100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p:cNvGraphicFramePr/>
          <p:nvPr/>
        </p:nvGraphicFramePr>
        <p:xfrm>
          <a:off x="467544" y="3933056"/>
          <a:ext cx="7488832" cy="1008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itre 1"/>
          <p:cNvSpPr>
            <a:spLocks noGrp="1"/>
          </p:cNvSpPr>
          <p:nvPr>
            <p:ph type="title"/>
          </p:nvPr>
        </p:nvSpPr>
        <p:spPr>
          <a:xfrm>
            <a:off x="457200" y="274638"/>
            <a:ext cx="7427168" cy="850106"/>
          </a:xfrm>
        </p:spPr>
        <p:txBody>
          <a:bodyPr/>
          <a:lstStyle/>
          <a:p>
            <a:r>
              <a:rPr lang="fr-FR" b="1"/>
              <a:t>Couche transverse</a:t>
            </a:r>
            <a:endParaRPr lang="fr-FR"/>
          </a:p>
        </p:txBody>
      </p:sp>
      <p:sp>
        <p:nvSpPr>
          <p:cNvPr id="6" name="Espace réservé du contenu 2"/>
          <p:cNvSpPr txBox="1">
            <a:spLocks/>
          </p:cNvSpPr>
          <p:nvPr/>
        </p:nvSpPr>
        <p:spPr>
          <a:xfrm>
            <a:off x="611560" y="5013176"/>
            <a:ext cx="7416824" cy="1512168"/>
          </a:xfrm>
          <a:prstGeom prst="rect">
            <a:avLst/>
          </a:prstGeom>
        </p:spPr>
        <p:txBody>
          <a:bodyPr vert="horz">
            <a:normAutofit fontScale="85000" lnSpcReduction="20000"/>
          </a:bodyPr>
          <a:lstStyle/>
          <a:p>
            <a:r>
              <a:rPr lang="fr-FR" sz="1400"/>
              <a:t>Indépendamment des fonctionnalités des applications et de leur découpage en couches logicielles, on retrouve des composants et services de base communs (Core Services) et transverses à l’ensemble des couches :</a:t>
            </a:r>
          </a:p>
          <a:p>
            <a:pPr>
              <a:buFont typeface="Arial" pitchFamily="34" charset="0"/>
              <a:buChar char="•"/>
            </a:pPr>
            <a:r>
              <a:rPr lang="fr-FR" sz="1400"/>
              <a:t> gestion des traces</a:t>
            </a:r>
          </a:p>
          <a:p>
            <a:pPr>
              <a:buFont typeface="Arial" pitchFamily="34" charset="0"/>
              <a:buChar char="•"/>
            </a:pPr>
            <a:r>
              <a:rPr lang="fr-FR" sz="1400"/>
              <a:t> statistiques et logs</a:t>
            </a:r>
          </a:p>
          <a:p>
            <a:pPr>
              <a:buFont typeface="Arial" pitchFamily="34" charset="0"/>
              <a:buChar char="•"/>
            </a:pPr>
            <a:r>
              <a:rPr lang="fr-FR" sz="1400"/>
              <a:t> gestion des erreurs</a:t>
            </a:r>
          </a:p>
          <a:p>
            <a:pPr>
              <a:buFont typeface="Arial" pitchFamily="34" charset="0"/>
              <a:buChar char="•"/>
            </a:pPr>
            <a:r>
              <a:rPr lang="fr-FR" sz="1400"/>
              <a:t> gestion des propriétés de configuration</a:t>
            </a:r>
          </a:p>
          <a:p>
            <a:pPr>
              <a:buFont typeface="Arial" pitchFamily="34" charset="0"/>
              <a:buChar char="•"/>
            </a:pPr>
            <a:r>
              <a:rPr lang="fr-FR" sz="1400"/>
              <a:t> gestion des fichiers de messages (internationalisation, messages d’erreurs)</a:t>
            </a:r>
          </a:p>
          <a:p>
            <a:pPr>
              <a:buFont typeface="Arial" pitchFamily="34" charset="0"/>
              <a:buChar char="•"/>
            </a:pPr>
            <a:r>
              <a:rPr lang="fr-FR" sz="1400"/>
              <a:t> monitoring…</a:t>
            </a: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sp>
        <p:nvSpPr>
          <p:cNvPr id="8" name="Espace réservé du numéro de diapositive 7"/>
          <p:cNvSpPr>
            <a:spLocks noGrp="1"/>
          </p:cNvSpPr>
          <p:nvPr>
            <p:ph type="sldNum" sz="quarter" idx="15"/>
          </p:nvPr>
        </p:nvSpPr>
        <p:spPr/>
        <p:txBody>
          <a:bodyPr/>
          <a:lstStyle/>
          <a:p>
            <a:fld id="{CF4668DC-857F-487D-BFFA-8C0CA5037977}" type="slidenum">
              <a:rPr lang="fr-BE" smtClean="0"/>
              <a:pPr/>
              <a:t>13</a:t>
            </a:fld>
            <a:endParaRPr lang="fr-B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32656"/>
            <a:ext cx="7467600" cy="1143000"/>
          </a:xfrm>
        </p:spPr>
        <p:txBody>
          <a:bodyPr/>
          <a:lstStyle/>
          <a:p>
            <a:r>
              <a:rPr lang="fr-FR"/>
              <a:t>Couche supplémentaire</a:t>
            </a:r>
          </a:p>
        </p:txBody>
      </p:sp>
      <p:sp>
        <p:nvSpPr>
          <p:cNvPr id="3" name="Espace réservé du contenu 2"/>
          <p:cNvSpPr>
            <a:spLocks noGrp="1"/>
          </p:cNvSpPr>
          <p:nvPr>
            <p:ph sz="quarter" idx="1"/>
          </p:nvPr>
        </p:nvSpPr>
        <p:spPr/>
        <p:txBody>
          <a:bodyPr>
            <a:normAutofit fontScale="77500" lnSpcReduction="20000"/>
          </a:bodyPr>
          <a:lstStyle/>
          <a:p>
            <a:r>
              <a:rPr lang="fr-FR"/>
              <a:t>Les architectes peuvent être amenés à effectuer des découpages plus fins lorsque les contraintes deviennent plus industrielles</a:t>
            </a:r>
          </a:p>
          <a:p>
            <a:r>
              <a:rPr lang="fr-FR"/>
              <a:t> Un tel découpage s’explique par :</a:t>
            </a:r>
          </a:p>
          <a:p>
            <a:pPr lvl="1"/>
            <a:r>
              <a:rPr lang="fr-FR"/>
              <a:t>La séparation des traitements dans une couche Service a pour objectif de permettre leur réutilisation entre des processus « automatiques » (arrivée de messages en provenance de systèmes externes) et des opérations manuelles effectuées via les </a:t>
            </a:r>
            <a:r>
              <a:rPr lang="fr-FR" err="1"/>
              <a:t>IHMs</a:t>
            </a:r>
            <a:endParaRPr lang="fr-FR"/>
          </a:p>
          <a:p>
            <a:pPr lvl="1"/>
            <a:r>
              <a:rPr lang="fr-FR"/>
              <a:t> Une couche Domaine est pertinente dans le cas où les traitements à effectuer sont nombreux, portent sur des entités métiers identifiées, récurrentes et ont une importante durée de vie</a:t>
            </a:r>
          </a:p>
          <a:p>
            <a:pPr lvl="1"/>
            <a:r>
              <a:rPr lang="fr-FR"/>
              <a:t> Le recours à une couche </a:t>
            </a:r>
            <a:r>
              <a:rPr lang="fr-FR" b="1"/>
              <a:t>Echanges (comprenant les couches Connectivité, Transformation et Routage) permet d’intégrer des sources d’informations multiples et hétérogènes, en les transformant en </a:t>
            </a:r>
            <a:r>
              <a:rPr lang="fr-FR"/>
              <a:t>un ensemble plus réduit de formats pivots pour les router vers les traitements adéquats. Elle propose des services d’échanges entre traitements (échanges synchrones, asynchrones), entre système de persistance (synchronisation de référentiels, ETL, ...), services de garantie de livraison de message, Message Broker (Transformation, Routage, </a:t>
            </a:r>
            <a:r>
              <a:rPr lang="fr-FR" err="1"/>
              <a:t>DataFlow</a:t>
            </a:r>
            <a:r>
              <a:rPr lang="fr-FR"/>
              <a:t>), services de gestion de transactions étendues (processus, compensation)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14</a:t>
            </a:fld>
            <a:endParaRPr lang="fr-B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a:t>MVC</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15</a:t>
            </a:fld>
            <a:endParaRPr lang="fr-BE"/>
          </a:p>
        </p:txBody>
      </p:sp>
      <p:pic>
        <p:nvPicPr>
          <p:cNvPr id="6" name="Image 5" descr="http://www.codeproject.com/KB/architecture/MVC_MVP_MVVM_design/MVC_MVP_MVVM_figure3.gif"/>
          <p:cNvPicPr/>
          <p:nvPr/>
        </p:nvPicPr>
        <p:blipFill>
          <a:blip r:embed="rId2" cstate="print"/>
          <a:srcRect/>
          <a:stretch>
            <a:fillRect/>
          </a:stretch>
        </p:blipFill>
        <p:spPr bwMode="auto">
          <a:xfrm>
            <a:off x="1475656" y="4149080"/>
            <a:ext cx="3672408" cy="2582479"/>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5364087" y="1196752"/>
            <a:ext cx="2827047" cy="1080120"/>
          </a:xfrm>
          <a:prstGeom prst="rect">
            <a:avLst/>
          </a:prstGeom>
          <a:noFill/>
          <a:ln w="9525">
            <a:noFill/>
            <a:miter lim="800000"/>
            <a:headEnd/>
            <a:tailEnd/>
          </a:ln>
        </p:spPr>
      </p:pic>
      <p:sp>
        <p:nvSpPr>
          <p:cNvPr id="9" name="Espace réservé du contenu 8"/>
          <p:cNvSpPr>
            <a:spLocks noGrp="1"/>
          </p:cNvSpPr>
          <p:nvPr>
            <p:ph sz="quarter" idx="1"/>
          </p:nvPr>
        </p:nvSpPr>
        <p:spPr>
          <a:xfrm>
            <a:off x="179512" y="764704"/>
            <a:ext cx="5112568" cy="3024336"/>
          </a:xfrm>
        </p:spPr>
        <p:txBody>
          <a:bodyPr>
            <a:normAutofit fontScale="62500" lnSpcReduction="20000"/>
          </a:bodyPr>
          <a:lstStyle/>
          <a:p>
            <a:pPr>
              <a:buNone/>
            </a:pPr>
            <a:r>
              <a:rPr lang="fr-FR"/>
              <a:t>C’est un ensemble de modèles:</a:t>
            </a:r>
          </a:p>
          <a:p>
            <a:pPr>
              <a:buFont typeface="Wingdings" pitchFamily="2" charset="2"/>
              <a:buChar char="§"/>
            </a:pPr>
            <a:r>
              <a:rPr lang="fr-FR"/>
              <a:t>Modèle utilise l’ Observateur afin de garder les vues  à jour par rapport aux derniers changements d'état.</a:t>
            </a:r>
          </a:p>
          <a:p>
            <a:pPr>
              <a:buFont typeface="Wingdings" pitchFamily="2" charset="2"/>
              <a:buChar char="§"/>
            </a:pPr>
            <a:r>
              <a:rPr lang="fr-FR"/>
              <a:t>La vue et le contrôleur mettre en œuvre le pattern Stratégie. Le contrôleur a le comportement de la vue et peut être facilement échangé avec un autre</a:t>
            </a:r>
            <a:br>
              <a:rPr lang="fr-FR"/>
            </a:br>
            <a:r>
              <a:rPr lang="fr-FR"/>
              <a:t>contrôleur si l’on veut un comportement différent.</a:t>
            </a:r>
          </a:p>
          <a:p>
            <a:pPr>
              <a:buFont typeface="Wingdings" pitchFamily="2" charset="2"/>
              <a:buChar char="§"/>
            </a:pPr>
            <a:r>
              <a:rPr lang="fr-FR"/>
              <a:t>La Vue utilise aussi un modèle interne pour gérer les boutons des fenêtres et des d'autres composants de l'écran: le Pattern Composite.</a:t>
            </a:r>
          </a:p>
          <a:p>
            <a:pPr>
              <a:buFont typeface="Wingdings" pitchFamily="2" charset="2"/>
              <a:buChar char="§"/>
            </a:pPr>
            <a:r>
              <a:rPr lang="fr-FR"/>
              <a:t>Exemple implémentation: </a:t>
            </a:r>
            <a:r>
              <a:rPr lang="fr-FR">
                <a:hlinkClick r:id="rId4"/>
              </a:rPr>
              <a:t>http://baptiste-wicht.developpez.com/tutoriels/conception/mvc/#LIII</a:t>
            </a:r>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Vue en niveaux (Tier View)</a:t>
            </a:r>
          </a:p>
        </p:txBody>
      </p:sp>
      <p:sp>
        <p:nvSpPr>
          <p:cNvPr id="3" name="Espace réservé du contenu 2"/>
          <p:cNvSpPr>
            <a:spLocks noGrp="1"/>
          </p:cNvSpPr>
          <p:nvPr>
            <p:ph sz="quarter" idx="1"/>
          </p:nvPr>
        </p:nvSpPr>
        <p:spPr/>
        <p:txBody>
          <a:bodyPr>
            <a:normAutofit fontScale="92500" lnSpcReduction="20000"/>
          </a:bodyPr>
          <a:lstStyle/>
          <a:p>
            <a:r>
              <a:rPr lang="fr-FR"/>
              <a:t>La vue en niveaux (la </a:t>
            </a:r>
            <a:r>
              <a:rPr lang="fr-FR" err="1"/>
              <a:t>tier</a:t>
            </a:r>
            <a:r>
              <a:rPr lang="fr-FR"/>
              <a:t> </a:t>
            </a:r>
            <a:r>
              <a:rPr lang="fr-FR" err="1"/>
              <a:t>view</a:t>
            </a:r>
            <a:r>
              <a:rPr lang="fr-FR"/>
              <a:t>) donne une vision plus « physique » de la structuration de l’application. Les niveaux (ou tiers) peuvent être répartis physiquement sur différents composants matériels.</a:t>
            </a:r>
          </a:p>
          <a:p>
            <a:r>
              <a:rPr lang="fr-FR"/>
              <a:t> On identifie un changement de « niveau » dès qu’un module logiciel doit passer par un intermédiaire de communication (middleware) pour en invoquer un autre. Si l’utilisation du middleware est en général transparente pour les développeurs, elle n’est pas sans impact sur l’architecture. L’architecte doit donc maîtriser les caractéristiques (client/serveur, publication/abonnement, sécurité, support du transactionnel, …) et en justifier l’usage.</a:t>
            </a:r>
          </a:p>
          <a:p>
            <a:r>
              <a:rPr lang="fr-FR"/>
              <a:t> Des modèles standards de répartition de niveaux ont été définis dans les projets par l’industrie au fur et à mesure de l’évolution des capacités matérielles et des besoins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1 tiers</a:t>
            </a:r>
          </a:p>
        </p:txBody>
      </p:sp>
      <p:sp>
        <p:nvSpPr>
          <p:cNvPr id="3" name="Espace réservé du contenu 2"/>
          <p:cNvSpPr>
            <a:spLocks noGrp="1"/>
          </p:cNvSpPr>
          <p:nvPr>
            <p:ph sz="quarter" idx="1"/>
          </p:nvPr>
        </p:nvSpPr>
        <p:spPr/>
        <p:txBody>
          <a:bodyPr/>
          <a:lstStyle/>
          <a:p>
            <a:r>
              <a:rPr lang="fr-FR"/>
              <a:t>Le modèle à 1 niveau (ou tiers) correspond à un </a:t>
            </a:r>
            <a:r>
              <a:rPr lang="fr-FR" err="1"/>
              <a:t>executable</a:t>
            </a:r>
            <a:r>
              <a:rPr lang="fr-FR"/>
              <a:t> dans lequel s’exécutent toutes les couches, de la présentation à la persistance.</a:t>
            </a:r>
          </a:p>
          <a:p>
            <a:r>
              <a:rPr lang="fr-FR"/>
              <a:t> C’est l’exemple de l’application utilisée en monoposte ou sur un réseau de serveurs de fichiers, ainsi que de l’application sur système central.</a:t>
            </a:r>
          </a:p>
          <a:p>
            <a:r>
              <a:rPr lang="fr-FR"/>
              <a:t> Les données sont stockées sur un fichier local ou partagées sur un serveur de fichier</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17</a:t>
            </a:fld>
            <a:endParaRPr lang="fr-B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a:t>2 </a:t>
            </a:r>
            <a:r>
              <a:rPr lang="fr-FR"/>
              <a:t>tiers</a:t>
            </a:r>
          </a:p>
        </p:txBody>
      </p:sp>
      <p:sp>
        <p:nvSpPr>
          <p:cNvPr id="3" name="Espace réservé du contenu 2"/>
          <p:cNvSpPr>
            <a:spLocks noGrp="1"/>
          </p:cNvSpPr>
          <p:nvPr>
            <p:ph sz="quarter" idx="1"/>
          </p:nvPr>
        </p:nvSpPr>
        <p:spPr>
          <a:xfrm>
            <a:off x="395536" y="980728"/>
            <a:ext cx="7355160" cy="2520280"/>
          </a:xfrm>
        </p:spPr>
        <p:txBody>
          <a:bodyPr>
            <a:normAutofit fontScale="70000" lnSpcReduction="20000"/>
          </a:bodyPr>
          <a:lstStyle/>
          <a:p>
            <a:r>
              <a:rPr lang="fr-FR"/>
              <a:t>Le modèle à 2 niveaux (ou tiers), encore appelé « client/serveur première génération », repose sur l’utilisation de moteurs de bases de données relationnelles.</a:t>
            </a:r>
          </a:p>
          <a:p>
            <a:r>
              <a:rPr lang="fr-FR"/>
              <a:t>Ces moteurs permettent de distribuer la gestion de la persistance sur un serveur ce qui permet de mieux répondre au besoin d’accès concurrents et de supporter d’importants volumes, de gagner en flexibilité et de se passer des onéreux systèmes centraux</a:t>
            </a:r>
          </a:p>
          <a:p>
            <a:r>
              <a:rPr lang="fr-FR"/>
              <a:t> L’application d’entreprise peut ainsi être accédée depuis un ordinateur personnel avec des standards de présentation moderne</a:t>
            </a:r>
            <a:endParaRPr lang="fr-FR" b="1"/>
          </a:p>
        </p:txBody>
      </p:sp>
      <p:pic>
        <p:nvPicPr>
          <p:cNvPr id="3074" name="Picture 2"/>
          <p:cNvPicPr>
            <a:picLocks noChangeAspect="1" noChangeArrowheads="1"/>
          </p:cNvPicPr>
          <p:nvPr/>
        </p:nvPicPr>
        <p:blipFill>
          <a:blip r:embed="rId2" cstate="print"/>
          <a:srcRect/>
          <a:stretch>
            <a:fillRect/>
          </a:stretch>
        </p:blipFill>
        <p:spPr bwMode="auto">
          <a:xfrm>
            <a:off x="1259632" y="3284984"/>
            <a:ext cx="5886450" cy="3267075"/>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78098"/>
          </a:xfrm>
        </p:spPr>
        <p:txBody>
          <a:bodyPr/>
          <a:lstStyle/>
          <a:p>
            <a:r>
              <a:rPr lang="fr-FR"/>
              <a:t>3 TIERS Client Serveur d’objets</a:t>
            </a:r>
          </a:p>
        </p:txBody>
      </p:sp>
      <p:pic>
        <p:nvPicPr>
          <p:cNvPr id="5122" name="Picture 2"/>
          <p:cNvPicPr>
            <a:picLocks noChangeAspect="1" noChangeArrowheads="1"/>
          </p:cNvPicPr>
          <p:nvPr/>
        </p:nvPicPr>
        <p:blipFill>
          <a:blip r:embed="rId2" cstate="print"/>
          <a:srcRect/>
          <a:stretch>
            <a:fillRect/>
          </a:stretch>
        </p:blipFill>
        <p:spPr bwMode="auto">
          <a:xfrm>
            <a:off x="611560" y="1844824"/>
            <a:ext cx="7191375" cy="384810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Structuration des applications</a:t>
            </a:r>
          </a:p>
        </p:txBody>
      </p:sp>
      <p:sp>
        <p:nvSpPr>
          <p:cNvPr id="3" name="Espace réservé du contenu 2"/>
          <p:cNvSpPr>
            <a:spLocks noGrp="1"/>
          </p:cNvSpPr>
          <p:nvPr>
            <p:ph sz="quarter" idx="1"/>
          </p:nvPr>
        </p:nvSpPr>
        <p:spPr/>
        <p:txBody>
          <a:bodyPr>
            <a:normAutofit fontScale="92500" lnSpcReduction="20000"/>
          </a:bodyPr>
          <a:lstStyle/>
          <a:p>
            <a:r>
              <a:rPr lang="fr-FR"/>
              <a:t>La structuration du système peut être vue sous différents angles, selon que l’on considère :</a:t>
            </a:r>
          </a:p>
          <a:p>
            <a:pPr lvl="1"/>
            <a:r>
              <a:rPr lang="fr-FR"/>
              <a:t>le découpage « logique » hors de tout contexte d’exécution (machines, OS et réseaux)</a:t>
            </a:r>
          </a:p>
          <a:p>
            <a:pPr lvl="1"/>
            <a:r>
              <a:rPr lang="fr-FR"/>
              <a:t>le découpage « physique » qui prend en compte le contexte d’exécution</a:t>
            </a:r>
          </a:p>
          <a:p>
            <a:r>
              <a:rPr lang="fr-FR"/>
              <a:t> L’architecte structure le système selon plusieurs « vues » :</a:t>
            </a:r>
          </a:p>
          <a:p>
            <a:pPr lvl="1"/>
            <a:r>
              <a:rPr lang="fr-FR" b="1"/>
              <a:t>Vue en couches (Layer View) </a:t>
            </a:r>
            <a:r>
              <a:rPr lang="fr-FR"/>
              <a:t> : vue « logique » montrant le découpage des fonctions de l’application</a:t>
            </a:r>
          </a:p>
          <a:p>
            <a:pPr lvl="2"/>
            <a:r>
              <a:rPr lang="fr-FR"/>
              <a:t> elle est indépendante des considérations physiques</a:t>
            </a:r>
          </a:p>
          <a:p>
            <a:pPr lvl="2"/>
            <a:r>
              <a:rPr lang="fr-FR"/>
              <a:t> la littérature propose des modèles standards de structuration qui couvrent les types classiques d’applications</a:t>
            </a:r>
          </a:p>
          <a:p>
            <a:pPr lvl="2"/>
            <a:r>
              <a:rPr lang="fr-FR"/>
              <a:t> le modèle de référence est le modèle à 5 couches  qui s’applique aux applications munies d’une interface graphique manipulant des données persistantes</a:t>
            </a:r>
          </a:p>
          <a:p>
            <a:pPr lvl="1"/>
            <a:r>
              <a:rPr lang="fr-FR" b="1"/>
              <a:t>Vue en niveaux (Tier View) </a:t>
            </a:r>
            <a:r>
              <a:rPr lang="fr-FR"/>
              <a:t>: vue « physique » de la structuration de l’application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1 tiers web statique</a:t>
            </a:r>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06090"/>
          </a:xfrm>
        </p:spPr>
        <p:txBody>
          <a:bodyPr/>
          <a:lstStyle/>
          <a:p>
            <a:r>
              <a:rPr lang="fr-FR"/>
              <a:t>3 tiers web dynamique</a:t>
            </a:r>
          </a:p>
        </p:txBody>
      </p:sp>
      <p:pic>
        <p:nvPicPr>
          <p:cNvPr id="6146" name="Picture 2"/>
          <p:cNvPicPr>
            <a:picLocks noChangeAspect="1" noChangeArrowheads="1"/>
          </p:cNvPicPr>
          <p:nvPr/>
        </p:nvPicPr>
        <p:blipFill>
          <a:blip r:embed="rId2" cstate="print"/>
          <a:srcRect/>
          <a:stretch>
            <a:fillRect/>
          </a:stretch>
        </p:blipFill>
        <p:spPr bwMode="auto">
          <a:xfrm>
            <a:off x="467544" y="1628800"/>
            <a:ext cx="7286625" cy="404812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4 tiers web dynamique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22</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178102" y="1772816"/>
            <a:ext cx="8965898" cy="371358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a:t>N tiers web dynamique dans JEE</a:t>
            </a:r>
          </a:p>
        </p:txBody>
      </p:sp>
      <p:sp>
        <p:nvSpPr>
          <p:cNvPr id="6" name="Rectangle à coins arrondis 5"/>
          <p:cNvSpPr/>
          <p:nvPr/>
        </p:nvSpPr>
        <p:spPr>
          <a:xfrm>
            <a:off x="179512" y="2420888"/>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Présentation</a:t>
            </a:r>
          </a:p>
        </p:txBody>
      </p:sp>
      <p:sp>
        <p:nvSpPr>
          <p:cNvPr id="7" name="Rectangle à coins arrondis 6"/>
          <p:cNvSpPr/>
          <p:nvPr/>
        </p:nvSpPr>
        <p:spPr>
          <a:xfrm>
            <a:off x="3707904" y="2420888"/>
            <a:ext cx="1944216" cy="2880000"/>
          </a:xfrm>
          <a:prstGeom prst="roundRect">
            <a:avLst/>
          </a:prstGeom>
          <a:solidFill>
            <a:srgbClr val="B1EC1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Services</a:t>
            </a:r>
          </a:p>
        </p:txBody>
      </p:sp>
      <p:sp>
        <p:nvSpPr>
          <p:cNvPr id="8" name="Rectangle à coins arrondis 7"/>
          <p:cNvSpPr/>
          <p:nvPr/>
        </p:nvSpPr>
        <p:spPr>
          <a:xfrm>
            <a:off x="5652120" y="2420888"/>
            <a:ext cx="1368152"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Domaine</a:t>
            </a:r>
          </a:p>
        </p:txBody>
      </p:sp>
      <p:sp>
        <p:nvSpPr>
          <p:cNvPr id="9" name="Rectangle à coins arrondis 8"/>
          <p:cNvSpPr/>
          <p:nvPr/>
        </p:nvSpPr>
        <p:spPr>
          <a:xfrm>
            <a:off x="7020272" y="2420888"/>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Persistance</a:t>
            </a:r>
          </a:p>
        </p:txBody>
      </p:sp>
      <p:sp>
        <p:nvSpPr>
          <p:cNvPr id="11" name="Rectangle 10"/>
          <p:cNvSpPr/>
          <p:nvPr/>
        </p:nvSpPr>
        <p:spPr>
          <a:xfrm>
            <a:off x="251520" y="3501008"/>
            <a:ext cx="100811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a:t>Tiers Client</a:t>
            </a:r>
          </a:p>
        </p:txBody>
      </p:sp>
      <p:sp>
        <p:nvSpPr>
          <p:cNvPr id="13" name="Rectangle à coins arrondis 12"/>
          <p:cNvSpPr/>
          <p:nvPr/>
        </p:nvSpPr>
        <p:spPr>
          <a:xfrm>
            <a:off x="1907704" y="2420888"/>
            <a:ext cx="180020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Coordination</a:t>
            </a:r>
          </a:p>
        </p:txBody>
      </p:sp>
      <p:sp>
        <p:nvSpPr>
          <p:cNvPr id="14" name="Rectangle 13"/>
          <p:cNvSpPr/>
          <p:nvPr/>
        </p:nvSpPr>
        <p:spPr>
          <a:xfrm>
            <a:off x="1403648" y="3501008"/>
            <a:ext cx="194421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a:t>Tiers Web</a:t>
            </a:r>
          </a:p>
        </p:txBody>
      </p:sp>
      <p:sp>
        <p:nvSpPr>
          <p:cNvPr id="15" name="Rectangle 14"/>
          <p:cNvSpPr/>
          <p:nvPr/>
        </p:nvSpPr>
        <p:spPr>
          <a:xfrm>
            <a:off x="3563888" y="3501008"/>
            <a:ext cx="288032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a:t>Tiers EJB</a:t>
            </a:r>
          </a:p>
        </p:txBody>
      </p:sp>
      <p:sp>
        <p:nvSpPr>
          <p:cNvPr id="16" name="Rectangle 15"/>
          <p:cNvSpPr/>
          <p:nvPr/>
        </p:nvSpPr>
        <p:spPr>
          <a:xfrm>
            <a:off x="7164288" y="3573016"/>
            <a:ext cx="129614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a:t>Tiers Base de données</a:t>
            </a:r>
          </a:p>
        </p:txBody>
      </p:sp>
      <p:sp>
        <p:nvSpPr>
          <p:cNvPr id="17" name="Rectangle 16"/>
          <p:cNvSpPr/>
          <p:nvPr/>
        </p:nvSpPr>
        <p:spPr>
          <a:xfrm>
            <a:off x="323528" y="4149080"/>
            <a:ext cx="864096"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050"/>
              <a:t>Navigateur Web</a:t>
            </a:r>
          </a:p>
        </p:txBody>
      </p:sp>
      <p:sp>
        <p:nvSpPr>
          <p:cNvPr id="18" name="Rectangle 17"/>
          <p:cNvSpPr/>
          <p:nvPr/>
        </p:nvSpPr>
        <p:spPr>
          <a:xfrm>
            <a:off x="1475656" y="4149080"/>
            <a:ext cx="6480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900"/>
              <a:t>Serveur Web</a:t>
            </a:r>
            <a:endParaRPr lang="fr-FR" sz="1200"/>
          </a:p>
        </p:txBody>
      </p:sp>
      <p:sp>
        <p:nvSpPr>
          <p:cNvPr id="19" name="Rectangle 18"/>
          <p:cNvSpPr/>
          <p:nvPr/>
        </p:nvSpPr>
        <p:spPr>
          <a:xfrm>
            <a:off x="2267744" y="4149080"/>
            <a:ext cx="10081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000" err="1"/>
              <a:t>Contenaire</a:t>
            </a:r>
            <a:r>
              <a:rPr lang="fr-FR" sz="1000"/>
              <a:t> Web</a:t>
            </a:r>
            <a:endParaRPr lang="fr-FR" sz="2800"/>
          </a:p>
        </p:txBody>
      </p:sp>
      <p:sp>
        <p:nvSpPr>
          <p:cNvPr id="20" name="Rectangle 19"/>
          <p:cNvSpPr/>
          <p:nvPr/>
        </p:nvSpPr>
        <p:spPr>
          <a:xfrm>
            <a:off x="4139952" y="4149080"/>
            <a:ext cx="180020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err="1"/>
              <a:t>Contenaire</a:t>
            </a:r>
            <a:r>
              <a:rPr lang="fr-FR" sz="1100"/>
              <a:t> EJB</a:t>
            </a:r>
            <a:endParaRPr lang="fr-FR"/>
          </a:p>
        </p:txBody>
      </p:sp>
      <p:sp>
        <p:nvSpPr>
          <p:cNvPr id="21" name="Rectangle 20"/>
          <p:cNvSpPr/>
          <p:nvPr/>
        </p:nvSpPr>
        <p:spPr>
          <a:xfrm>
            <a:off x="7452320" y="4221088"/>
            <a:ext cx="6480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a:t>SGBD</a:t>
            </a:r>
          </a:p>
        </p:txBody>
      </p:sp>
      <p:sp>
        <p:nvSpPr>
          <p:cNvPr id="22" name="Double flèche horizontale 21"/>
          <p:cNvSpPr/>
          <p:nvPr/>
        </p:nvSpPr>
        <p:spPr>
          <a:xfrm>
            <a:off x="971600" y="4581128"/>
            <a:ext cx="72008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a:solidFill>
                  <a:schemeClr val="tx1"/>
                </a:solidFill>
              </a:rPr>
              <a:t>HTTP</a:t>
            </a:r>
            <a:endParaRPr lang="fr-FR">
              <a:solidFill>
                <a:schemeClr val="tx1"/>
              </a:solidFill>
            </a:endParaRPr>
          </a:p>
        </p:txBody>
      </p:sp>
      <p:sp>
        <p:nvSpPr>
          <p:cNvPr id="23" name="Double flèche horizontale 22"/>
          <p:cNvSpPr/>
          <p:nvPr/>
        </p:nvSpPr>
        <p:spPr>
          <a:xfrm>
            <a:off x="3131840" y="4581128"/>
            <a:ext cx="72008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a:solidFill>
                  <a:schemeClr val="tx1"/>
                </a:solidFill>
              </a:rPr>
              <a:t>RMI</a:t>
            </a:r>
            <a:endParaRPr lang="fr-FR">
              <a:solidFill>
                <a:schemeClr val="tx1"/>
              </a:solidFill>
            </a:endParaRPr>
          </a:p>
        </p:txBody>
      </p:sp>
      <p:sp>
        <p:nvSpPr>
          <p:cNvPr id="24" name="Double flèche horizontale 23"/>
          <p:cNvSpPr/>
          <p:nvPr/>
        </p:nvSpPr>
        <p:spPr>
          <a:xfrm>
            <a:off x="6228184" y="4581128"/>
            <a:ext cx="1008112"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a:solidFill>
                  <a:schemeClr val="tx1"/>
                </a:solidFill>
              </a:rPr>
              <a:t>JDBC</a:t>
            </a:r>
            <a:endParaRPr lang="fr-FR">
              <a:solidFill>
                <a:schemeClr val="tx1"/>
              </a:solidFill>
            </a:endParaRPr>
          </a:p>
        </p:txBody>
      </p:sp>
      <p:sp>
        <p:nvSpPr>
          <p:cNvPr id="25" name="Espace réservé du numéro de diapositive 24"/>
          <p:cNvSpPr>
            <a:spLocks noGrp="1"/>
          </p:cNvSpPr>
          <p:nvPr>
            <p:ph type="sldNum" sz="quarter" idx="15"/>
          </p:nvPr>
        </p:nvSpPr>
        <p:spPr/>
        <p:txBody>
          <a:bodyPr/>
          <a:lstStyle/>
          <a:p>
            <a:fld id="{CF4668DC-857F-487D-BFFA-8C0CA5037977}" type="slidenum">
              <a:rPr lang="fr-BE" smtClean="0"/>
              <a:pPr/>
              <a:t>23</a:t>
            </a:fld>
            <a:endParaRPr lang="fr-B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685006"/>
            <a:ext cx="8648700" cy="5048250"/>
          </a:xfrm>
          <a:prstGeom prst="rect">
            <a:avLst/>
          </a:prstGeom>
          <a:noFill/>
          <a:ln w="9525">
            <a:noFill/>
            <a:miter lim="800000"/>
            <a:headEnd/>
            <a:tailEnd/>
          </a:ln>
        </p:spPr>
      </p:pic>
      <p:sp>
        <p:nvSpPr>
          <p:cNvPr id="2" name="Titre 1"/>
          <p:cNvSpPr>
            <a:spLocks noGrp="1"/>
          </p:cNvSpPr>
          <p:nvPr>
            <p:ph type="title"/>
          </p:nvPr>
        </p:nvSpPr>
        <p:spPr>
          <a:xfrm>
            <a:off x="457200" y="274638"/>
            <a:ext cx="7467600" cy="562074"/>
          </a:xfrm>
        </p:spPr>
        <p:txBody>
          <a:bodyPr/>
          <a:lstStyle/>
          <a:p>
            <a:r>
              <a:rPr lang="fr-FR"/>
              <a:t>N TIER dans </a:t>
            </a:r>
            <a:r>
              <a:rPr lang="fr-FR" err="1"/>
              <a:t>Dot.Net</a:t>
            </a: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a:t>L'architecture Orientée Objets (OOA)</a:t>
            </a:r>
            <a:br>
              <a:rPr lang="fr-FR" b="1"/>
            </a:br>
            <a:endParaRPr lang="fr-FR"/>
          </a:p>
        </p:txBody>
      </p:sp>
      <p:sp>
        <p:nvSpPr>
          <p:cNvPr id="3" name="Espace réservé du contenu 2"/>
          <p:cNvSpPr>
            <a:spLocks noGrp="1"/>
          </p:cNvSpPr>
          <p:nvPr>
            <p:ph sz="quarter" idx="1"/>
          </p:nvPr>
        </p:nvSpPr>
        <p:spPr>
          <a:xfrm>
            <a:off x="457200" y="1196752"/>
            <a:ext cx="7467600" cy="2304256"/>
          </a:xfrm>
        </p:spPr>
        <p:txBody>
          <a:bodyPr>
            <a:normAutofit fontScale="62500" lnSpcReduction="20000"/>
          </a:bodyPr>
          <a:lstStyle/>
          <a:p>
            <a:r>
              <a:rPr lang="fr-FR"/>
              <a:t>Dans une architecture orientée manipulation d’objets, on remarque tout de suite le nombre de liens entre la couche Coordination et les objets métiers de la couche Domaine.</a:t>
            </a:r>
          </a:p>
          <a:p>
            <a:r>
              <a:rPr lang="fr-FR"/>
              <a:t> Le code client doit traiter directement avec le modèle objet de la couche Domaine, ce qui a pour conséquence de lier celle-ci très fortement à un modèle spécifique et requiert un nombre d'appels important entre les deux couches.</a:t>
            </a:r>
          </a:p>
          <a:p>
            <a:r>
              <a:rPr lang="fr-FR"/>
              <a:t> La multiplication des appels entre couches pose problème lors de la mise à disposition à distance des objets métiers. De plus le nombre d'objets à manipuler réduit l'indépendance entre couches et complexifie la prise en main de la couche métier</a:t>
            </a:r>
          </a:p>
        </p:txBody>
      </p:sp>
      <p:sp>
        <p:nvSpPr>
          <p:cNvPr id="4" name="Rectangle à coins arrondis 3"/>
          <p:cNvSpPr/>
          <p:nvPr/>
        </p:nvSpPr>
        <p:spPr>
          <a:xfrm>
            <a:off x="1043608" y="3501008"/>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Présentation</a:t>
            </a:r>
          </a:p>
        </p:txBody>
      </p:sp>
      <p:sp>
        <p:nvSpPr>
          <p:cNvPr id="6" name="Rectangle à coins arrondis 5"/>
          <p:cNvSpPr/>
          <p:nvPr/>
        </p:nvSpPr>
        <p:spPr>
          <a:xfrm>
            <a:off x="4211960" y="3501008"/>
            <a:ext cx="2304256"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Domaine</a:t>
            </a:r>
          </a:p>
        </p:txBody>
      </p:sp>
      <p:sp>
        <p:nvSpPr>
          <p:cNvPr id="7" name="Rectangle à coins arrondis 6"/>
          <p:cNvSpPr/>
          <p:nvPr/>
        </p:nvSpPr>
        <p:spPr>
          <a:xfrm>
            <a:off x="6516216" y="3501008"/>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Persistance</a:t>
            </a:r>
          </a:p>
        </p:txBody>
      </p:sp>
      <p:sp>
        <p:nvSpPr>
          <p:cNvPr id="9" name="Rectangle à coins arrondis 8"/>
          <p:cNvSpPr/>
          <p:nvPr/>
        </p:nvSpPr>
        <p:spPr>
          <a:xfrm>
            <a:off x="2771800" y="3501008"/>
            <a:ext cx="144016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Coordination</a:t>
            </a:r>
          </a:p>
        </p:txBody>
      </p:sp>
      <p:sp>
        <p:nvSpPr>
          <p:cNvPr id="21" name="Cube 20"/>
          <p:cNvSpPr/>
          <p:nvPr/>
        </p:nvSpPr>
        <p:spPr>
          <a:xfrm>
            <a:off x="4572000" y="3933056"/>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2" name="Cube 21"/>
          <p:cNvSpPr/>
          <p:nvPr/>
        </p:nvSpPr>
        <p:spPr>
          <a:xfrm>
            <a:off x="4572000" y="4509120"/>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3" name="Cube 22"/>
          <p:cNvSpPr/>
          <p:nvPr/>
        </p:nvSpPr>
        <p:spPr>
          <a:xfrm>
            <a:off x="4572000" y="508518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4" name="Cube 23"/>
          <p:cNvSpPr/>
          <p:nvPr/>
        </p:nvSpPr>
        <p:spPr>
          <a:xfrm>
            <a:off x="4572000" y="5661248"/>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7" name="Cube 26"/>
          <p:cNvSpPr/>
          <p:nvPr/>
        </p:nvSpPr>
        <p:spPr>
          <a:xfrm>
            <a:off x="5292080" y="43651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8" name="Cube 27"/>
          <p:cNvSpPr/>
          <p:nvPr/>
        </p:nvSpPr>
        <p:spPr>
          <a:xfrm>
            <a:off x="5444480" y="45175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9" name="Cube 28"/>
          <p:cNvSpPr/>
          <p:nvPr/>
        </p:nvSpPr>
        <p:spPr>
          <a:xfrm>
            <a:off x="5596880" y="46699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30" name="Cube 29"/>
          <p:cNvSpPr/>
          <p:nvPr/>
        </p:nvSpPr>
        <p:spPr>
          <a:xfrm>
            <a:off x="5749280" y="48223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31" name="Double flèche horizontale 30"/>
          <p:cNvSpPr/>
          <p:nvPr/>
        </p:nvSpPr>
        <p:spPr>
          <a:xfrm>
            <a:off x="4067944" y="4077072"/>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Double flèche horizontale 31"/>
          <p:cNvSpPr/>
          <p:nvPr/>
        </p:nvSpPr>
        <p:spPr>
          <a:xfrm>
            <a:off x="4067944" y="465313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Double flèche horizontale 32"/>
          <p:cNvSpPr/>
          <p:nvPr/>
        </p:nvSpPr>
        <p:spPr>
          <a:xfrm>
            <a:off x="4067944" y="5877272"/>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4" name="Double flèche horizontale 33"/>
          <p:cNvSpPr/>
          <p:nvPr/>
        </p:nvSpPr>
        <p:spPr>
          <a:xfrm>
            <a:off x="4067944" y="5301208"/>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5" name="Double flèche horizontale 34"/>
          <p:cNvSpPr/>
          <p:nvPr/>
        </p:nvSpPr>
        <p:spPr>
          <a:xfrm>
            <a:off x="5004048" y="465313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6" name="Cube 35"/>
          <p:cNvSpPr/>
          <p:nvPr/>
        </p:nvSpPr>
        <p:spPr>
          <a:xfrm>
            <a:off x="5508104" y="5589240"/>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37" name="Double flèche horizontale 36"/>
          <p:cNvSpPr/>
          <p:nvPr/>
        </p:nvSpPr>
        <p:spPr>
          <a:xfrm>
            <a:off x="5076056" y="573325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5" name="Espace réservé du numéro de diapositive 24"/>
          <p:cNvSpPr>
            <a:spLocks noGrp="1"/>
          </p:cNvSpPr>
          <p:nvPr>
            <p:ph type="sldNum" sz="quarter" idx="15"/>
          </p:nvPr>
        </p:nvSpPr>
        <p:spPr/>
        <p:txBody>
          <a:bodyPr/>
          <a:lstStyle/>
          <a:p>
            <a:fld id="{CF4668DC-857F-487D-BFFA-8C0CA5037977}" type="slidenum">
              <a:rPr lang="fr-BE" smtClean="0"/>
              <a:pPr/>
              <a:t>25</a:t>
            </a:fld>
            <a:endParaRPr lang="fr-B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a:t>L’architecture Orientée Services (SOA)</a:t>
            </a:r>
            <a:br>
              <a:rPr lang="fr-FR" b="1"/>
            </a:br>
            <a:endParaRPr lang="fr-FR"/>
          </a:p>
        </p:txBody>
      </p:sp>
      <p:sp>
        <p:nvSpPr>
          <p:cNvPr id="3" name="Espace réservé du contenu 2"/>
          <p:cNvSpPr>
            <a:spLocks noGrp="1"/>
          </p:cNvSpPr>
          <p:nvPr>
            <p:ph sz="quarter" idx="1"/>
          </p:nvPr>
        </p:nvSpPr>
        <p:spPr>
          <a:xfrm>
            <a:off x="457200" y="1124744"/>
            <a:ext cx="7467600" cy="5349208"/>
          </a:xfrm>
        </p:spPr>
        <p:txBody>
          <a:bodyPr>
            <a:normAutofit fontScale="77500" lnSpcReduction="20000"/>
          </a:bodyPr>
          <a:lstStyle/>
          <a:p>
            <a:r>
              <a:rPr lang="fr-FR"/>
              <a:t>L’architecture SOA consiste à traiter toute application du système d’information comme un fournisseur de services. Et ces services doivent être réutilisables.</a:t>
            </a:r>
          </a:p>
          <a:p>
            <a:r>
              <a:rPr lang="fr-FR"/>
              <a:t>Le service est l'unité atomique d'une SOA. Une application est un ensemble de services qui dialoguent entre eux par des messages.</a:t>
            </a:r>
          </a:p>
          <a:p>
            <a:r>
              <a:rPr lang="fr-FR"/>
              <a:t>Le couplage entre services est un couplage faible et les communications peuvent être synchrones ou asynchrones.</a:t>
            </a:r>
          </a:p>
          <a:p>
            <a:r>
              <a:rPr lang="fr-FR"/>
              <a:t>Le service peut :</a:t>
            </a:r>
          </a:p>
          <a:p>
            <a:pPr lvl="1"/>
            <a:r>
              <a:rPr lang="fr-FR"/>
              <a:t>être codé dans n'importe quel langage </a:t>
            </a:r>
          </a:p>
          <a:p>
            <a:pPr lvl="1"/>
            <a:r>
              <a:rPr lang="fr-FR"/>
              <a:t>s'exécuter sur n'importe quelle plate-forme (matérielle et logicielle).</a:t>
            </a:r>
          </a:p>
          <a:p>
            <a:r>
              <a:rPr lang="fr-FR"/>
              <a:t>Le service doit :</a:t>
            </a:r>
          </a:p>
          <a:p>
            <a:pPr lvl="1"/>
            <a:r>
              <a:rPr lang="fr-FR"/>
              <a:t>offrir un ensemble d'opérations dont les interfaces sont publiées ;</a:t>
            </a:r>
          </a:p>
          <a:p>
            <a:pPr lvl="1"/>
            <a:r>
              <a:rPr lang="fr-FR"/>
              <a:t>être autonome (disposer de toutes les informations nécessaires à son exécution : pas de notion d'état) ;</a:t>
            </a:r>
          </a:p>
          <a:p>
            <a:pPr lvl="1"/>
            <a:r>
              <a:rPr lang="fr-FR"/>
              <a:t>respecter un ensemble de contrats (règles de fonctionnement),</a:t>
            </a:r>
          </a:p>
          <a:p>
            <a:pPr lvl="1"/>
            <a:r>
              <a:rPr lang="fr-FR"/>
              <a:t>correspondre aux processus métier et fonctions </a:t>
            </a:r>
            <a:r>
              <a:rPr lang="fr-FR" err="1"/>
              <a:t>mutualisables</a:t>
            </a:r>
            <a:r>
              <a:rPr lang="fr-FR"/>
              <a:t> au niveau de l'entreprise afin d'aligner l'informatique aux changements des décisions stratégiques et tactiques.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b="1"/>
              <a:t>L’architecture Orientée Services</a:t>
            </a:r>
            <a:endParaRPr lang="fr-FR"/>
          </a:p>
        </p:txBody>
      </p:sp>
      <p:sp>
        <p:nvSpPr>
          <p:cNvPr id="3" name="Espace réservé du contenu 2"/>
          <p:cNvSpPr>
            <a:spLocks noGrp="1"/>
          </p:cNvSpPr>
          <p:nvPr>
            <p:ph sz="quarter" idx="1"/>
          </p:nvPr>
        </p:nvSpPr>
        <p:spPr>
          <a:xfrm>
            <a:off x="457200" y="1124744"/>
            <a:ext cx="7467600" cy="2664296"/>
          </a:xfrm>
        </p:spPr>
        <p:txBody>
          <a:bodyPr>
            <a:normAutofit fontScale="85000" lnSpcReduction="10000"/>
          </a:bodyPr>
          <a:lstStyle/>
          <a:p>
            <a:r>
              <a:rPr lang="fr-FR"/>
              <a:t>Pour une architecture SOA, un niveau supplémentaire est introduit sous la forme de la couche Services.</a:t>
            </a:r>
          </a:p>
          <a:p>
            <a:r>
              <a:rPr lang="fr-FR"/>
              <a:t>La couche Coordination ne manipule plus directement les objets métiers, mais passe par des appels de services.</a:t>
            </a:r>
          </a:p>
          <a:p>
            <a:r>
              <a:rPr lang="fr-FR"/>
              <a:t>Les services agissent comme des « boites noires » faisant abstraction de la complexité du modèle objet, présentant un ensemble de fonctionnalités restreints et permettant de réduire les échanges entre les couches.</a:t>
            </a:r>
          </a:p>
        </p:txBody>
      </p:sp>
      <p:sp>
        <p:nvSpPr>
          <p:cNvPr id="4" name="Rectangle à coins arrondis 3"/>
          <p:cNvSpPr/>
          <p:nvPr/>
        </p:nvSpPr>
        <p:spPr>
          <a:xfrm>
            <a:off x="179512" y="3717032"/>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Présentation</a:t>
            </a:r>
          </a:p>
        </p:txBody>
      </p:sp>
      <p:sp>
        <p:nvSpPr>
          <p:cNvPr id="5" name="Rectangle à coins arrondis 4"/>
          <p:cNvSpPr/>
          <p:nvPr/>
        </p:nvSpPr>
        <p:spPr>
          <a:xfrm>
            <a:off x="2987824" y="3717032"/>
            <a:ext cx="1944216" cy="2880000"/>
          </a:xfrm>
          <a:prstGeom prst="roundRect">
            <a:avLst/>
          </a:prstGeom>
          <a:solidFill>
            <a:srgbClr val="B1EC1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Services</a:t>
            </a:r>
          </a:p>
        </p:txBody>
      </p:sp>
      <p:sp>
        <p:nvSpPr>
          <p:cNvPr id="6" name="Rectangle à coins arrondis 5"/>
          <p:cNvSpPr/>
          <p:nvPr/>
        </p:nvSpPr>
        <p:spPr>
          <a:xfrm>
            <a:off x="4932040" y="3717032"/>
            <a:ext cx="2088232"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Domaine</a:t>
            </a:r>
          </a:p>
        </p:txBody>
      </p:sp>
      <p:sp>
        <p:nvSpPr>
          <p:cNvPr id="7" name="Rectangle à coins arrondis 6"/>
          <p:cNvSpPr/>
          <p:nvPr/>
        </p:nvSpPr>
        <p:spPr>
          <a:xfrm>
            <a:off x="7020272" y="3717032"/>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Persistance</a:t>
            </a:r>
          </a:p>
        </p:txBody>
      </p:sp>
      <p:sp>
        <p:nvSpPr>
          <p:cNvPr id="9" name="Rectangle à coins arrondis 8"/>
          <p:cNvSpPr/>
          <p:nvPr/>
        </p:nvSpPr>
        <p:spPr>
          <a:xfrm>
            <a:off x="1907704" y="3717032"/>
            <a:ext cx="108012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Coordination</a:t>
            </a:r>
          </a:p>
        </p:txBody>
      </p:sp>
      <p:sp>
        <p:nvSpPr>
          <p:cNvPr id="21" name="Cube 20"/>
          <p:cNvSpPr/>
          <p:nvPr/>
        </p:nvSpPr>
        <p:spPr>
          <a:xfrm>
            <a:off x="5436096" y="4149080"/>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2" name="Cube 21"/>
          <p:cNvSpPr/>
          <p:nvPr/>
        </p:nvSpPr>
        <p:spPr>
          <a:xfrm>
            <a:off x="5436096" y="4725144"/>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3" name="Cube 22"/>
          <p:cNvSpPr/>
          <p:nvPr/>
        </p:nvSpPr>
        <p:spPr>
          <a:xfrm>
            <a:off x="5436096" y="530120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4" name="Cube 23"/>
          <p:cNvSpPr/>
          <p:nvPr/>
        </p:nvSpPr>
        <p:spPr>
          <a:xfrm>
            <a:off x="5436096" y="5877272"/>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5" name="Cube 24"/>
          <p:cNvSpPr/>
          <p:nvPr/>
        </p:nvSpPr>
        <p:spPr>
          <a:xfrm>
            <a:off x="6156176" y="458112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6" name="Cube 25"/>
          <p:cNvSpPr/>
          <p:nvPr/>
        </p:nvSpPr>
        <p:spPr>
          <a:xfrm>
            <a:off x="6308576" y="473352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a:solidFill>
                  <a:schemeClr val="tx1"/>
                </a:solidFill>
              </a:rPr>
              <a:t>Objet métier</a:t>
            </a:r>
          </a:p>
        </p:txBody>
      </p:sp>
      <p:sp>
        <p:nvSpPr>
          <p:cNvPr id="29" name="Double flèche horizontale 28"/>
          <p:cNvSpPr/>
          <p:nvPr/>
        </p:nvSpPr>
        <p:spPr>
          <a:xfrm>
            <a:off x="4355976" y="4293096"/>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0" name="Double flèche horizontale 29"/>
          <p:cNvSpPr/>
          <p:nvPr/>
        </p:nvSpPr>
        <p:spPr>
          <a:xfrm>
            <a:off x="4355976" y="4869160"/>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Double flèche horizontale 30"/>
          <p:cNvSpPr/>
          <p:nvPr/>
        </p:nvSpPr>
        <p:spPr>
          <a:xfrm>
            <a:off x="4355976" y="6093296"/>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Double flèche horizontale 31"/>
          <p:cNvSpPr/>
          <p:nvPr/>
        </p:nvSpPr>
        <p:spPr>
          <a:xfrm>
            <a:off x="4355976" y="5517232"/>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Double flèche horizontale 32"/>
          <p:cNvSpPr/>
          <p:nvPr/>
        </p:nvSpPr>
        <p:spPr>
          <a:xfrm>
            <a:off x="5868144" y="4869160"/>
            <a:ext cx="504056"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4" name="Rectangle 33"/>
          <p:cNvSpPr/>
          <p:nvPr/>
        </p:nvSpPr>
        <p:spPr>
          <a:xfrm>
            <a:off x="3779912" y="4149080"/>
            <a:ext cx="576064"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algn="ctr"/>
            <a:r>
              <a:rPr lang="fr-FR" sz="900">
                <a:solidFill>
                  <a:schemeClr val="tx1"/>
                </a:solidFill>
              </a:rPr>
              <a:t>Service</a:t>
            </a:r>
            <a:endParaRPr lang="fr-FR" sz="2800">
              <a:solidFill>
                <a:schemeClr val="tx1"/>
              </a:solidFill>
            </a:endParaRPr>
          </a:p>
        </p:txBody>
      </p:sp>
      <p:sp>
        <p:nvSpPr>
          <p:cNvPr id="35" name="Rectangle 34"/>
          <p:cNvSpPr/>
          <p:nvPr/>
        </p:nvSpPr>
        <p:spPr>
          <a:xfrm>
            <a:off x="3779912" y="5373216"/>
            <a:ext cx="576064"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800">
                <a:solidFill>
                  <a:schemeClr val="tx1"/>
                </a:solidFill>
              </a:rPr>
              <a:t>Service</a:t>
            </a:r>
            <a:endParaRPr lang="fr-FR" sz="5400">
              <a:solidFill>
                <a:schemeClr val="tx1"/>
              </a:solidFill>
            </a:endParaRPr>
          </a:p>
        </p:txBody>
      </p:sp>
      <p:sp>
        <p:nvSpPr>
          <p:cNvPr id="36" name="Double flèche horizontale 35"/>
          <p:cNvSpPr/>
          <p:nvPr/>
        </p:nvSpPr>
        <p:spPr>
          <a:xfrm>
            <a:off x="2627784" y="4581128"/>
            <a:ext cx="1152128" cy="21602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7" name="Double flèche horizontale 36"/>
          <p:cNvSpPr/>
          <p:nvPr/>
        </p:nvSpPr>
        <p:spPr>
          <a:xfrm>
            <a:off x="2627784" y="5733256"/>
            <a:ext cx="1152128" cy="21602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7" name="Espace réservé du numéro de diapositive 26"/>
          <p:cNvSpPr>
            <a:spLocks noGrp="1"/>
          </p:cNvSpPr>
          <p:nvPr>
            <p:ph type="sldNum" sz="quarter" idx="15"/>
          </p:nvPr>
        </p:nvSpPr>
        <p:spPr/>
        <p:txBody>
          <a:bodyPr/>
          <a:lstStyle/>
          <a:p>
            <a:fld id="{CF4668DC-857F-487D-BFFA-8C0CA5037977}" type="slidenum">
              <a:rPr lang="fr-BE" smtClean="0"/>
              <a:pPr/>
              <a:t>27</a:t>
            </a:fld>
            <a:endParaRPr lang="fr-B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a:t>L’architecture Orientée Services</a:t>
            </a:r>
          </a:p>
        </p:txBody>
      </p:sp>
      <p:sp>
        <p:nvSpPr>
          <p:cNvPr id="3" name="Espace réservé du contenu 2"/>
          <p:cNvSpPr>
            <a:spLocks noGrp="1"/>
          </p:cNvSpPr>
          <p:nvPr>
            <p:ph sz="quarter" idx="1"/>
          </p:nvPr>
        </p:nvSpPr>
        <p:spPr>
          <a:xfrm>
            <a:off x="457200" y="1124744"/>
            <a:ext cx="7467600" cy="5349208"/>
          </a:xfrm>
        </p:spPr>
        <p:txBody>
          <a:bodyPr>
            <a:normAutofit fontScale="92500"/>
          </a:bodyPr>
          <a:lstStyle/>
          <a:p>
            <a:r>
              <a:rPr lang="fr-FR"/>
              <a:t>Un service doit pouvoir être utilisé par exemple pour un traitement batch ou encore pour un traitement TP</a:t>
            </a:r>
          </a:p>
          <a:p>
            <a:pPr lvl="1"/>
            <a:r>
              <a:rPr lang="fr-FR" b="1"/>
              <a:t>TP</a:t>
            </a:r>
            <a:r>
              <a:rPr lang="fr-FR"/>
              <a:t> (Transaction </a:t>
            </a:r>
            <a:r>
              <a:rPr lang="fr-FR" err="1"/>
              <a:t>Processing</a:t>
            </a:r>
            <a:r>
              <a:rPr lang="fr-FR"/>
              <a:t>): il s’agit d’ un traitement qui s'effectue </a:t>
            </a:r>
            <a:r>
              <a:rPr lang="fr-FR" b="1"/>
              <a:t>en transactionnel</a:t>
            </a:r>
            <a:r>
              <a:rPr lang="fr-FR"/>
              <a:t>, c'est-à-dire en temps réel (synchrone).</a:t>
            </a:r>
          </a:p>
          <a:p>
            <a:pPr lvl="1"/>
            <a:r>
              <a:rPr lang="fr-FR" b="1"/>
              <a:t>Batch</a:t>
            </a:r>
            <a:r>
              <a:rPr lang="fr-FR"/>
              <a:t>: il s’agit d’ un traitement qui s'effectue par lots, en réponse différée (asynchrone).</a:t>
            </a:r>
          </a:p>
          <a:p>
            <a:r>
              <a:rPr lang="fr-FR"/>
              <a:t>Quel implémentation?</a:t>
            </a:r>
          </a:p>
          <a:p>
            <a:pPr lvl="1"/>
            <a:r>
              <a:rPr lang="fr-FR"/>
              <a:t>Lorsque les couches se trouvent sur des machines physiquement distinctes, des mécanismes tels que le remoting ou les Services Web peuvent être mis en œuvre.</a:t>
            </a:r>
          </a:p>
          <a:p>
            <a:pPr lvl="1"/>
            <a:r>
              <a:rPr lang="fr-FR"/>
              <a:t>Lorsque les couches d’une application se trouvent toutes sur la même machine, il convient d’optimiser la performance en privilégiant des appels directs entre les couches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a:t>L’architecture Orientée Services</a:t>
            </a:r>
            <a:endParaRPr lang="fr-FR"/>
          </a:p>
        </p:txBody>
      </p:sp>
      <p:sp>
        <p:nvSpPr>
          <p:cNvPr id="3" name="Espace réservé du contenu 2"/>
          <p:cNvSpPr>
            <a:spLocks noGrp="1"/>
          </p:cNvSpPr>
          <p:nvPr>
            <p:ph sz="quarter" idx="1"/>
          </p:nvPr>
        </p:nvSpPr>
        <p:spPr>
          <a:xfrm>
            <a:off x="457200" y="980728"/>
            <a:ext cx="7467600" cy="5493224"/>
          </a:xfrm>
        </p:spPr>
        <p:txBody>
          <a:bodyPr>
            <a:normAutofit/>
          </a:bodyPr>
          <a:lstStyle/>
          <a:p>
            <a:r>
              <a:rPr lang="fr-FR"/>
              <a:t>Généralement, une architecture SOA peut être construire sans utiliser XML ni les services Web, mais avec des formats de type CVS, ou des technologies comme Corba ou COM/DCOM, mais XML offre certainement une plus grande ouverture.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Structuration des applications EN COUCHE (Suite)</a:t>
            </a:r>
          </a:p>
        </p:txBody>
      </p:sp>
      <p:sp>
        <p:nvSpPr>
          <p:cNvPr id="3" name="Espace réservé du contenu 2"/>
          <p:cNvSpPr>
            <a:spLocks noGrp="1"/>
          </p:cNvSpPr>
          <p:nvPr>
            <p:ph sz="quarter" idx="1"/>
          </p:nvPr>
        </p:nvSpPr>
        <p:spPr>
          <a:xfrm>
            <a:off x="467544" y="5013176"/>
            <a:ext cx="7467600" cy="1612776"/>
          </a:xfrm>
        </p:spPr>
        <p:txBody>
          <a:bodyPr>
            <a:normAutofit fontScale="92500" lnSpcReduction="20000"/>
          </a:bodyPr>
          <a:lstStyle/>
          <a:p>
            <a:r>
              <a:rPr lang="fr-FR"/>
              <a:t>Chaque couche a ses propres responsabilités et utilise la couche située en dessous d’elle</a:t>
            </a:r>
          </a:p>
          <a:p>
            <a:r>
              <a:rPr lang="fr-FR"/>
              <a:t> En fonction du projet, les architectes enrichissent et élaguent le modèle. La structuration est alors guidée par les contraintes exprimées et existantes</a:t>
            </a:r>
          </a:p>
        </p:txBody>
      </p:sp>
      <p:graphicFrame>
        <p:nvGraphicFramePr>
          <p:cNvPr id="4" name="Diagramme 3"/>
          <p:cNvGraphicFramePr/>
          <p:nvPr/>
        </p:nvGraphicFramePr>
        <p:xfrm>
          <a:off x="1547664" y="1700808"/>
          <a:ext cx="540060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5"/>
          </p:nvPr>
        </p:nvSpPr>
        <p:spPr/>
        <p:txBody>
          <a:bodyPr/>
          <a:lstStyle/>
          <a:p>
            <a:fld id="{CF4668DC-857F-487D-BFFA-8C0CA5037977}" type="slidenum">
              <a:rPr lang="fr-BE" smtClean="0"/>
              <a:pPr/>
              <a:t>3</a:t>
            </a:fld>
            <a:endParaRPr lang="fr-B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a:t>Web service</a:t>
            </a:r>
          </a:p>
        </p:txBody>
      </p:sp>
      <p:sp>
        <p:nvSpPr>
          <p:cNvPr id="3" name="Espace réservé du contenu 2"/>
          <p:cNvSpPr>
            <a:spLocks noGrp="1"/>
          </p:cNvSpPr>
          <p:nvPr>
            <p:ph sz="quarter" idx="1"/>
          </p:nvPr>
        </p:nvSpPr>
        <p:spPr>
          <a:xfrm>
            <a:off x="457200" y="1600200"/>
            <a:ext cx="7467600" cy="3989040"/>
          </a:xfrm>
        </p:spPr>
        <p:txBody>
          <a:bodyPr>
            <a:normAutofit/>
          </a:bodyPr>
          <a:lstStyle/>
          <a:p>
            <a:r>
              <a:rPr lang="fr-FR"/>
              <a:t>Un </a:t>
            </a:r>
            <a:r>
              <a:rPr lang="fr-FR" b="1"/>
              <a:t>service web</a:t>
            </a:r>
            <a:r>
              <a:rPr lang="fr-FR"/>
              <a:t> est un programme informatique permettant la communication et l'échange de données entre applications et systèmes hétérogènes dans des environnements distribués: il permet aux applications de dialoguer à distance via Internet indépendamment des plates-formes et des langages sur lesquelles elles reposent.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9512" y="1340768"/>
            <a:ext cx="8830799" cy="5112568"/>
          </a:xfrm>
          <a:prstGeom prst="rect">
            <a:avLst/>
          </a:prstGeom>
          <a:noFill/>
          <a:ln w="9525">
            <a:noFill/>
            <a:miter lim="800000"/>
            <a:headEnd/>
            <a:tailEnd/>
          </a:ln>
        </p:spPr>
      </p:pic>
      <p:sp>
        <p:nvSpPr>
          <p:cNvPr id="2" name="Titre 1"/>
          <p:cNvSpPr>
            <a:spLocks noGrp="1"/>
          </p:cNvSpPr>
          <p:nvPr>
            <p:ph type="title"/>
          </p:nvPr>
        </p:nvSpPr>
        <p:spPr>
          <a:xfrm>
            <a:off x="457200" y="274638"/>
            <a:ext cx="7467600" cy="562074"/>
          </a:xfrm>
        </p:spPr>
        <p:txBody>
          <a:bodyPr/>
          <a:lstStyle/>
          <a:p>
            <a:r>
              <a:rPr lang="fr-FR"/>
              <a:t>Web service : WS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a:t>Web service WS: les acteurs</a:t>
            </a:r>
          </a:p>
        </p:txBody>
      </p:sp>
      <p:sp>
        <p:nvSpPr>
          <p:cNvPr id="3" name="Espace réservé du contenu 2"/>
          <p:cNvSpPr>
            <a:spLocks noGrp="1"/>
          </p:cNvSpPr>
          <p:nvPr>
            <p:ph sz="quarter" idx="1"/>
          </p:nvPr>
        </p:nvSpPr>
        <p:spPr>
          <a:xfrm>
            <a:off x="457200" y="980728"/>
            <a:ext cx="7467600" cy="5493224"/>
          </a:xfrm>
        </p:spPr>
        <p:txBody>
          <a:bodyPr>
            <a:noAutofit/>
          </a:bodyPr>
          <a:lstStyle/>
          <a:p>
            <a:r>
              <a:rPr lang="fr-FR" sz="2800"/>
              <a:t>Sur un serveur, le Service Registry est l’annuaire des services publiés par les providers (UDDI) </a:t>
            </a:r>
          </a:p>
          <a:p>
            <a:r>
              <a:rPr lang="fr-FR" sz="2800"/>
              <a:t>Sur le serveur, le Service Provider: application s'exécutant sur un serveur et comportant un module logiciel accessible en XML</a:t>
            </a:r>
          </a:p>
          <a:p>
            <a:r>
              <a:rPr lang="fr-FR" sz="2800"/>
              <a:t>Sur le client, le Service Requester: application cliente se liant à un service et invoquant ses fonctions par des messages XML (REST, XML-RPC,SOAP)</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a:t>Web service WS</a:t>
            </a:r>
          </a:p>
        </p:txBody>
      </p:sp>
      <p:sp>
        <p:nvSpPr>
          <p:cNvPr id="3" name="Espace réservé du contenu 2"/>
          <p:cNvSpPr>
            <a:spLocks noGrp="1"/>
          </p:cNvSpPr>
          <p:nvPr>
            <p:ph sz="quarter" idx="1"/>
          </p:nvPr>
        </p:nvSpPr>
        <p:spPr>
          <a:xfrm>
            <a:off x="457200" y="1052736"/>
            <a:ext cx="7467600" cy="5421216"/>
          </a:xfrm>
        </p:spPr>
        <p:txBody>
          <a:bodyPr>
            <a:normAutofit fontScale="92500"/>
          </a:bodyPr>
          <a:lstStyle/>
          <a:p>
            <a:r>
              <a:rPr lang="fr-FR"/>
              <a:t> WSDL (Web Services Description Language) donne la description au format XML des Web Services en précisant les méthodes pouvant être invoquées, leur signature et le point d'accès (URL, port, etc..).</a:t>
            </a:r>
          </a:p>
          <a:p>
            <a:r>
              <a:rPr lang="fr-FR"/>
              <a:t>UDDI (Universal Description, Discovery and Integration) normalise une solution d'annuaire distribué de Web Services, permettant à la fois la publication et l'exploration. UDDI se comporte lui-même comme un Web service dont les méthodes sont appelées via le protocole SOAP. Il s’agit d’un annuaire permettant d’enregistrer de rechercher des service web.</a:t>
            </a:r>
          </a:p>
          <a:p>
            <a:r>
              <a:rPr lang="fr-FR"/>
              <a:t>SOAP (Simple Object Access Protocol) : Protocole de communication en service Web par échange de message XML.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79512" y="1916832"/>
            <a:ext cx="8620125" cy="4419600"/>
          </a:xfrm>
          <a:prstGeom prst="rect">
            <a:avLst/>
          </a:prstGeom>
          <a:noFill/>
          <a:ln w="9525">
            <a:noFill/>
            <a:miter lim="800000"/>
            <a:headEnd/>
            <a:tailEnd/>
          </a:ln>
        </p:spPr>
      </p:pic>
      <p:sp>
        <p:nvSpPr>
          <p:cNvPr id="2" name="Titre 1"/>
          <p:cNvSpPr>
            <a:spLocks noGrp="1"/>
          </p:cNvSpPr>
          <p:nvPr>
            <p:ph type="title"/>
          </p:nvPr>
        </p:nvSpPr>
        <p:spPr/>
        <p:txBody>
          <a:bodyPr/>
          <a:lstStyle/>
          <a:p>
            <a:r>
              <a:rPr lang="fr-FR"/>
              <a:t>Web service WS: SOAP</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Web service WS: Structure d’un message SOAP</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35</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611560" y="1628800"/>
            <a:ext cx="7391400" cy="37814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51520" y="260648"/>
            <a:ext cx="8208912" cy="6408712"/>
          </a:xfrm>
        </p:spPr>
        <p:txBody>
          <a:bodyPr>
            <a:noAutofit/>
          </a:bodyPr>
          <a:lstStyle/>
          <a:p>
            <a:pPr>
              <a:buNone/>
            </a:pPr>
            <a:r>
              <a:rPr lang="fr-FR" sz="1800" b="1"/>
              <a:t>Signature de la Méthode</a:t>
            </a:r>
            <a:r>
              <a:rPr lang="fr-FR" sz="1800"/>
              <a:t> </a:t>
            </a:r>
          </a:p>
          <a:p>
            <a:pPr>
              <a:buNone/>
            </a:pPr>
            <a:r>
              <a:rPr lang="fr-FR" sz="1800"/>
              <a:t>Int </a:t>
            </a:r>
            <a:r>
              <a:rPr lang="fr-FR" sz="1800" err="1"/>
              <a:t>doubleAnInteger</a:t>
            </a:r>
            <a:r>
              <a:rPr lang="fr-FR" sz="1800"/>
              <a:t> ( </a:t>
            </a:r>
            <a:r>
              <a:rPr lang="fr-FR" sz="1800" err="1"/>
              <a:t>int</a:t>
            </a:r>
            <a:r>
              <a:rPr lang="fr-FR" sz="1800"/>
              <a:t> </a:t>
            </a:r>
            <a:r>
              <a:rPr lang="fr-FR" sz="1800" err="1"/>
              <a:t>numberToDouble</a:t>
            </a:r>
            <a:r>
              <a:rPr lang="fr-FR" sz="1800"/>
              <a:t> ); </a:t>
            </a:r>
          </a:p>
          <a:p>
            <a:pPr>
              <a:buNone/>
            </a:pPr>
            <a:endParaRPr lang="fr-FR" sz="1800"/>
          </a:p>
          <a:p>
            <a:pPr>
              <a:buNone/>
            </a:pPr>
            <a:r>
              <a:rPr lang="fr-FR" sz="1800" b="1"/>
              <a:t>Requête</a:t>
            </a:r>
            <a:r>
              <a:rPr lang="fr-FR" sz="1800"/>
              <a:t> </a:t>
            </a:r>
          </a:p>
          <a:p>
            <a:pPr>
              <a:buNone/>
            </a:pPr>
            <a:r>
              <a:rPr lang="fr-FR" sz="1800"/>
              <a:t>&lt;?</a:t>
            </a:r>
            <a:r>
              <a:rPr lang="fr-FR" sz="1800" err="1"/>
              <a:t>xml</a:t>
            </a:r>
            <a:r>
              <a:rPr lang="fr-FR" sz="1800"/>
              <a:t> version="1.0" </a:t>
            </a:r>
            <a:r>
              <a:rPr lang="fr-FR" sz="1800" err="1"/>
              <a:t>encoding</a:t>
            </a:r>
            <a:r>
              <a:rPr lang="fr-FR" sz="1800"/>
              <a:t>="UTF-8" </a:t>
            </a:r>
            <a:r>
              <a:rPr lang="fr-FR" sz="1800" err="1"/>
              <a:t>standalone</a:t>
            </a:r>
            <a:r>
              <a:rPr lang="fr-FR" sz="1800"/>
              <a:t>="no" ?&gt; </a:t>
            </a:r>
          </a:p>
          <a:p>
            <a:pPr>
              <a:buNone/>
            </a:pPr>
            <a:r>
              <a:rPr lang="fr-FR" sz="1800"/>
              <a:t>&lt;</a:t>
            </a:r>
            <a:r>
              <a:rPr lang="fr-FR" sz="1800" err="1"/>
              <a:t>SOAP-ENV:Envelope</a:t>
            </a:r>
            <a:r>
              <a:rPr lang="fr-FR" sz="1800"/>
              <a:t> </a:t>
            </a:r>
            <a:r>
              <a:rPr lang="fr-FR" sz="1800" err="1"/>
              <a:t>SOAP-ENV:encodingStyle</a:t>
            </a:r>
            <a:r>
              <a:rPr lang="fr-FR" sz="1800"/>
              <a:t>="http://schemas.xmlsoap.org/soap/encoding/" </a:t>
            </a:r>
            <a:r>
              <a:rPr lang="fr-FR" sz="1800" err="1"/>
              <a:t>xmlns:SOAP-ENV</a:t>
            </a:r>
            <a:r>
              <a:rPr lang="fr-FR" sz="1800"/>
              <a:t>="http://schemas.xmlsoap.org/soap/envelope/" </a:t>
            </a:r>
            <a:r>
              <a:rPr lang="fr-FR" sz="1800" err="1"/>
              <a:t>xmlns:SOAP-ENC</a:t>
            </a:r>
            <a:r>
              <a:rPr lang="fr-FR" sz="1800"/>
              <a:t>="http://schemas.xmlsoap.org/soap/encoding/" </a:t>
            </a:r>
            <a:r>
              <a:rPr lang="fr-FR" sz="1800" err="1"/>
              <a:t>xmlns:xsi</a:t>
            </a:r>
            <a:r>
              <a:rPr lang="fr-FR" sz="1800"/>
              <a:t>="http://www.w3.org/1999/XMLSchema-instance" </a:t>
            </a:r>
            <a:r>
              <a:rPr lang="fr-FR" sz="1800" err="1"/>
              <a:t>xmlns:xsd</a:t>
            </a:r>
            <a:r>
              <a:rPr lang="fr-FR" sz="1800"/>
              <a:t>="http://www.w3.org/1999/XMLSchema"&gt; </a:t>
            </a:r>
          </a:p>
          <a:p>
            <a:pPr>
              <a:buNone/>
            </a:pPr>
            <a:r>
              <a:rPr lang="fr-FR" sz="1800"/>
              <a:t>&lt;</a:t>
            </a:r>
            <a:r>
              <a:rPr lang="fr-FR" sz="1800" err="1"/>
              <a:t>SOAP-ENV:Body</a:t>
            </a:r>
            <a:r>
              <a:rPr lang="fr-FR" sz="1800"/>
              <a:t>&gt; </a:t>
            </a:r>
          </a:p>
          <a:p>
            <a:pPr>
              <a:buNone/>
            </a:pPr>
            <a:r>
              <a:rPr lang="fr-FR" sz="1800"/>
              <a:t>&lt;ns1:</a:t>
            </a:r>
            <a:r>
              <a:rPr lang="fr-FR" sz="1800" err="1"/>
              <a:t>doubleAnInteger</a:t>
            </a:r>
            <a:r>
              <a:rPr lang="fr-FR" sz="1800"/>
              <a:t> xmlns:ns1="</a:t>
            </a:r>
            <a:r>
              <a:rPr lang="fr-FR" sz="1800" err="1"/>
              <a:t>urn:MySoapServices</a:t>
            </a:r>
            <a:r>
              <a:rPr lang="fr-FR" sz="1800"/>
              <a:t>"&gt; </a:t>
            </a:r>
          </a:p>
          <a:p>
            <a:pPr>
              <a:buNone/>
            </a:pPr>
            <a:r>
              <a:rPr lang="fr-FR" sz="1800"/>
              <a:t>&lt;param1 </a:t>
            </a:r>
            <a:r>
              <a:rPr lang="fr-FR" sz="1800" err="1"/>
              <a:t>xsi:type</a:t>
            </a:r>
            <a:r>
              <a:rPr lang="fr-FR" sz="1800"/>
              <a:t>="</a:t>
            </a:r>
            <a:r>
              <a:rPr lang="fr-FR" sz="1800" err="1"/>
              <a:t>xsd:int</a:t>
            </a:r>
            <a:r>
              <a:rPr lang="fr-FR" sz="1800"/>
              <a:t>"&gt;123&lt;/param1&gt; </a:t>
            </a:r>
          </a:p>
          <a:p>
            <a:pPr>
              <a:buNone/>
            </a:pPr>
            <a:r>
              <a:rPr lang="fr-FR" sz="1800"/>
              <a:t>&lt;/ns1:</a:t>
            </a:r>
            <a:r>
              <a:rPr lang="fr-FR" sz="1800" err="1"/>
              <a:t>doubleAnInteger</a:t>
            </a:r>
            <a:r>
              <a:rPr lang="fr-FR" sz="1800"/>
              <a:t>&gt; </a:t>
            </a:r>
          </a:p>
          <a:p>
            <a:pPr>
              <a:buNone/>
            </a:pPr>
            <a:r>
              <a:rPr lang="fr-FR" sz="1800"/>
              <a:t>&lt;/</a:t>
            </a:r>
            <a:r>
              <a:rPr lang="fr-FR" sz="1800" err="1"/>
              <a:t>SOAP-ENV:Body</a:t>
            </a:r>
            <a:r>
              <a:rPr lang="fr-FR" sz="1800"/>
              <a:t>&gt; </a:t>
            </a:r>
          </a:p>
          <a:p>
            <a:pPr>
              <a:buNone/>
            </a:pPr>
            <a:r>
              <a:rPr lang="fr-FR" sz="1800"/>
              <a:t>&lt;/</a:t>
            </a:r>
            <a:r>
              <a:rPr lang="fr-FR" sz="1800" err="1"/>
              <a:t>SOAP-ENV:Envelope</a:t>
            </a:r>
            <a:r>
              <a:rPr lang="fr-FR" sz="1800"/>
              <a:t>&gt;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404664"/>
            <a:ext cx="8219256" cy="4320480"/>
          </a:xfrm>
        </p:spPr>
        <p:txBody>
          <a:bodyPr>
            <a:noAutofit/>
          </a:bodyPr>
          <a:lstStyle/>
          <a:p>
            <a:pPr>
              <a:buNone/>
            </a:pPr>
            <a:r>
              <a:rPr lang="fr-FR" sz="2800"/>
              <a:t> </a:t>
            </a:r>
            <a:r>
              <a:rPr lang="fr-FR" sz="2800" b="1"/>
              <a:t>Réponse</a:t>
            </a:r>
          </a:p>
          <a:p>
            <a:pPr>
              <a:buNone/>
            </a:pPr>
            <a:r>
              <a:rPr lang="fr-FR" sz="1600"/>
              <a:t> &lt;?</a:t>
            </a:r>
            <a:r>
              <a:rPr lang="fr-FR" sz="1600" err="1"/>
              <a:t>xml</a:t>
            </a:r>
            <a:r>
              <a:rPr lang="fr-FR" sz="1600"/>
              <a:t> version="1.0" </a:t>
            </a:r>
            <a:r>
              <a:rPr lang="fr-FR" sz="1600" err="1"/>
              <a:t>encoding</a:t>
            </a:r>
            <a:r>
              <a:rPr lang="fr-FR" sz="1600"/>
              <a:t>="UTF-8" ?&gt; &lt;</a:t>
            </a:r>
            <a:r>
              <a:rPr lang="fr-FR" sz="1600" err="1"/>
              <a:t>SOAP-ENV:Envelope</a:t>
            </a:r>
            <a:r>
              <a:rPr lang="fr-FR" sz="1600"/>
              <a:t> </a:t>
            </a:r>
            <a:r>
              <a:rPr lang="fr-FR" sz="1600" err="1"/>
              <a:t>xmlns:SOAP-ENV</a:t>
            </a:r>
            <a:r>
              <a:rPr lang="fr-FR" sz="1600"/>
              <a:t>="http://schemas.xmlsoap.org/soap/envelope/" </a:t>
            </a:r>
            <a:r>
              <a:rPr lang="fr-FR" sz="1600" err="1"/>
              <a:t>xmlns:xsi</a:t>
            </a:r>
            <a:r>
              <a:rPr lang="fr-FR" sz="1600"/>
              <a:t>="http://www.w3.org/1999/XMLSchema-instance" </a:t>
            </a:r>
            <a:r>
              <a:rPr lang="fr-FR" sz="1600" err="1"/>
              <a:t>xmlns:xsd</a:t>
            </a:r>
            <a:r>
              <a:rPr lang="fr-FR" sz="1600"/>
              <a:t>="http://www.w3.org/1999/XMLSchema"&gt;</a:t>
            </a:r>
          </a:p>
          <a:p>
            <a:pPr>
              <a:buNone/>
            </a:pPr>
            <a:r>
              <a:rPr lang="fr-FR" sz="1600"/>
              <a:t> &lt;</a:t>
            </a:r>
            <a:r>
              <a:rPr lang="fr-FR" sz="1600" err="1"/>
              <a:t>SOAP-ENV:Body</a:t>
            </a:r>
            <a:r>
              <a:rPr lang="fr-FR" sz="1600"/>
              <a:t>&gt;</a:t>
            </a:r>
          </a:p>
          <a:p>
            <a:pPr>
              <a:buNone/>
            </a:pPr>
            <a:r>
              <a:rPr lang="fr-FR" sz="1600"/>
              <a:t>&lt;ns1:</a:t>
            </a:r>
            <a:r>
              <a:rPr lang="fr-FR" sz="1600" err="1"/>
              <a:t>doubleAnIntegerResponse</a:t>
            </a:r>
            <a:r>
              <a:rPr lang="fr-FR" sz="1600"/>
              <a:t> xmlns:ns1="</a:t>
            </a:r>
            <a:r>
              <a:rPr lang="fr-FR" sz="1600" err="1"/>
              <a:t>urn:MySoapServices</a:t>
            </a:r>
            <a:r>
              <a:rPr lang="fr-FR" sz="1600"/>
              <a:t>" </a:t>
            </a:r>
            <a:r>
              <a:rPr lang="fr-FR" sz="1600" err="1"/>
              <a:t>SOAP-ENV:encodingStyle</a:t>
            </a:r>
            <a:r>
              <a:rPr lang="fr-FR" sz="1600"/>
              <a:t>="http://schemas.xmlsoap.org/soap/encoding/"&gt; </a:t>
            </a:r>
          </a:p>
          <a:p>
            <a:pPr>
              <a:buNone/>
            </a:pPr>
            <a:r>
              <a:rPr lang="fr-FR" sz="1600"/>
              <a:t>&lt;return </a:t>
            </a:r>
            <a:r>
              <a:rPr lang="fr-FR" sz="1600" err="1"/>
              <a:t>xsi:type</a:t>
            </a:r>
            <a:r>
              <a:rPr lang="fr-FR" sz="1600"/>
              <a:t>="</a:t>
            </a:r>
            <a:r>
              <a:rPr lang="fr-FR" sz="1600" err="1"/>
              <a:t>xsd:int</a:t>
            </a:r>
            <a:r>
              <a:rPr lang="fr-FR" sz="1600"/>
              <a:t>"&gt;246&lt;/return&gt;</a:t>
            </a:r>
          </a:p>
          <a:p>
            <a:pPr>
              <a:buNone/>
            </a:pPr>
            <a:r>
              <a:rPr lang="fr-FR" sz="1600"/>
              <a:t>&lt;/ns1:</a:t>
            </a:r>
            <a:r>
              <a:rPr lang="fr-FR" sz="1600" err="1"/>
              <a:t>doubleAnIntegerResponse</a:t>
            </a:r>
            <a:r>
              <a:rPr lang="fr-FR" sz="1600"/>
              <a:t>&gt;</a:t>
            </a:r>
          </a:p>
          <a:p>
            <a:pPr>
              <a:buNone/>
            </a:pPr>
            <a:r>
              <a:rPr lang="fr-FR" sz="1600"/>
              <a:t>&lt;/</a:t>
            </a:r>
            <a:r>
              <a:rPr lang="fr-FR" sz="1600" err="1"/>
              <a:t>SOAP-ENV:Body</a:t>
            </a:r>
            <a:r>
              <a:rPr lang="fr-FR" sz="1600"/>
              <a:t>&gt;</a:t>
            </a:r>
          </a:p>
          <a:p>
            <a:pPr>
              <a:buNone/>
            </a:pPr>
            <a:r>
              <a:rPr lang="fr-FR" sz="1600"/>
              <a:t> &lt;/</a:t>
            </a:r>
            <a:r>
              <a:rPr lang="fr-FR" sz="1600" err="1"/>
              <a:t>SOAP-ENV:Envelope</a:t>
            </a:r>
            <a:r>
              <a:rPr lang="fr-FR" sz="1600"/>
              <a:t>&gt;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Web service REST (</a:t>
            </a:r>
            <a:r>
              <a:rPr lang="fr-FR" err="1"/>
              <a:t>Representation</a:t>
            </a:r>
            <a:r>
              <a:rPr lang="fr-FR"/>
              <a:t> State Transfer)</a:t>
            </a:r>
          </a:p>
        </p:txBody>
      </p:sp>
      <p:sp>
        <p:nvSpPr>
          <p:cNvPr id="3" name="Espace réservé du contenu 2"/>
          <p:cNvSpPr>
            <a:spLocks noGrp="1"/>
          </p:cNvSpPr>
          <p:nvPr>
            <p:ph sz="quarter" idx="1"/>
          </p:nvPr>
        </p:nvSpPr>
        <p:spPr>
          <a:xfrm>
            <a:off x="457200" y="4005064"/>
            <a:ext cx="7467600" cy="2468888"/>
          </a:xfrm>
        </p:spPr>
        <p:txBody>
          <a:bodyPr>
            <a:normAutofit/>
          </a:bodyPr>
          <a:lstStyle/>
          <a:p>
            <a:r>
              <a:rPr lang="fr-FR"/>
              <a:t>La</a:t>
            </a:r>
            <a:r>
              <a:rPr lang="fr-FR" b="1"/>
              <a:t> </a:t>
            </a:r>
            <a:r>
              <a:rPr lang="fr-FR"/>
              <a:t>consommation d’un </a:t>
            </a:r>
            <a:r>
              <a:rPr lang="fr-FR" err="1"/>
              <a:t>WebService</a:t>
            </a:r>
            <a:r>
              <a:rPr lang="fr-FR"/>
              <a:t> REST revient à appeler une simple URL en HTTP.</a:t>
            </a:r>
          </a:p>
          <a:p>
            <a:r>
              <a:rPr lang="fr-FR"/>
              <a:t>Chaque ‘méthode’ ou ‘service’ est attaché à une URL</a:t>
            </a:r>
          </a:p>
          <a:p>
            <a:r>
              <a:rPr lang="fr-FR"/>
              <a:t>Le serveur renvoie sa réponse, la plupart du temps en XML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
        <p:nvSpPr>
          <p:cNvPr id="5" name="Rectangle à coins arrondis 4"/>
          <p:cNvSpPr/>
          <p:nvPr/>
        </p:nvSpPr>
        <p:spPr>
          <a:xfrm>
            <a:off x="2555776" y="1916832"/>
            <a:ext cx="122413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t>Client</a:t>
            </a:r>
          </a:p>
        </p:txBody>
      </p:sp>
      <p:sp>
        <p:nvSpPr>
          <p:cNvPr id="6" name="Rectangle à coins arrondis 5"/>
          <p:cNvSpPr/>
          <p:nvPr/>
        </p:nvSpPr>
        <p:spPr>
          <a:xfrm>
            <a:off x="4499992" y="1916832"/>
            <a:ext cx="1619672" cy="1800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a:t>Calculateur d’Itinéraire</a:t>
            </a:r>
          </a:p>
          <a:p>
            <a:pPr algn="ctr"/>
            <a:r>
              <a:rPr lang="fr-FR" err="1"/>
              <a:t>ws.ct-goat</a:t>
            </a:r>
            <a:endParaRPr lang="fr-FR"/>
          </a:p>
        </p:txBody>
      </p:sp>
      <p:sp>
        <p:nvSpPr>
          <p:cNvPr id="7" name="Flèche droite 6"/>
          <p:cNvSpPr/>
          <p:nvPr/>
        </p:nvSpPr>
        <p:spPr>
          <a:xfrm>
            <a:off x="3851920" y="2204864"/>
            <a:ext cx="720080"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a:t>HTTP</a:t>
            </a:r>
          </a:p>
        </p:txBody>
      </p:sp>
      <p:sp>
        <p:nvSpPr>
          <p:cNvPr id="8" name="Flèche gauche 7"/>
          <p:cNvSpPr/>
          <p:nvPr/>
        </p:nvSpPr>
        <p:spPr>
          <a:xfrm>
            <a:off x="3851920" y="3068960"/>
            <a:ext cx="720080" cy="432048"/>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a:t>XML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39552" y="2564904"/>
            <a:ext cx="6038850" cy="1362075"/>
          </a:xfrm>
          <a:prstGeom prst="rect">
            <a:avLst/>
          </a:prstGeom>
          <a:noFill/>
          <a:ln w="9525">
            <a:noFill/>
            <a:miter lim="800000"/>
            <a:headEnd/>
            <a:tailEnd/>
          </a:ln>
        </p:spPr>
      </p:pic>
      <p:sp>
        <p:nvSpPr>
          <p:cNvPr id="2" name="Titre 1"/>
          <p:cNvSpPr>
            <a:spLocks noGrp="1"/>
          </p:cNvSpPr>
          <p:nvPr>
            <p:ph type="title"/>
          </p:nvPr>
        </p:nvSpPr>
        <p:spPr/>
        <p:txBody>
          <a:bodyPr/>
          <a:lstStyle/>
          <a:p>
            <a:r>
              <a:rPr lang="fr-FR"/>
              <a:t>Web service REST (</a:t>
            </a:r>
            <a:r>
              <a:rPr lang="fr-FR" err="1"/>
              <a:t>Representation</a:t>
            </a:r>
            <a:r>
              <a:rPr lang="fr-FR"/>
              <a:t> State Transfer)</a:t>
            </a:r>
          </a:p>
        </p:txBody>
      </p:sp>
      <p:sp>
        <p:nvSpPr>
          <p:cNvPr id="3" name="Espace réservé du contenu 2"/>
          <p:cNvSpPr>
            <a:spLocks noGrp="1"/>
          </p:cNvSpPr>
          <p:nvPr>
            <p:ph sz="quarter" idx="1"/>
          </p:nvPr>
        </p:nvSpPr>
        <p:spPr>
          <a:xfrm>
            <a:off x="457200" y="1600200"/>
            <a:ext cx="4762872" cy="1252736"/>
          </a:xfrm>
        </p:spPr>
        <p:txBody>
          <a:bodyPr>
            <a:normAutofit fontScale="92500"/>
          </a:bodyPr>
          <a:lstStyle/>
          <a:p>
            <a:r>
              <a:rPr lang="fr-FR"/>
              <a:t>Exemple : Récupération des Informations d’une commune par une requête http en mode GET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028" name="Picture 4"/>
          <p:cNvPicPr>
            <a:picLocks noChangeAspect="1" noChangeArrowheads="1"/>
          </p:cNvPicPr>
          <p:nvPr/>
        </p:nvPicPr>
        <p:blipFill>
          <a:blip r:embed="rId3" cstate="print"/>
          <a:srcRect/>
          <a:stretch>
            <a:fillRect/>
          </a:stretch>
        </p:blipFill>
        <p:spPr bwMode="auto">
          <a:xfrm>
            <a:off x="467544" y="3933056"/>
            <a:ext cx="6634891" cy="292494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lnSpcReduction="10000"/>
          </a:bodyPr>
          <a:lstStyle/>
          <a:p>
            <a:r>
              <a:rPr lang="fr-FR"/>
              <a:t>La couche Présentation gère et assure l'affichage de l'interface graphique utilisateur ou les Interfaces Homme-Machine (IHM : fenêtres, pages, composants graphiques...)</a:t>
            </a:r>
          </a:p>
          <a:p>
            <a:r>
              <a:rPr lang="fr-FR"/>
              <a:t> Cette couche intègre principalement :</a:t>
            </a:r>
          </a:p>
          <a:p>
            <a:pPr lvl="1"/>
            <a:r>
              <a:rPr lang="fr-FR"/>
              <a:t>la gestion du domaine visuel</a:t>
            </a:r>
          </a:p>
          <a:p>
            <a:pPr lvl="1"/>
            <a:r>
              <a:rPr lang="fr-FR"/>
              <a:t>l'interaction avec les utilisateurs</a:t>
            </a:r>
          </a:p>
          <a:p>
            <a:pPr lvl="1"/>
            <a:r>
              <a:rPr lang="fr-FR"/>
              <a:t>l'interception des événements utilisateurs et l'appel à la couche Contrôleur</a:t>
            </a:r>
          </a:p>
          <a:p>
            <a:pPr lvl="1"/>
            <a:r>
              <a:rPr lang="fr-FR"/>
              <a:t>la gestion du multi canal (web, voix, mobile, fax)</a:t>
            </a:r>
          </a:p>
          <a:p>
            <a:pPr lvl="1"/>
            <a:r>
              <a:rPr lang="fr-FR"/>
              <a:t>les services de portail (agrégation d’IHM, bouquets de services)</a:t>
            </a:r>
          </a:p>
          <a:p>
            <a:pPr lvl="1"/>
            <a:r>
              <a:rPr lang="fr-FR"/>
              <a:t>les services d’impression (impressions PDF, gestion de templates…)</a:t>
            </a:r>
          </a:p>
          <a:p>
            <a:pPr>
              <a:buNone/>
            </a:pPr>
            <a:endParaRPr lang="fr-FR"/>
          </a:p>
        </p:txBody>
      </p:sp>
      <p:pic>
        <p:nvPicPr>
          <p:cNvPr id="1026" name="Picture 2"/>
          <p:cNvPicPr>
            <a:picLocks noChangeAspect="1" noChangeArrowheads="1"/>
          </p:cNvPicPr>
          <p:nvPr/>
        </p:nvPicPr>
        <p:blipFill>
          <a:blip r:embed="rId2" cstate="print"/>
          <a:srcRect/>
          <a:stretch>
            <a:fillRect/>
          </a:stretch>
        </p:blipFill>
        <p:spPr bwMode="auto">
          <a:xfrm>
            <a:off x="467544" y="332656"/>
            <a:ext cx="7560840" cy="92278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lnSpcReduction="10000"/>
          </a:bodyPr>
          <a:lstStyle/>
          <a:p>
            <a:r>
              <a:rPr lang="fr-FR"/>
              <a:t>On distingue trois catégories d'IHM pour les applications interactives :</a:t>
            </a:r>
          </a:p>
          <a:p>
            <a:pPr lvl="1"/>
            <a:r>
              <a:rPr lang="fr-FR" b="1"/>
              <a:t>Client léger </a:t>
            </a:r>
            <a:r>
              <a:rPr lang="fr-FR"/>
              <a:t>: Dans ce modèle, aucun déploiement n'est réalisé sur le poste client à l'exception d'un navigateur Web. Les différents écrans de l'application sont générés en temps réel côté serveur et téléchargés par le poste client</a:t>
            </a:r>
          </a:p>
          <a:p>
            <a:pPr lvl="1"/>
            <a:r>
              <a:rPr lang="fr-FR" b="1"/>
              <a:t>Client lourd </a:t>
            </a:r>
            <a:r>
              <a:rPr lang="fr-FR"/>
              <a:t>:Dans ce modèle, l'ensemble des écrans de l'application sont stockés ou générés sur le poste client et doivent avoir été déployés sur celui-ci préalablement à l'exécution. Ce type de client n'impose à priori pas de restriction sur le contenu et l'ergonomie des écrans. En règle générale, une complexité croissante va de pair avec une taille croissante de l'application à télécharger</a:t>
            </a:r>
          </a:p>
        </p:txBody>
      </p:sp>
      <p:pic>
        <p:nvPicPr>
          <p:cNvPr id="4" name="Picture 2"/>
          <p:cNvPicPr>
            <a:picLocks noChangeAspect="1" noChangeArrowheads="1"/>
          </p:cNvPicPr>
          <p:nvPr/>
        </p:nvPicPr>
        <p:blipFill>
          <a:blip r:embed="rId2" cstate="print"/>
          <a:srcRect/>
          <a:stretch>
            <a:fillRect/>
          </a:stretch>
        </p:blipFill>
        <p:spPr bwMode="auto">
          <a:xfrm>
            <a:off x="467544" y="332656"/>
            <a:ext cx="7560840" cy="922780"/>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fld id="{CF4668DC-857F-487D-BFFA-8C0CA5037977}" type="slidenum">
              <a:rPr lang="fr-BE" smtClean="0"/>
              <a:pPr/>
              <a:t>5</a:t>
            </a:fld>
            <a:endParaRPr lang="fr-B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20000"/>
          </a:bodyPr>
          <a:lstStyle/>
          <a:p>
            <a:pPr marL="274320" lvl="1">
              <a:spcBef>
                <a:spcPts val="600"/>
              </a:spcBef>
              <a:buSzPct val="70000"/>
              <a:buFont typeface="Wingdings"/>
              <a:buChar char=""/>
            </a:pPr>
            <a:r>
              <a:rPr lang="fr-FR" b="1"/>
              <a:t>Client riche </a:t>
            </a:r>
            <a:r>
              <a:rPr lang="fr-FR"/>
              <a:t>(Smart Client) :Ce modèle constitue un compromis entre le client léger et le client lourd. Il présente une ergonomie comparable à celle d'un client lourd tout en limitant les problématiques de déploiement inhérentes à ce dernier. Outils: Adobe Flex, Microsoft Silverlight, Google Web </a:t>
            </a:r>
            <a:r>
              <a:rPr lang="fr-FR" err="1"/>
              <a:t>Toolkit</a:t>
            </a:r>
            <a:r>
              <a:rPr lang="fr-FR"/>
              <a:t> qui permettent d’exécuter directement le code dans le navigateur</a:t>
            </a:r>
          </a:p>
          <a:p>
            <a:pPr lvl="1"/>
            <a:r>
              <a:rPr lang="fr-FR" b="1"/>
              <a:t>Adobe </a:t>
            </a:r>
            <a:r>
              <a:rPr lang="fr-FR" b="1" err="1"/>
              <a:t>Flex</a:t>
            </a:r>
            <a:r>
              <a:rPr lang="fr-FR" b="1"/>
              <a:t>/Flash</a:t>
            </a:r>
            <a:r>
              <a:rPr lang="fr-FR"/>
              <a:t> permet la création de graphiques vectoriels et de bitmap animés par un langage script appelé </a:t>
            </a:r>
            <a:r>
              <a:rPr lang="fr-FR" u="sng"/>
              <a:t>ActionScript</a:t>
            </a:r>
            <a:r>
              <a:rPr lang="fr-FR"/>
              <a:t>, et la diffusion de flux (</a:t>
            </a:r>
            <a:r>
              <a:rPr lang="fr-FR" i="1" err="1"/>
              <a:t>stream</a:t>
            </a:r>
            <a:r>
              <a:rPr lang="fr-FR"/>
              <a:t>) </a:t>
            </a:r>
            <a:r>
              <a:rPr lang="fr-FR" err="1"/>
              <a:t>bi-directionnels</a:t>
            </a:r>
            <a:r>
              <a:rPr lang="fr-FR"/>
              <a:t> audio et vidéo. </a:t>
            </a:r>
          </a:p>
          <a:p>
            <a:pPr lvl="1"/>
            <a:r>
              <a:rPr lang="fr-FR" b="1" i="1"/>
              <a:t>Silverlight</a:t>
            </a:r>
            <a:r>
              <a:rPr lang="fr-FR"/>
              <a:t> est un plugin pour navigateur Web multiplate-forme (Windows et Mac OS, Linux </a:t>
            </a:r>
            <a:r>
              <a:rPr lang="fr-FR" i="1"/>
              <a:t>via</a:t>
            </a:r>
            <a:r>
              <a:rPr lang="fr-FR"/>
              <a:t> le projet Moonlight), qui permet de développer des applications Web riches dans un moteur de rendu vectoriel. Il fonctionne de façon similaire à Adobe Flash dont il se veut une alternative. Techniquement, Silverlight est l’équivalent de la CLR de Microsoft mais pour les navigateurs Web. Elle permet aux développeurs d’utiliser des outils de développement et les langages Microsoft </a:t>
            </a:r>
            <a:r>
              <a:rPr lang="fr-FR">
                <a:hlinkClick r:id="rId2" tooltip="Microsoft .NET"/>
              </a:rPr>
              <a:t>.</a:t>
            </a:r>
            <a:r>
              <a:rPr lang="fr-FR"/>
              <a:t>NET en place et lieu de JavaScript .</a:t>
            </a:r>
          </a:p>
          <a:p>
            <a:pPr lvl="1"/>
            <a:endParaRPr lang="fr-FR"/>
          </a:p>
          <a:p>
            <a:endParaRPr lang="en-US"/>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a:t>
            </a:fld>
            <a:endParaRPr lang="fr-BE"/>
          </a:p>
        </p:txBody>
      </p:sp>
      <p:pic>
        <p:nvPicPr>
          <p:cNvPr id="5" name="Picture 2"/>
          <p:cNvPicPr>
            <a:picLocks noChangeAspect="1" noChangeArrowheads="1"/>
          </p:cNvPicPr>
          <p:nvPr/>
        </p:nvPicPr>
        <p:blipFill>
          <a:blip r:embed="rId3" cstate="print"/>
          <a:srcRect/>
          <a:stretch>
            <a:fillRect/>
          </a:stretch>
        </p:blipFill>
        <p:spPr bwMode="auto">
          <a:xfrm>
            <a:off x="467544" y="332656"/>
            <a:ext cx="7560840" cy="922780"/>
          </a:xfrm>
          <a:prstGeom prst="rect">
            <a:avLst/>
          </a:prstGeom>
          <a:noFill/>
          <a:ln w="9525">
            <a:noFill/>
            <a:miter lim="800000"/>
            <a:headEnd/>
            <a:tailEnd/>
          </a:ln>
        </p:spPr>
      </p:pic>
    </p:spTree>
    <p:extLst>
      <p:ext uri="{BB962C8B-B14F-4D97-AF65-F5344CB8AC3E}">
        <p14:creationId xmlns:p14="http://schemas.microsoft.com/office/powerpoint/2010/main" val="268572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r>
              <a:rPr lang="fr-FR"/>
              <a:t>La couche Coordination/Contrôleur gère :</a:t>
            </a:r>
          </a:p>
          <a:p>
            <a:pPr lvl="1"/>
            <a:r>
              <a:rPr lang="fr-FR"/>
              <a:t>le contrôle de la cinématique des écrans</a:t>
            </a:r>
          </a:p>
          <a:p>
            <a:pPr lvl="1"/>
            <a:r>
              <a:rPr lang="fr-FR"/>
              <a:t>l’invocation des appels de services</a:t>
            </a:r>
          </a:p>
          <a:p>
            <a:pPr lvl="1"/>
            <a:r>
              <a:rPr lang="fr-FR"/>
              <a:t>les erreurs et les exceptions qui peuvent être levées</a:t>
            </a:r>
          </a:p>
          <a:p>
            <a:pPr lvl="1"/>
            <a:r>
              <a:rPr lang="fr-FR"/>
              <a:t>les sessions / espace de travail utilisateur</a:t>
            </a:r>
          </a:p>
          <a:p>
            <a:pPr lvl="1"/>
            <a:r>
              <a:rPr lang="fr-FR"/>
              <a:t>les habilitations et les droits d’accès</a:t>
            </a:r>
          </a:p>
          <a:p>
            <a:r>
              <a:rPr lang="fr-FR"/>
              <a:t> L’architecture applicative de gestion des interactions utilisateur est généralement mise en œuvre autour du modèle de conception MVC (Modèle-Vue-Contrôleur)</a:t>
            </a:r>
          </a:p>
        </p:txBody>
      </p:sp>
      <p:pic>
        <p:nvPicPr>
          <p:cNvPr id="2050" name="Picture 2"/>
          <p:cNvPicPr>
            <a:picLocks noChangeAspect="1" noChangeArrowheads="1"/>
          </p:cNvPicPr>
          <p:nvPr/>
        </p:nvPicPr>
        <p:blipFill>
          <a:blip r:embed="rId2" cstate="print"/>
          <a:srcRect/>
          <a:stretch>
            <a:fillRect/>
          </a:stretch>
        </p:blipFill>
        <p:spPr bwMode="auto">
          <a:xfrm>
            <a:off x="395536" y="332656"/>
            <a:ext cx="7632848" cy="92016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7</a:t>
            </a:fld>
            <a:endParaRPr lang="fr-B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a:bodyPr>
          <a:lstStyle/>
          <a:p>
            <a:r>
              <a:rPr lang="fr-FR"/>
              <a:t>La couche Services correspond aux traitements qu’effectue l’application.</a:t>
            </a:r>
          </a:p>
          <a:p>
            <a:r>
              <a:rPr lang="fr-FR"/>
              <a:t> Cette couche doit :</a:t>
            </a:r>
          </a:p>
          <a:p>
            <a:pPr lvl="1"/>
            <a:r>
              <a:rPr lang="fr-FR"/>
              <a:t>implémenter la logique métier</a:t>
            </a:r>
          </a:p>
          <a:p>
            <a:pPr lvl="1"/>
            <a:r>
              <a:rPr lang="fr-FR"/>
              <a:t>gérer la sécurité applicative</a:t>
            </a:r>
          </a:p>
          <a:p>
            <a:pPr lvl="1"/>
            <a:r>
              <a:rPr lang="fr-FR"/>
              <a:t>gérer les transactions étendues (processus, compensation)</a:t>
            </a:r>
          </a:p>
          <a:p>
            <a:pPr lvl="1"/>
            <a:r>
              <a:rPr lang="fr-FR"/>
              <a:t>gérer l’intégrité transactionnelle (transactions locales et distribuées) </a:t>
            </a:r>
          </a:p>
          <a:p>
            <a:pPr lvl="1"/>
            <a:r>
              <a:rPr lang="fr-FR"/>
              <a:t>gérer les appels aux objets métiers de la couche Domaine</a:t>
            </a:r>
          </a:p>
          <a:p>
            <a:r>
              <a:rPr lang="fr-FR"/>
              <a:t> Elle gère les services métiers qui enchaînent des règles métiers (processus métier) et des appels à la couche Domaine</a:t>
            </a:r>
          </a:p>
          <a:p>
            <a:pPr lvl="1"/>
            <a:r>
              <a:rPr lang="fr-FR"/>
              <a:t>Exemple : virement de compte à compte</a:t>
            </a:r>
          </a:p>
        </p:txBody>
      </p:sp>
      <p:pic>
        <p:nvPicPr>
          <p:cNvPr id="3074" name="Picture 2"/>
          <p:cNvPicPr>
            <a:picLocks noChangeAspect="1" noChangeArrowheads="1"/>
          </p:cNvPicPr>
          <p:nvPr/>
        </p:nvPicPr>
        <p:blipFill>
          <a:blip r:embed="rId2" cstate="print"/>
          <a:srcRect/>
          <a:stretch>
            <a:fillRect/>
          </a:stretch>
        </p:blipFill>
        <p:spPr bwMode="auto">
          <a:xfrm>
            <a:off x="395536" y="332656"/>
            <a:ext cx="7560840" cy="916921"/>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Notion sur transaction</a:t>
            </a:r>
          </a:p>
        </p:txBody>
      </p:sp>
      <p:sp>
        <p:nvSpPr>
          <p:cNvPr id="3" name="Espace réservé du contenu 2"/>
          <p:cNvSpPr>
            <a:spLocks noGrp="1"/>
          </p:cNvSpPr>
          <p:nvPr>
            <p:ph sz="quarter" idx="1"/>
          </p:nvPr>
        </p:nvSpPr>
        <p:spPr/>
        <p:txBody>
          <a:bodyPr>
            <a:normAutofit fontScale="47500" lnSpcReduction="20000"/>
          </a:bodyPr>
          <a:lstStyle/>
          <a:p>
            <a:r>
              <a:rPr lang="fr-FR"/>
              <a:t>Une transaction est une suite d'opérations effectuées comme une seule unité logique de travail. Une unité logique de travail doit posséder quatre propriétés appelées propriétés ACID (Atomicité, Cohérence, Isolation et Durabilité), pour être considérée comme une transaction :</a:t>
            </a:r>
          </a:p>
          <a:p>
            <a:pPr lvl="1"/>
            <a:r>
              <a:rPr lang="fr-FR" b="1"/>
              <a:t>Atomicité</a:t>
            </a:r>
            <a:r>
              <a:rPr lang="fr-FR"/>
              <a:t> Une transaction doit être une unité de travail indivisible ; soit toutes les modifications de données sont effectuées, soit aucune ne l'est.</a:t>
            </a:r>
          </a:p>
          <a:p>
            <a:pPr lvl="1"/>
            <a:r>
              <a:rPr lang="fr-FR" b="1"/>
              <a:t>Cohérence</a:t>
            </a:r>
            <a:r>
              <a:rPr lang="fr-FR"/>
              <a:t> Lorsqu'elle est terminée, une transaction doit laisser les données dans un état cohérent. Dans une base de données relationnelle, toutes les règles doivent être appliquées aux modifications apportées par la transaction, afin de conserver l'intégrité de toutes les données. </a:t>
            </a:r>
          </a:p>
          <a:p>
            <a:pPr lvl="1"/>
            <a:r>
              <a:rPr lang="fr-FR" b="1"/>
              <a:t>Isolement</a:t>
            </a:r>
            <a:r>
              <a:rPr lang="fr-FR"/>
              <a:t> Les modifications effectuées par des transactions concurrentes doivent être isolées transaction par transaction. Une transaction reconnaît les données dans l'état où elles se trouvaient avant d'être modifiées par une transaction simultanée, ou les reconnaît une fois que la deuxième transaction est terminée, mais ne reconnaît jamais un état intermédiaire. Cette propriété est nommée mise en série, car elle permet de recharger les données de départ et de répéter une suite de transactions dont le résultat sur les données sera identique à celui des transactions d'origine.</a:t>
            </a:r>
          </a:p>
          <a:p>
            <a:pPr lvl="1"/>
            <a:r>
              <a:rPr lang="fr-FR" b="1"/>
              <a:t>Durabilité</a:t>
            </a:r>
            <a:r>
              <a:rPr lang="fr-FR"/>
              <a:t> Lorsqu'une transaction est terminée, ses effets sur le système sont permanents. Les modifications sont conservées même en cas de défaillance du système.</a:t>
            </a:r>
          </a:p>
          <a:p>
            <a:r>
              <a:rPr lang="fr-FR" b="1"/>
              <a:t>Traitement transactionnel: </a:t>
            </a:r>
            <a:r>
              <a:rPr lang="fr-FR"/>
              <a:t>La technologie garantissant un échange équilibré et prévisible s'appelle le traitement transactionnel. Les transactions garantissent que les ressources orientées données ne font pas l'objet d'une mise à jour définitive tant que toutes les opérations de l'unité transactionnelle n'ont pas abouti. Grâce à la combinaison d'un jeu d'opérations connexes dans une unité qui a entièrement réussi ou entièrement échoué, vous pouvez simplifier la récupération des erreurs et accroître la fiabilité de votre application.</a:t>
            </a:r>
          </a:p>
          <a:p>
            <a:r>
              <a:rPr lang="fr-FR"/>
              <a:t>Les systèmes de traitement transactionnel sont constitués de matériel et de logiciel informatiques hébergeant une application orientée transaction qui procède aux transactions habituelles nécessaires au traitement des affaires. Les systèmes qui gèrent la saisie de bons de commande, les réservations aériennes, les salaires, les dossiers du personnel, la fabrication et l'expédition en sont des exemples.</a:t>
            </a:r>
          </a:p>
          <a:p>
            <a:endParaRPr lang="fr-FR"/>
          </a:p>
          <a:p>
            <a:r>
              <a:rPr lang="fr-FR"/>
              <a:t>Les transactions distribuées sont réparties sur plusieurs serveurs nommés gestionnaires de ressources. La gestion de la transaction doit être coordonnée entre les gestionnaires de ressources par un composant du serveur nommé gestionnaire de transactions.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9</a:t>
            </a:fld>
            <a:endParaRPr lang="fr-B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2F82DE-9FF9-4604-BE88-4CCFE7959809}">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572E189-11F1-4FA2-9049-336C2B8B2462}">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14B9658-1DDE-40CC-BF14-F144353DAF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39</Slides>
  <Notes>1</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Oriel</vt:lpstr>
      <vt:lpstr>Vue en couches (Layer View) Vue en niveaux (Tier View)</vt:lpstr>
      <vt:lpstr>Structuration des applications</vt:lpstr>
      <vt:lpstr>Structuration des applications EN COUCHE (Suite)</vt:lpstr>
      <vt:lpstr>PowerPoint Presentation</vt:lpstr>
      <vt:lpstr>PowerPoint Presentation</vt:lpstr>
      <vt:lpstr>PowerPoint Presentation</vt:lpstr>
      <vt:lpstr>PowerPoint Presentation</vt:lpstr>
      <vt:lpstr>PowerPoint Presentation</vt:lpstr>
      <vt:lpstr>Notion sur transaction</vt:lpstr>
      <vt:lpstr>PowerPoint Presentation</vt:lpstr>
      <vt:lpstr>PowerPoint Presentation</vt:lpstr>
      <vt:lpstr>Services entre couche</vt:lpstr>
      <vt:lpstr>Couche transverse</vt:lpstr>
      <vt:lpstr>Couche supplémentaire</vt:lpstr>
      <vt:lpstr>MVC</vt:lpstr>
      <vt:lpstr>Vue en niveaux (Tier View)</vt:lpstr>
      <vt:lpstr>1 tiers</vt:lpstr>
      <vt:lpstr>2 tiers</vt:lpstr>
      <vt:lpstr>3 TIERS Client Serveur d’objets</vt:lpstr>
      <vt:lpstr>1 tiers web statique</vt:lpstr>
      <vt:lpstr>3 tiers web dynamique</vt:lpstr>
      <vt:lpstr>4 tiers web dynamique</vt:lpstr>
      <vt:lpstr>N tiers web dynamique dans JEE</vt:lpstr>
      <vt:lpstr>N TIER dans Dot.Net</vt:lpstr>
      <vt:lpstr>L'architecture Orientée Objets (OOA) </vt:lpstr>
      <vt:lpstr>L’architecture Orientée Services (SOA) </vt:lpstr>
      <vt:lpstr>L’architecture Orientée Services</vt:lpstr>
      <vt:lpstr>L’architecture Orientée Services</vt:lpstr>
      <vt:lpstr>L’architecture Orientée Services</vt:lpstr>
      <vt:lpstr>Web service</vt:lpstr>
      <vt:lpstr>Web service : WS</vt:lpstr>
      <vt:lpstr>Web service WS: les acteurs</vt:lpstr>
      <vt:lpstr>Web service WS</vt:lpstr>
      <vt:lpstr>Web service WS: SOAP</vt:lpstr>
      <vt:lpstr>Web service WS: Structure d’un message SOAP</vt:lpstr>
      <vt:lpstr>PowerPoint Presentation</vt:lpstr>
      <vt:lpstr>PowerPoint Presentation</vt:lpstr>
      <vt:lpstr>Web service REST (Representation State Transfer)</vt:lpstr>
      <vt:lpstr>Web service REST (Representation State Transfer)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sophie thiry</dc:creator>
  <cp:revision>1</cp:revision>
  <dcterms:created xsi:type="dcterms:W3CDTF">2011-10-02T12:34:31Z</dcterms:created>
  <dcterms:modified xsi:type="dcterms:W3CDTF">2023-09-11T14:46:55Z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