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0DE5E-9914-49FE-8618-61FA2BA2E941}" v="16" dt="2022-11-28T14:39:33.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21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tien FACQUEUR" userId="S::gafacqueur@arfp.asso.fr::0c02ce8e-6897-423d-8ca5-d53214a1ca7b" providerId="AD" clId="Web-{E4F0DE5E-9914-49FE-8618-61FA2BA2E941}"/>
    <pc:docChg chg="modSld">
      <pc:chgData name="Gatien FACQUEUR" userId="S::gafacqueur@arfp.asso.fr::0c02ce8e-6897-423d-8ca5-d53214a1ca7b" providerId="AD" clId="Web-{E4F0DE5E-9914-49FE-8618-61FA2BA2E941}" dt="2022-11-28T14:39:33.277" v="17"/>
      <pc:docMkLst>
        <pc:docMk/>
      </pc:docMkLst>
      <pc:sldChg chg="addSp delSp modSp">
        <pc:chgData name="Gatien FACQUEUR" userId="S::gafacqueur@arfp.asso.fr::0c02ce8e-6897-423d-8ca5-d53214a1ca7b" providerId="AD" clId="Web-{E4F0DE5E-9914-49FE-8618-61FA2BA2E941}" dt="2022-11-28T14:39:33.277" v="17"/>
        <pc:sldMkLst>
          <pc:docMk/>
          <pc:sldMk cId="1302080181" sldId="312"/>
        </pc:sldMkLst>
        <pc:spChg chg="add del">
          <ac:chgData name="Gatien FACQUEUR" userId="S::gafacqueur@arfp.asso.fr::0c02ce8e-6897-423d-8ca5-d53214a1ca7b" providerId="AD" clId="Web-{E4F0DE5E-9914-49FE-8618-61FA2BA2E941}" dt="2022-11-28T14:39:33.277" v="11"/>
          <ac:spMkLst>
            <pc:docMk/>
            <pc:sldMk cId="1302080181" sldId="312"/>
            <ac:spMk id="2" creationId="{00000000-0000-0000-0000-000000000000}"/>
          </ac:spMkLst>
        </pc:spChg>
        <pc:spChg chg="add del">
          <ac:chgData name="Gatien FACQUEUR" userId="S::gafacqueur@arfp.asso.fr::0c02ce8e-6897-423d-8ca5-d53214a1ca7b" providerId="AD" clId="Web-{E4F0DE5E-9914-49FE-8618-61FA2BA2E941}" dt="2022-11-28T14:39:33.277" v="12"/>
          <ac:spMkLst>
            <pc:docMk/>
            <pc:sldMk cId="1302080181" sldId="312"/>
            <ac:spMk id="4" creationId="{00000000-0000-0000-0000-000000000000}"/>
          </ac:spMkLst>
        </pc:spChg>
        <pc:spChg chg="add del mod">
          <ac:chgData name="Gatien FACQUEUR" userId="S::gafacqueur@arfp.asso.fr::0c02ce8e-6897-423d-8ca5-d53214a1ca7b" providerId="AD" clId="Web-{E4F0DE5E-9914-49FE-8618-61FA2BA2E941}" dt="2022-11-28T14:39:33.277" v="13"/>
          <ac:spMkLst>
            <pc:docMk/>
            <pc:sldMk cId="1302080181" sldId="312"/>
            <ac:spMk id="5" creationId="{00000000-0000-0000-0000-000000000000}"/>
          </ac:spMkLst>
        </pc:spChg>
        <pc:spChg chg="add del mod">
          <ac:chgData name="Gatien FACQUEUR" userId="S::gafacqueur@arfp.asso.fr::0c02ce8e-6897-423d-8ca5-d53214a1ca7b" providerId="AD" clId="Web-{E4F0DE5E-9914-49FE-8618-61FA2BA2E941}" dt="2022-11-28T14:39:33.277" v="11"/>
          <ac:spMkLst>
            <pc:docMk/>
            <pc:sldMk cId="1302080181" sldId="312"/>
            <ac:spMk id="8" creationId="{1D41592C-3E6E-07F4-7475-1023E30B93E6}"/>
          </ac:spMkLst>
        </pc:spChg>
        <pc:picChg chg="add del">
          <ac:chgData name="Gatien FACQUEUR" userId="S::gafacqueur@arfp.asso.fr::0c02ce8e-6897-423d-8ca5-d53214a1ca7b" providerId="AD" clId="Web-{E4F0DE5E-9914-49FE-8618-61FA2BA2E941}" dt="2022-11-28T14:39:33.277" v="14"/>
          <ac:picMkLst>
            <pc:docMk/>
            <pc:sldMk cId="1302080181" sldId="312"/>
            <ac:picMk id="6" creationId="{00000000-0000-0000-0000-000000000000}"/>
          </ac:picMkLst>
        </pc:picChg>
        <pc:picChg chg="add del">
          <ac:chgData name="Gatien FACQUEUR" userId="S::gafacqueur@arfp.asso.fr::0c02ce8e-6897-423d-8ca5-d53214a1ca7b" providerId="AD" clId="Web-{E4F0DE5E-9914-49FE-8618-61FA2BA2E941}" dt="2022-11-28T14:39:33.277" v="15"/>
          <ac:picMkLst>
            <pc:docMk/>
            <pc:sldMk cId="1302080181" sldId="312"/>
            <ac:picMk id="7" creationId="{00000000-0000-0000-0000-000000000000}"/>
          </ac:picMkLst>
        </pc:picChg>
        <pc:picChg chg="add del">
          <ac:chgData name="Gatien FACQUEUR" userId="S::gafacqueur@arfp.asso.fr::0c02ce8e-6897-423d-8ca5-d53214a1ca7b" providerId="AD" clId="Web-{E4F0DE5E-9914-49FE-8618-61FA2BA2E941}" dt="2022-11-28T14:39:33.277" v="17"/>
          <ac:picMkLst>
            <pc:docMk/>
            <pc:sldMk cId="1302080181" sldId="312"/>
            <ac:picMk id="9" creationId="{00000000-0000-0000-0000-000000000000}"/>
          </ac:picMkLst>
        </pc:picChg>
        <pc:picChg chg="add del">
          <ac:chgData name="Gatien FACQUEUR" userId="S::gafacqueur@arfp.asso.fr::0c02ce8e-6897-423d-8ca5-d53214a1ca7b" providerId="AD" clId="Web-{E4F0DE5E-9914-49FE-8618-61FA2BA2E941}" dt="2022-11-28T14:39:33.277" v="16"/>
          <ac:picMkLst>
            <pc:docMk/>
            <pc:sldMk cId="1302080181" sldId="312"/>
            <ac:picMk id="20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06/01/2023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06/01/2023</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06/01/2023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06/01/2023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06/01/2023</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06/01/2023</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06/01/2023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06/01/2023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06/01/2023</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06/01/2023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06/01/2023</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06/01/2023</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06/01/2023</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Exercices Programmation orienté Objet (POO)</a:t>
            </a:r>
          </a:p>
        </p:txBody>
      </p:sp>
      <p:sp>
        <p:nvSpPr>
          <p:cNvPr id="3" name="Sous-titre 2"/>
          <p:cNvSpPr>
            <a:spLocks noGrp="1"/>
          </p:cNvSpPr>
          <p:nvPr>
            <p:ph type="subTitle" idx="1"/>
          </p:nvPr>
        </p:nvSpPr>
        <p:spPr/>
        <p:txBody>
          <a:bodyPr/>
          <a:lstStyle/>
          <a:p>
            <a:r>
              <a:rPr lang="fr-FR"/>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a:t>Implémentez les  méthodes afin de réaliser l’exemple suivant</a:t>
            </a:r>
          </a:p>
          <a:p>
            <a:endParaRPr lang="fr-FR"/>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Point</a:t>
            </a:r>
          </a:p>
        </p:txBody>
      </p:sp>
      <p:sp>
        <p:nvSpPr>
          <p:cNvPr id="3" name="Sous-titre 2"/>
          <p:cNvSpPr>
            <a:spLocks noGrp="1"/>
          </p:cNvSpPr>
          <p:nvPr>
            <p:ph type="subTitle" idx="1"/>
          </p:nvPr>
        </p:nvSpPr>
        <p:spPr/>
        <p:txBody>
          <a:bodyPr/>
          <a:lstStyle/>
          <a:p>
            <a:r>
              <a:rPr lang="fr-FR"/>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p:txBody>
          <a:bodyPr>
            <a:normAutofit fontScale="85000" lnSpcReduction="20000"/>
          </a:bodyPr>
          <a:lstStyle/>
          <a:p>
            <a:r>
              <a:rPr lang="fr-FR"/>
              <a:t>Un point géométrique dans un espace à deux dimensions est caractérisé par son abscisse -X- et son ordonnée -Y-, valeurs réelles. </a:t>
            </a:r>
          </a:p>
          <a:p>
            <a:r>
              <a:rPr lang="fr-FR"/>
              <a:t>On assigne un certain nombre de responsabilités à chaque point : </a:t>
            </a:r>
          </a:p>
          <a:p>
            <a:pPr lvl="1"/>
            <a:r>
              <a:rPr lang="fr-FR"/>
              <a:t>Se construire soit sans information ( point 0,0), ou avec une valeur pour chaque coordonnées.</a:t>
            </a:r>
          </a:p>
          <a:p>
            <a:pPr lvl="1"/>
            <a:r>
              <a:rPr lang="fr-FR"/>
              <a:t>Indiquer sa position ( abscisse et ordonnée ).</a:t>
            </a:r>
          </a:p>
          <a:p>
            <a:pPr lvl="1"/>
            <a:r>
              <a:rPr lang="fr-FR"/>
              <a:t>Se déplacer en modifiant abscisse et ordonnée.</a:t>
            </a:r>
          </a:p>
          <a:p>
            <a:pPr lvl="1"/>
            <a:r>
              <a:rPr lang="fr-FR"/>
              <a:t>Renvoyer une représentation textuelle en indiquant les valeurs de ses coordonnées.</a:t>
            </a:r>
          </a:p>
          <a:p>
            <a:pPr lvl="1"/>
            <a:r>
              <a:rPr lang="fr-FR"/>
              <a:t>Construire un point symétrique par rapport à l'axe des ordonnées.</a:t>
            </a:r>
          </a:p>
          <a:p>
            <a:pPr lvl="1"/>
            <a:r>
              <a:rPr lang="fr-FR"/>
              <a:t>Construire un point symétrique par rapport à l'axe des abscisses.</a:t>
            </a:r>
          </a:p>
          <a:p>
            <a:pPr lvl="1"/>
            <a:r>
              <a:rPr lang="fr-FR"/>
              <a:t>Construire un point symétrique par rapport à l'origine.</a:t>
            </a:r>
          </a:p>
          <a:p>
            <a:pPr lvl="1"/>
            <a:r>
              <a:rPr lang="fr-FR"/>
              <a:t>Permuter ses coordonnées ( symétrie par rapport à la bissectrice des axes </a:t>
            </a:r>
            <a:r>
              <a:rPr lang="fr-FR" err="1"/>
              <a:t>Ox,Oy</a:t>
            </a:r>
            <a:r>
              <a:rPr lang="fr-FR"/>
              <a:t>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a:xfrm>
            <a:off x="457200" y="1600200"/>
            <a:ext cx="7467600" cy="1324744"/>
          </a:xfrm>
        </p:spPr>
        <p:txBody>
          <a:bodyPr/>
          <a:lstStyle/>
          <a:p>
            <a:r>
              <a:rPr lang="fr-FR"/>
              <a:t>1. Faire un diagramme de classe détaillé ( niveau de visibilité des membres, signature des méthodes ) sous Visual studio</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Exercices</a:t>
            </a:r>
          </a:p>
        </p:txBody>
      </p:sp>
      <p:sp>
        <p:nvSpPr>
          <p:cNvPr id="3" name="Espace réservé du contenu 2"/>
          <p:cNvSpPr>
            <a:spLocks noGrp="1"/>
          </p:cNvSpPr>
          <p:nvPr>
            <p:ph sz="quarter" idx="1"/>
          </p:nvPr>
        </p:nvSpPr>
        <p:spPr/>
        <p:txBody>
          <a:bodyPr/>
          <a:lstStyle/>
          <a:p>
            <a:r>
              <a:rPr lang="fr-FR"/>
              <a:t>Compte Bancaire</a:t>
            </a:r>
          </a:p>
          <a:p>
            <a:r>
              <a:rPr lang="fr-FR"/>
              <a:t>Point</a:t>
            </a:r>
          </a:p>
          <a:p>
            <a:r>
              <a:rPr lang="fr-FR"/>
              <a:t>Fraction</a:t>
            </a:r>
          </a:p>
          <a:p>
            <a:r>
              <a:rPr lang="fr-FR"/>
              <a:t>Banque</a:t>
            </a:r>
          </a:p>
          <a:p>
            <a:r>
              <a:rPr lang="fr-FR"/>
              <a:t>Jeu 421</a:t>
            </a:r>
          </a:p>
          <a:p>
            <a:endParaRPr lang="fr-FR"/>
          </a:p>
          <a:p>
            <a:pPr marL="0" indent="0">
              <a:buNone/>
            </a:pPr>
            <a:r>
              <a:rPr lang="fr-FR"/>
              <a:t>Remarques:</a:t>
            </a:r>
          </a:p>
          <a:p>
            <a:pPr marL="0" indent="0">
              <a:buNone/>
            </a:pP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a:xfrm>
            <a:off x="457200" y="1600200"/>
            <a:ext cx="2962672" cy="1900808"/>
          </a:xfrm>
        </p:spPr>
        <p:txBody>
          <a:bodyPr/>
          <a:lstStyle/>
          <a:p>
            <a:r>
              <a:rPr lang="fr-FR"/>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Fraction</a:t>
            </a:r>
          </a:p>
        </p:txBody>
      </p:sp>
      <p:sp>
        <p:nvSpPr>
          <p:cNvPr id="3" name="Sous-titre 2"/>
          <p:cNvSpPr>
            <a:spLocks noGrp="1"/>
          </p:cNvSpPr>
          <p:nvPr>
            <p:ph type="subTitle" idx="1"/>
          </p:nvPr>
        </p:nvSpPr>
        <p:spPr/>
        <p:txBody>
          <a:bodyPr/>
          <a:lstStyle/>
          <a:p>
            <a:r>
              <a:rPr lang="fr-FR"/>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a:t>Une fraction (ou nombre rationnel ) est un ensemble ordonné de deux entiers: numérateur et dénominateur  . Nous nous proposons ici de définir une classe fraction munie de ses principales opérations.</a:t>
            </a:r>
          </a:p>
          <a:p>
            <a:endParaRPr lang="fr-FR"/>
          </a:p>
          <a:p>
            <a:r>
              <a:rPr lang="fr-FR"/>
              <a:t>1. Réalisez le diagramme de la classe Fraction. Les constructeurs suivants doivent implémenté:</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676672"/>
          </a:xfrm>
        </p:spPr>
        <p:txBody>
          <a:bodyPr/>
          <a:lstStyle/>
          <a:p>
            <a:r>
              <a:rPr lang="fr-FR"/>
              <a:t>Correction</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2908920"/>
          </a:xfrm>
        </p:spPr>
        <p:txBody>
          <a:bodyPr/>
          <a:lstStyle/>
          <a:p>
            <a:r>
              <a:rPr lang="fr-FR"/>
              <a:t>2.Ajouter dans le diagramme de classe une méthode qui retournera une représentation textuelle d’un fraction.</a:t>
            </a:r>
          </a:p>
          <a:p>
            <a:pPr lvl="1"/>
            <a:r>
              <a:rPr lang="fr-FR"/>
              <a:t> « 12/7 » pour la fraction 12/7</a:t>
            </a:r>
          </a:p>
          <a:p>
            <a:pPr lvl="1"/>
            <a:r>
              <a:rPr lang="fr-FR"/>
              <a:t>« 9 » pour la fraction 9/1</a:t>
            </a:r>
          </a:p>
          <a:p>
            <a:pPr lvl="1"/>
            <a:r>
              <a:rPr lang="fr-FR"/>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892696"/>
          </a:xfrm>
        </p:spPr>
        <p:txBody>
          <a:bodyPr/>
          <a:lstStyle/>
          <a:p>
            <a:r>
              <a:rPr lang="fr-FR"/>
              <a:t>Ecrire une méthode publique </a:t>
            </a:r>
            <a:r>
              <a:rPr lang="fr-FR" b="1"/>
              <a:t>Oppose()</a:t>
            </a:r>
            <a:r>
              <a:rPr lang="fr-FR"/>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a:ln>
                  <a:noFill/>
                </a:ln>
                <a:solidFill>
                  <a:schemeClr val="tx1"/>
                </a:solidFill>
                <a:effectLst/>
                <a:uLnTx/>
                <a:uFillTx/>
                <a:latin typeface="+mn-lt"/>
                <a:ea typeface="+mn-ea"/>
                <a:cs typeface="+mn-cs"/>
              </a:rPr>
              <a:t> Inverse()</a:t>
            </a:r>
            <a:r>
              <a:rPr kumimoji="0" lang="fr-FR" sz="2400" b="0" i="0" u="none" strike="noStrike" kern="1200" cap="none" spc="0" normalizeH="0" baseline="0" noProof="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1396752"/>
          </a:xfrm>
        </p:spPr>
        <p:txBody>
          <a:bodyPr/>
          <a:lstStyle/>
          <a:p>
            <a:r>
              <a:rPr lang="fr-FR"/>
              <a:t>Ecrire une méthode publique </a:t>
            </a:r>
            <a:r>
              <a:rPr lang="fr-FR" b="1" err="1"/>
              <a:t>SuperieurA</a:t>
            </a:r>
            <a:r>
              <a:rPr lang="fr-FR"/>
              <a:t> de Fraction qui permet de savoir si une </a:t>
            </a:r>
            <a:r>
              <a:rPr lang="fr-FR" u="sng"/>
              <a:t>:Fraction </a:t>
            </a:r>
            <a:r>
              <a:rPr lang="fr-FR"/>
              <a:t>est supérieur à une autre </a:t>
            </a:r>
            <a:r>
              <a:rPr lang="fr-FR" u="sng"/>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err="1">
                <a:ln>
                  <a:noFill/>
                </a:ln>
                <a:solidFill>
                  <a:schemeClr val="tx1"/>
                </a:solidFill>
                <a:effectLst/>
                <a:uLnTx/>
                <a:uFillTx/>
                <a:latin typeface="+mn-lt"/>
                <a:ea typeface="+mn-ea"/>
                <a:cs typeface="+mn-cs"/>
              </a:rPr>
              <a:t>EgalA</a:t>
            </a:r>
            <a:r>
              <a:rPr kumimoji="0" lang="fr-FR" sz="2400" b="0" i="0" u="none" strike="noStrike" kern="1200" cap="none" spc="0" normalizeH="0" baseline="0" noProof="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a:ln>
                  <a:noFill/>
                </a:ln>
                <a:solidFill>
                  <a:schemeClr val="tx1"/>
                </a:solidFill>
                <a:effectLst/>
                <a:uLnTx/>
                <a:uFillTx/>
                <a:latin typeface="+mn-lt"/>
                <a:ea typeface="+mn-ea"/>
                <a:cs typeface="+mn-cs"/>
              </a:rPr>
              <a:t>:Fraction </a:t>
            </a:r>
            <a:r>
              <a:rPr kumimoji="0" lang="fr-FR" sz="2400" b="0" i="0" u="none" strike="noStrike" kern="1200" cap="none" spc="0" normalizeH="0" baseline="0" noProof="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3196952"/>
          </a:xfrm>
        </p:spPr>
        <p:txBody>
          <a:bodyPr>
            <a:normAutofit fontScale="92500"/>
          </a:bodyPr>
          <a:lstStyle/>
          <a:p>
            <a:r>
              <a:rPr lang="fr-FR"/>
              <a:t>La méthode </a:t>
            </a:r>
            <a:r>
              <a:rPr lang="fr-FR" i="1"/>
              <a:t>privée</a:t>
            </a:r>
            <a:r>
              <a:rPr lang="fr-FR" b="1"/>
              <a:t> Reduire()</a:t>
            </a:r>
            <a:r>
              <a:rPr lang="fr-FR"/>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a:t>On vous donne </a:t>
            </a:r>
            <a:r>
              <a:rPr lang="fr-FR"/>
              <a:t>une méthode privée</a:t>
            </a:r>
            <a:r>
              <a:rPr lang="fr-FR" b="1"/>
              <a:t> GetPgcd()</a:t>
            </a:r>
            <a:r>
              <a:rPr lang="fr-FR"/>
              <a:t> qui retourne le PGCD des numérateur et dénominateur sur la page suivante.</a:t>
            </a:r>
          </a:p>
          <a:p>
            <a:pPr>
              <a:buNone/>
            </a:pPr>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a:p>
          <a:p>
            <a:pPr lvl="1">
              <a:buNone/>
            </a:pPr>
            <a:r>
              <a:rPr lang="fr-FR"/>
              <a:t>private int GetPgcd() </a:t>
            </a:r>
          </a:p>
          <a:p>
            <a:pPr lvl="1">
              <a:buNone/>
            </a:pPr>
            <a:r>
              <a:rPr lang="fr-FR"/>
              <a:t>{ </a:t>
            </a:r>
          </a:p>
          <a:p>
            <a:pPr lvl="1">
              <a:buNone/>
            </a:pPr>
            <a:r>
              <a:rPr lang="fr-FR"/>
              <a:t>	</a:t>
            </a:r>
            <a:r>
              <a:rPr lang="fr-FR" err="1"/>
              <a:t>int</a:t>
            </a:r>
            <a:r>
              <a:rPr lang="fr-FR"/>
              <a:t> a = </a:t>
            </a:r>
            <a:r>
              <a:rPr lang="fr-FR" err="1"/>
              <a:t>this.numerateur</a:t>
            </a:r>
            <a:r>
              <a:rPr lang="fr-FR"/>
              <a:t>;</a:t>
            </a:r>
          </a:p>
          <a:p>
            <a:pPr lvl="1">
              <a:buNone/>
            </a:pPr>
            <a:r>
              <a:rPr lang="fr-FR"/>
              <a:t>	</a:t>
            </a:r>
            <a:r>
              <a:rPr lang="fr-FR" err="1"/>
              <a:t>int</a:t>
            </a:r>
            <a:r>
              <a:rPr lang="fr-FR"/>
              <a:t> b = </a:t>
            </a:r>
            <a:r>
              <a:rPr lang="fr-FR" err="1"/>
              <a:t>this.denominateur</a:t>
            </a:r>
            <a:r>
              <a:rPr lang="fr-FR"/>
              <a:t>;</a:t>
            </a:r>
          </a:p>
          <a:p>
            <a:pPr lvl="1">
              <a:buNone/>
            </a:pPr>
            <a:r>
              <a:rPr lang="fr-FR"/>
              <a:t>	</a:t>
            </a:r>
            <a:r>
              <a:rPr lang="fr-FR" err="1"/>
              <a:t>int</a:t>
            </a:r>
            <a:r>
              <a:rPr lang="fr-FR"/>
              <a:t> pgcd = 1;</a:t>
            </a:r>
          </a:p>
          <a:p>
            <a:pPr lvl="1">
              <a:buNone/>
            </a:pPr>
            <a:r>
              <a:rPr lang="fr-FR"/>
              <a:t>if (a != 0 &amp;&amp; b != 0)</a:t>
            </a:r>
          </a:p>
          <a:p>
            <a:pPr lvl="1">
              <a:buNone/>
            </a:pPr>
            <a:r>
              <a:rPr lang="fr-FR"/>
              <a:t>{</a:t>
            </a:r>
          </a:p>
          <a:p>
            <a:pPr marL="0" indent="0">
              <a:buNone/>
            </a:pPr>
            <a:r>
              <a:rPr lang="fr-FR"/>
              <a:t>	if (a &lt; 0) a = -a;</a:t>
            </a:r>
          </a:p>
          <a:p>
            <a:pPr marL="0" indent="0">
              <a:buNone/>
            </a:pPr>
            <a:r>
              <a:rPr lang="fr-FR"/>
              <a:t>	if (b &lt; 0) b = -b;</a:t>
            </a:r>
          </a:p>
          <a:p>
            <a:pPr marL="0" indent="0">
              <a:buNone/>
            </a:pPr>
            <a:r>
              <a:rPr lang="fr-FR"/>
              <a:t>	</a:t>
            </a:r>
            <a:r>
              <a:rPr lang="fr-FR" err="1"/>
              <a:t>while</a:t>
            </a:r>
            <a:r>
              <a:rPr lang="fr-FR"/>
              <a:t> (a != b)</a:t>
            </a:r>
          </a:p>
          <a:p>
            <a:pPr marL="0" indent="0">
              <a:buNone/>
            </a:pPr>
            <a:r>
              <a:rPr lang="fr-FR"/>
              <a:t>	{</a:t>
            </a:r>
          </a:p>
          <a:p>
            <a:pPr marL="0" indent="0">
              <a:buNone/>
            </a:pPr>
            <a:r>
              <a:rPr lang="fr-FR"/>
              <a:t>	   if (a &lt; b)</a:t>
            </a:r>
          </a:p>
          <a:p>
            <a:pPr marL="0" indent="0">
              <a:buNone/>
            </a:pPr>
            <a:r>
              <a:rPr lang="fr-FR"/>
              <a:t>	  {</a:t>
            </a:r>
          </a:p>
          <a:p>
            <a:pPr marL="0" indent="0">
              <a:buNone/>
            </a:pPr>
            <a:r>
              <a:rPr lang="fr-FR"/>
              <a:t>                             b = b-a;</a:t>
            </a:r>
          </a:p>
          <a:p>
            <a:pPr marL="0" indent="0">
              <a:buNone/>
            </a:pPr>
            <a:r>
              <a:rPr lang="fr-FR"/>
              <a:t>	   }</a:t>
            </a:r>
          </a:p>
          <a:p>
            <a:pPr marL="0" indent="0">
              <a:buNone/>
            </a:pPr>
            <a:r>
              <a:rPr lang="fr-FR"/>
              <a:t>                           </a:t>
            </a:r>
            <a:r>
              <a:rPr lang="fr-FR" err="1"/>
              <a:t>else</a:t>
            </a:r>
            <a:endParaRPr lang="fr-FR"/>
          </a:p>
          <a:p>
            <a:pPr marL="0" indent="0">
              <a:buNone/>
            </a:pPr>
            <a:r>
              <a:rPr lang="fr-FR"/>
              <a:t>                           {</a:t>
            </a:r>
          </a:p>
          <a:p>
            <a:pPr marL="0" indent="0">
              <a:buNone/>
            </a:pPr>
            <a:r>
              <a:rPr lang="fr-FR"/>
              <a:t>                             a = a-b;</a:t>
            </a:r>
          </a:p>
          <a:p>
            <a:pPr marL="0" indent="0">
              <a:buNone/>
            </a:pPr>
            <a:r>
              <a:rPr lang="fr-FR"/>
              <a:t>                           }</a:t>
            </a:r>
          </a:p>
          <a:p>
            <a:pPr marL="0" indent="0">
              <a:buNone/>
            </a:pPr>
            <a:r>
              <a:rPr lang="fr-FR"/>
              <a:t>        }</a:t>
            </a:r>
          </a:p>
          <a:p>
            <a:pPr marL="0" indent="0">
              <a:buNone/>
            </a:pPr>
            <a:r>
              <a:rPr lang="fr-FR"/>
              <a:t>         pgcd = a; </a:t>
            </a:r>
          </a:p>
          <a:p>
            <a:pPr marL="0" indent="0">
              <a:buNone/>
            </a:pPr>
            <a:r>
              <a:rPr lang="fr-FR"/>
              <a:t>         }</a:t>
            </a:r>
          </a:p>
          <a:p>
            <a:pPr marL="0" indent="0">
              <a:buNone/>
            </a:pPr>
            <a:r>
              <a:rPr lang="fr-FR"/>
              <a:t>         return pgcd;</a:t>
            </a:r>
          </a:p>
          <a:p>
            <a:pPr marL="0" indent="0">
              <a:buNone/>
            </a:pPr>
            <a:r>
              <a:rPr lang="fr-FR"/>
              <a:t>}</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Compte bancaire</a:t>
            </a:r>
          </a:p>
        </p:txBody>
      </p:sp>
      <p:sp>
        <p:nvSpPr>
          <p:cNvPr id="3" name="Sous-titre 2"/>
          <p:cNvSpPr>
            <a:spLocks noGrp="1"/>
          </p:cNvSpPr>
          <p:nvPr>
            <p:ph type="subTitle" idx="1"/>
          </p:nvPr>
        </p:nvSpPr>
        <p:spPr/>
        <p:txBody>
          <a:bodyPr/>
          <a:lstStyle/>
          <a:p>
            <a:r>
              <a:rPr lang="fr-FR"/>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p:txBody>
          <a:bodyPr>
            <a:normAutofit fontScale="92500" lnSpcReduction="20000"/>
          </a:bodyPr>
          <a:lstStyle/>
          <a:p>
            <a:r>
              <a:rPr lang="fr-FR"/>
              <a:t>Ecrire une méthode publique </a:t>
            </a:r>
            <a:r>
              <a:rPr lang="fr-FR" b="1"/>
              <a:t>Plus </a:t>
            </a:r>
            <a:r>
              <a:rPr lang="fr-FR"/>
              <a:t>de Fraction qui permet d’additionner une </a:t>
            </a:r>
            <a:r>
              <a:rPr lang="fr-FR" u="sng"/>
              <a:t>:Fraction </a:t>
            </a:r>
            <a:r>
              <a:rPr lang="fr-FR"/>
              <a:t>avec une autre </a:t>
            </a:r>
            <a:r>
              <a:rPr lang="fr-FR" u="sng"/>
              <a:t>:Fraction.</a:t>
            </a:r>
          </a:p>
          <a:p>
            <a:endParaRPr lang="fr-FR" u="sng"/>
          </a:p>
          <a:p>
            <a:r>
              <a:rPr lang="fr-FR"/>
              <a:t>Ecrire une méthode publique </a:t>
            </a:r>
            <a:r>
              <a:rPr lang="fr-FR" b="1"/>
              <a:t>Moins </a:t>
            </a:r>
            <a:r>
              <a:rPr lang="fr-FR"/>
              <a:t>de Fraction qui  permet de soustraire une </a:t>
            </a:r>
            <a:r>
              <a:rPr lang="fr-FR" u="sng"/>
              <a:t>:Fraction </a:t>
            </a:r>
            <a:r>
              <a:rPr lang="fr-FR"/>
              <a:t>avec une autre </a:t>
            </a:r>
            <a:r>
              <a:rPr lang="fr-FR" u="sng"/>
              <a:t>:Fraction.</a:t>
            </a:r>
          </a:p>
          <a:p>
            <a:r>
              <a:rPr lang="fr-FR"/>
              <a:t>Ecrire une méthode publique </a:t>
            </a:r>
            <a:r>
              <a:rPr lang="fr-FR" b="1"/>
              <a:t>Multiplie </a:t>
            </a:r>
            <a:r>
              <a:rPr lang="fr-FR"/>
              <a:t>de Fraction qui permet  de multiplier une </a:t>
            </a:r>
            <a:r>
              <a:rPr lang="fr-FR" u="sng"/>
              <a:t>:Fraction </a:t>
            </a:r>
            <a:r>
              <a:rPr lang="fr-FR"/>
              <a:t>avec une autre </a:t>
            </a:r>
            <a:r>
              <a:rPr lang="fr-FR" u="sng"/>
              <a:t>:Fraction.</a:t>
            </a:r>
          </a:p>
          <a:p>
            <a:r>
              <a:rPr lang="fr-FR"/>
              <a:t>Ecrire une méthode publique </a:t>
            </a:r>
            <a:r>
              <a:rPr lang="fr-FR" b="1"/>
              <a:t>Divise </a:t>
            </a:r>
            <a:r>
              <a:rPr lang="fr-FR"/>
              <a:t>de Fraction qui  permet de diviser une </a:t>
            </a:r>
            <a:r>
              <a:rPr lang="fr-FR" u="sng"/>
              <a:t>:Fraction </a:t>
            </a:r>
            <a:r>
              <a:rPr lang="fr-FR"/>
              <a:t>avec une autre </a:t>
            </a:r>
            <a:r>
              <a:rPr lang="fr-FR" u="sng"/>
              <a:t>:Fraction. </a:t>
            </a:r>
            <a:r>
              <a:rPr lang="fr-FR"/>
              <a:t> Attention, il serait préférable de réutiliser les méthodes déjà implémentées pour ce cas.</a:t>
            </a:r>
          </a:p>
          <a:p>
            <a:r>
              <a:rPr lang="fr-FR"/>
              <a:t>Vérifier dans votre code que vous n’ayez pas de redondance de code!</a:t>
            </a:r>
          </a:p>
          <a:p>
            <a:endParaRPr lang="fr-FR" u="sng"/>
          </a:p>
          <a:p>
            <a:endParaRPr lang="fr-FR" u="sng"/>
          </a:p>
          <a:p>
            <a:pPr>
              <a:buNone/>
            </a:pPr>
            <a:endParaRPr lang="fr-FR" u="sng"/>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1036712"/>
          </a:xfrm>
        </p:spPr>
        <p:txBody>
          <a:bodyPr/>
          <a:lstStyle/>
          <a:p>
            <a:r>
              <a:rPr lang="fr-FR"/>
              <a:t>Le diagramme a ce moment de la classe Fraction devrait être:</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 (uniquement en C#)!</a:t>
            </a:r>
          </a:p>
        </p:txBody>
      </p:sp>
      <p:sp>
        <p:nvSpPr>
          <p:cNvPr id="3" name="Espace réservé du contenu 2"/>
          <p:cNvSpPr>
            <a:spLocks noGrp="1"/>
          </p:cNvSpPr>
          <p:nvPr>
            <p:ph sz="quarter" idx="1"/>
          </p:nvPr>
        </p:nvSpPr>
        <p:spPr/>
        <p:txBody>
          <a:bodyPr/>
          <a:lstStyle/>
          <a:p>
            <a:r>
              <a:rPr lang="fr-FR"/>
              <a:t>Voici quelques idées si vous avez le temps pour aller plus loin et si vous faites du C#. La surcharge d’opérateur en Java n’existe pas!</a:t>
            </a:r>
          </a:p>
          <a:p>
            <a:pPr lvl="1"/>
            <a:r>
              <a:rPr lang="fr-FR"/>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a:t>Chercher dans la classe Fraction les méthodes susceptibles de lever une Exception!</a:t>
            </a:r>
          </a:p>
          <a:p>
            <a:r>
              <a:rPr lang="fr-FR"/>
              <a:t>Ces exceptions devront être déclarées, et générées si l’utilisateur des méthodes les maltraite! </a:t>
            </a:r>
          </a:p>
          <a:p>
            <a:r>
              <a:rPr lang="fr-FR"/>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Banque</a:t>
            </a:r>
          </a:p>
        </p:txBody>
      </p:sp>
      <p:sp>
        <p:nvSpPr>
          <p:cNvPr id="3" name="Sous-titre 2"/>
          <p:cNvSpPr>
            <a:spLocks noGrp="1"/>
          </p:cNvSpPr>
          <p:nvPr>
            <p:ph type="subTitle" idx="1"/>
          </p:nvPr>
        </p:nvSpPr>
        <p:spPr/>
        <p:txBody>
          <a:bodyPr/>
          <a:lstStyle/>
          <a:p>
            <a:r>
              <a:rPr lang="fr-FR"/>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57200" y="1600200"/>
            <a:ext cx="7467600" cy="1828800"/>
          </a:xfrm>
        </p:spPr>
        <p:txBody>
          <a:bodyPr/>
          <a:lstStyle/>
          <a:p>
            <a:r>
              <a:rPr lang="fr-FR"/>
              <a:t>Pour cette exercice, nous allons réutiliser la classe Compte.</a:t>
            </a:r>
          </a:p>
          <a:p>
            <a:r>
              <a:rPr lang="fr-FR"/>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p:txBody>
          <a:bodyPr>
            <a:normAutofit fontScale="92500"/>
          </a:bodyPr>
          <a:lstStyle/>
          <a:p>
            <a:r>
              <a:rPr lang="fr-FR"/>
              <a:t>Implémentez le constructeur et les deux méthodes </a:t>
            </a:r>
            <a:r>
              <a:rPr lang="fr-FR" b="1"/>
              <a:t>AjouterCompte. </a:t>
            </a:r>
            <a:r>
              <a:rPr lang="fr-FR"/>
              <a:t>Attention une des méthodes est privé!</a:t>
            </a:r>
            <a:endParaRPr lang="fr-FR" b="1"/>
          </a:p>
          <a:p>
            <a:r>
              <a:rPr lang="fr-FR"/>
              <a:t>Ecrire la méthode </a:t>
            </a:r>
            <a:r>
              <a:rPr lang="fr-FR" b="1"/>
              <a:t>ToString</a:t>
            </a:r>
            <a:r>
              <a:rPr lang="fr-FR"/>
              <a:t> de la classe Banque qui réutilisera la méthode </a:t>
            </a:r>
            <a:r>
              <a:rPr lang="fr-FR" b="1"/>
              <a:t>ToString </a:t>
            </a:r>
            <a:r>
              <a:rPr lang="fr-FR"/>
              <a:t>de la classe Compte</a:t>
            </a:r>
          </a:p>
          <a:p>
            <a:r>
              <a:rPr lang="fr-FR"/>
              <a:t>Ecrire une méthode publique </a:t>
            </a:r>
            <a:r>
              <a:rPr lang="fr-FR" b="1"/>
              <a:t>CompteSup </a:t>
            </a:r>
            <a:r>
              <a:rPr lang="fr-FR"/>
              <a:t>de la classe Banque qui retourne le compte ayant solde maximum. Vous afficherez ce compte supérieur dans la console.</a:t>
            </a:r>
          </a:p>
          <a:p>
            <a:r>
              <a:rPr lang="fr-FR"/>
              <a:t>Ecrire une méthode </a:t>
            </a:r>
            <a:r>
              <a:rPr lang="fr-FR" b="1"/>
              <a:t>RendCompte</a:t>
            </a:r>
            <a:r>
              <a:rPr lang="fr-FR"/>
              <a:t> de la classe Banque qui retourne un compte en fonction de son numéro. La fonction retourne Null si le compte n'est pas trouvé. </a:t>
            </a:r>
            <a:r>
              <a:rPr lang="fr-FR" b="1"/>
              <a:t>Pour cela vous devrez ajouter éventuellement dans la classe Compte un accesseur public sur le numéro de compte.</a:t>
            </a:r>
            <a:r>
              <a:rPr lang="fr-FR"/>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57200" y="1600200"/>
            <a:ext cx="7467600" cy="1756792"/>
          </a:xfrm>
        </p:spPr>
        <p:txBody>
          <a:bodyPr/>
          <a:lstStyle/>
          <a:p>
            <a:r>
              <a:rPr lang="fr-FR"/>
              <a:t>Ecrire une méthode qui va transférer une somme d'un compte vers un autre compte.</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p:txBody>
          <a:bodyPr>
            <a:normAutofit fontScale="85000" lnSpcReduction="20000"/>
          </a:bodyPr>
          <a:lstStyle/>
          <a:p>
            <a:r>
              <a:rPr lang="fr-FR"/>
              <a:t>Un compte bancaire (simplifié) est caractérisé par :</a:t>
            </a:r>
          </a:p>
          <a:p>
            <a:pPr lvl="1"/>
            <a:r>
              <a:rPr lang="fr-FR"/>
              <a:t>un numéro unique</a:t>
            </a:r>
          </a:p>
          <a:p>
            <a:pPr lvl="1"/>
            <a:r>
              <a:rPr lang="fr-FR"/>
              <a:t>le nom de son propriétaire</a:t>
            </a:r>
          </a:p>
          <a:p>
            <a:pPr lvl="1"/>
            <a:r>
              <a:rPr lang="fr-FR"/>
              <a:t>son solde (montant restant sur le compte): il peut être négatif</a:t>
            </a:r>
          </a:p>
          <a:p>
            <a:pPr lvl="1"/>
            <a:r>
              <a:rPr lang="fr-FR"/>
              <a:t>le montant du découvert autorisé (chiffre négatif) : le solde ne peut descendre en dessous.</a:t>
            </a:r>
          </a:p>
          <a:p>
            <a:r>
              <a:rPr lang="fr-FR"/>
              <a:t>Nous donnons à cette classe les comportements</a:t>
            </a:r>
          </a:p>
          <a:p>
            <a:pPr lvl="1"/>
            <a:r>
              <a:rPr lang="fr-FR"/>
              <a:t>Donner une représentation textuelle de toutes ses informations</a:t>
            </a:r>
          </a:p>
          <a:p>
            <a:pPr lvl="1"/>
            <a:r>
              <a:rPr lang="fr-FR"/>
              <a:t>Créditer d'un montant fourni </a:t>
            </a:r>
          </a:p>
          <a:p>
            <a:pPr lvl="1"/>
            <a:r>
              <a:rPr lang="fr-FR"/>
              <a:t>Débiter le solde d'un montant fourni, mais attention un "drapeau" (booléen) indiquera si l'opération a pu se réaliser</a:t>
            </a:r>
          </a:p>
          <a:p>
            <a:pPr lvl="1"/>
            <a:r>
              <a:rPr lang="fr-FR"/>
              <a:t>Transférer un montant, du compte courant vers un autre compte; même remarque que pour le paragraphe précédent.</a:t>
            </a:r>
          </a:p>
          <a:p>
            <a:pPr lvl="1"/>
            <a:r>
              <a:rPr lang="fr-FR"/>
              <a:t>Comparer le solde de l'objet courant avec le solde d'un autre compte fourni, le résultat sera un booléen</a:t>
            </a:r>
          </a:p>
          <a:p>
            <a:pPr lvl="1"/>
            <a:endParaRPr lang="fr-FR"/>
          </a:p>
          <a:p>
            <a:pPr>
              <a:buNone/>
            </a:pPr>
            <a:r>
              <a:rPr lang="fr-FR" b="1"/>
              <a:t>1.</a:t>
            </a:r>
            <a:r>
              <a:rPr lang="fr-FR"/>
              <a:t>Dessiner le diagramme de classe Compte sur papier</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p:txBody>
          <a:bodyPr>
            <a:normAutofit fontScale="92500" lnSpcReduction="10000"/>
          </a:bodyPr>
          <a:lstStyle/>
          <a:p>
            <a:r>
              <a:rPr lang="fr-FR"/>
              <a:t>Voici quelques idées si vous avez le temps pour aller plus loin</a:t>
            </a:r>
          </a:p>
          <a:p>
            <a:pPr lvl="1"/>
            <a:r>
              <a:rPr lang="fr-FR"/>
              <a:t>Utilisez un tableau dynamique typé pour mesComptes: exemple List&lt;Compte&gt;          ou </a:t>
            </a:r>
            <a:r>
              <a:rPr lang="fr-FR" err="1"/>
              <a:t>ArrayList</a:t>
            </a:r>
            <a:r>
              <a:rPr lang="fr-FR"/>
              <a:t>&lt;Compte&gt;</a:t>
            </a:r>
          </a:p>
          <a:p>
            <a:pPr lvl="1"/>
            <a:r>
              <a:rPr lang="fr-FR"/>
              <a:t>Utilisez un tableau dynamique  non typé pour mesComptes: exemple </a:t>
            </a:r>
            <a:r>
              <a:rPr lang="fr-FR" err="1"/>
              <a:t>ArrayList</a:t>
            </a:r>
            <a:r>
              <a:rPr lang="fr-FR"/>
              <a:t>      ou </a:t>
            </a:r>
          </a:p>
          <a:p>
            <a:pPr marL="365760" lvl="1" indent="0">
              <a:buNone/>
            </a:pPr>
            <a:r>
              <a:rPr lang="fr-FR" b="1"/>
              <a:t> </a:t>
            </a:r>
            <a:r>
              <a:rPr lang="fr-FR" b="1" err="1"/>
              <a:t>java.util.Vector</a:t>
            </a:r>
            <a:r>
              <a:rPr lang="fr-FR" b="1"/>
              <a:t> pour des types non primitifs</a:t>
            </a:r>
          </a:p>
          <a:p>
            <a:pPr marL="365760" lvl="1" indent="0">
              <a:buNone/>
            </a:pPr>
            <a:endParaRPr lang="fr-FR"/>
          </a:p>
          <a:p>
            <a:pPr marL="365760" lvl="1" indent="0">
              <a:buNone/>
            </a:pPr>
            <a:r>
              <a:rPr lang="fr-FR"/>
              <a:t>Pour choisir son tableau ou sa collection en Java:</a:t>
            </a:r>
          </a:p>
          <a:p>
            <a:pPr marL="365760" lvl="1" indent="0">
              <a:buNone/>
            </a:pPr>
            <a:r>
              <a:rPr lang="fr-FR">
                <a:hlinkClick r:id="rId2"/>
              </a:rPr>
              <a:t>https://fmora.developpez.com/tutoriel/java/collections/introduction/</a:t>
            </a:r>
            <a:endParaRPr lang="fr-FR"/>
          </a:p>
          <a:p>
            <a:pPr marL="365760" lvl="1" indent="0">
              <a:buNone/>
            </a:pPr>
            <a:r>
              <a:rPr lang="fr-FR"/>
              <a:t>http://lig-membres.imag.fr/genoud/ENSJAVA/cours/supportsPDF/Collections_2pp.pdf</a:t>
            </a:r>
          </a:p>
          <a:p>
            <a:pPr marL="365760" lvl="1" indent="0">
              <a:buNone/>
            </a:pPr>
            <a:r>
              <a:rPr lang="fr-FR"/>
              <a:t>https://www.jmdoudoux.fr/java/dej/chap-collections.htm</a:t>
            </a: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Jeu 421</a:t>
            </a:r>
          </a:p>
        </p:txBody>
      </p:sp>
      <p:sp>
        <p:nvSpPr>
          <p:cNvPr id="3" name="Sous-titre 2"/>
          <p:cNvSpPr>
            <a:spLocks noGrp="1"/>
          </p:cNvSpPr>
          <p:nvPr>
            <p:ph type="subTitle" idx="1"/>
          </p:nvPr>
        </p:nvSpPr>
        <p:spPr>
          <a:xfrm>
            <a:off x="2123728" y="5013176"/>
            <a:ext cx="6172200" cy="1371600"/>
          </a:xfrm>
        </p:spPr>
        <p:txBody>
          <a:bodyPr/>
          <a:lstStyle/>
          <a:p>
            <a:r>
              <a:rPr lang="fr-FR"/>
              <a:t>Découvertes des notions d’interfaces, d’encapsulation, de conteneurs et de sérialisation.</a:t>
            </a:r>
          </a:p>
          <a:p>
            <a:r>
              <a:rPr lang="fr-FR"/>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b="1"/>
              <a:t>Règle du jeu d’un manche 421</a:t>
            </a:r>
            <a:r>
              <a:rPr lang="fr-FR"/>
              <a:t>: </a:t>
            </a:r>
          </a:p>
          <a:p>
            <a:r>
              <a:rPr lang="fr-FR"/>
              <a:t>Le joueur lance 3 dés, s'il ne fait pas 421, il peut reprendre un nombre quelconque de dés et cela à deux reprises encore. Si au bout des trois lancés, il n’a pas 421, il a perdu.</a:t>
            </a:r>
          </a:p>
          <a:p>
            <a:r>
              <a:rPr lang="fr-FR" b="1"/>
              <a:t>Règle du jeu de la partie de jeu:</a:t>
            </a:r>
          </a:p>
          <a:p>
            <a:r>
              <a:rPr lang="fr-FR"/>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a:t>Cas d'utilisation.</a:t>
            </a:r>
            <a:endParaRPr lang="fr-FR"/>
          </a:p>
          <a:p>
            <a:r>
              <a:rPr lang="fr-FR" b="1"/>
              <a:t>Pré conditions</a:t>
            </a:r>
            <a:r>
              <a:rPr lang="fr-FR"/>
              <a:t> : aucune</a:t>
            </a:r>
          </a:p>
          <a:p>
            <a:r>
              <a:rPr lang="fr-FR" b="1"/>
              <a:t>Acteur principal</a:t>
            </a:r>
            <a:r>
              <a:rPr lang="fr-FR"/>
              <a:t> : le joueur.</a:t>
            </a:r>
          </a:p>
          <a:p>
            <a:r>
              <a:rPr lang="fr-FR" b="1"/>
              <a:t>Portée</a:t>
            </a:r>
            <a:r>
              <a:rPr lang="fr-FR"/>
              <a:t> : la partie de jeux du 421</a:t>
            </a:r>
          </a:p>
          <a:p>
            <a:r>
              <a:rPr lang="fr-FR" b="1"/>
              <a:t>Niveau</a:t>
            </a:r>
            <a:r>
              <a:rPr lang="fr-FR"/>
              <a:t> : utilisateur</a:t>
            </a:r>
          </a:p>
          <a:p>
            <a:r>
              <a:rPr lang="fr-FR" b="1"/>
              <a:t>Scénario nominal :</a:t>
            </a:r>
            <a:endParaRPr lang="fr-FR"/>
          </a:p>
          <a:p>
            <a:pPr lvl="1"/>
            <a:r>
              <a:rPr lang="fr-FR"/>
              <a:t>1. Le joueur indique le nombre de manches.</a:t>
            </a:r>
          </a:p>
          <a:p>
            <a:pPr lvl="1"/>
            <a:r>
              <a:rPr lang="fr-FR"/>
              <a:t>2. Le système initialise le jeu.</a:t>
            </a:r>
          </a:p>
          <a:p>
            <a:pPr lvl="1"/>
            <a:r>
              <a:rPr lang="fr-FR"/>
              <a:t>3 Le système retourne la valeur visible des 3 dés triés.</a:t>
            </a:r>
          </a:p>
          <a:p>
            <a:pPr lvl="1"/>
            <a:r>
              <a:rPr lang="fr-FR"/>
              <a:t>4. Le joueur a obtenu 421. Retour à 3.</a:t>
            </a:r>
          </a:p>
          <a:p>
            <a:r>
              <a:rPr lang="fr-FR" b="1"/>
              <a:t>Extensions.</a:t>
            </a:r>
            <a:endParaRPr lang="fr-FR"/>
          </a:p>
          <a:p>
            <a:pPr lvl="1"/>
            <a:r>
              <a:rPr lang="fr-FR"/>
              <a:t>4.1 Le joueur n'a pas obtenu 421.</a:t>
            </a:r>
          </a:p>
          <a:p>
            <a:pPr lvl="1"/>
            <a:r>
              <a:rPr lang="fr-FR"/>
              <a:t>4.1.1 Le système demande le nombre de dés à modifier.</a:t>
            </a:r>
          </a:p>
          <a:p>
            <a:pPr lvl="1"/>
            <a:r>
              <a:rPr lang="fr-FR"/>
              <a:t>4.1.2 Le joueur indique les dés à relancer.</a:t>
            </a:r>
          </a:p>
          <a:p>
            <a:pPr lvl="1"/>
            <a:r>
              <a:rPr lang="fr-FR"/>
              <a:t>4.1.3 Le système relance les dés demandés. Retour à 3.</a:t>
            </a:r>
          </a:p>
          <a:p>
            <a:pPr lvl="1"/>
            <a:r>
              <a:rPr lang="fr-FR"/>
              <a:t>4.2 C'est le troisième essai. Retour à 3.</a:t>
            </a:r>
          </a:p>
          <a:p>
            <a:pPr lvl="1"/>
            <a:r>
              <a:rPr lang="fr-FR"/>
              <a:t>4.3 Le nombre de points disponibles passe en dessous de 0. Fin </a:t>
            </a:r>
          </a:p>
          <a:p>
            <a:pPr lvl="1"/>
            <a:r>
              <a:rPr lang="fr-FR"/>
              <a:t>4.4 C'était la dernière manche. Fin.</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endParaRPr lang="fr-FR"/>
          </a:p>
          <a:p>
            <a:r>
              <a:rPr lang="fr-FR"/>
              <a:t>Réalisez un diagramme de collaboration entre les objets impliqués dans le jeu.</a:t>
            </a:r>
          </a:p>
          <a:p>
            <a:r>
              <a:rPr lang="fr-FR"/>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a:t>Correction</a:t>
            </a:r>
          </a:p>
          <a:p>
            <a:pPr lvl="1"/>
            <a:r>
              <a:rPr lang="fr-FR"/>
              <a:t>Diagramme de collaboration</a:t>
            </a:r>
          </a:p>
          <a:p>
            <a:pPr lvl="1"/>
            <a:endParaRPr lang="fr-FR"/>
          </a:p>
          <a:p>
            <a:pPr lvl="1"/>
            <a:endParaRPr lang="fr-FR"/>
          </a:p>
          <a:p>
            <a:pPr lvl="1"/>
            <a:endParaRPr lang="fr-FR"/>
          </a:p>
          <a:p>
            <a:pPr lvl="1"/>
            <a:endParaRPr lang="fr-FR"/>
          </a:p>
          <a:p>
            <a:pPr lvl="1"/>
            <a:endParaRPr lang="fr-FR"/>
          </a:p>
          <a:p>
            <a:pPr lvl="1"/>
            <a:r>
              <a:rPr lang="fr-FR"/>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16016" y="4437112"/>
            <a:ext cx="3190875" cy="22479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a:t>Réalisez le diagramme de classe détaillé de la classe De. Pour cela, vous devez vous poser la question: </a:t>
            </a:r>
          </a:p>
          <a:p>
            <a:endParaRPr lang="fr-FR"/>
          </a:p>
          <a:p>
            <a:endParaRPr lang="fr-FR"/>
          </a:p>
          <a:p>
            <a:pPr algn="ctr">
              <a:buNone/>
            </a:pPr>
            <a:r>
              <a:rPr lang="fr-FR"/>
              <a:t>Quels peuvent être les états et les comportements d’un De?</a:t>
            </a:r>
          </a:p>
          <a:p>
            <a:pPr algn="ctr">
              <a:buNone/>
            </a:pPr>
            <a:r>
              <a:rPr lang="fr-FR"/>
              <a:t>Quels constructeurs dois-je implémenter?</a:t>
            </a:r>
          </a:p>
          <a:p>
            <a:pPr algn="ctr">
              <a:buNone/>
            </a:pPr>
            <a:r>
              <a:rPr lang="fr-FR"/>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4978896" cy="4873752"/>
          </a:xfrm>
        </p:spPr>
        <p:txBody>
          <a:bodyPr/>
          <a:lstStyle/>
          <a:p>
            <a:r>
              <a:rPr lang="fr-FR"/>
              <a:t>Correction:</a:t>
            </a:r>
          </a:p>
          <a:p>
            <a:pPr lvl="1"/>
            <a:endParaRPr lang="fr-FR"/>
          </a:p>
          <a:p>
            <a:pPr lvl="1"/>
            <a:r>
              <a:rPr lang="fr-FR"/>
              <a:t>On ne doit pas permettre à </a:t>
            </a:r>
            <a:r>
              <a:rPr lang="fr-FR" err="1"/>
              <a:t>qq</a:t>
            </a:r>
            <a:r>
              <a:rPr lang="fr-FR"/>
              <a:t> extérieur à la classe de modifier la valeur du de! Donc:</a:t>
            </a:r>
          </a:p>
          <a:p>
            <a:pPr lvl="2"/>
            <a:r>
              <a:rPr lang="fr-FR"/>
              <a:t>Un constructeur par défaut est uniquement implémenté</a:t>
            </a:r>
          </a:p>
          <a:p>
            <a:pPr lvl="2"/>
            <a:r>
              <a:rPr lang="fr-FR"/>
              <a:t>L’accesseur </a:t>
            </a:r>
            <a:r>
              <a:rPr lang="fr-FR" err="1"/>
              <a:t>Get</a:t>
            </a:r>
            <a:r>
              <a:rPr lang="fr-FR"/>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a:t>Vous allez implémenter la classe De. Pour cela vous devez:</a:t>
            </a:r>
          </a:p>
          <a:p>
            <a:pPr lvl="1"/>
            <a:r>
              <a:rPr lang="fr-FR"/>
              <a:t>Créer une bibliothèque de classe BibliothequeJeu421 où vous implémenterez vos classes métiers.</a:t>
            </a:r>
          </a:p>
          <a:p>
            <a:pPr lvl="1"/>
            <a:endParaRPr lang="fr-FR"/>
          </a:p>
          <a:p>
            <a:pPr lvl="1"/>
            <a:endParaRPr lang="fr-FR"/>
          </a:p>
          <a:p>
            <a:pPr lvl="1"/>
            <a:endParaRPr lang="fr-FR"/>
          </a:p>
          <a:p>
            <a:pPr lvl="1"/>
            <a:endParaRPr lang="fr-FR"/>
          </a:p>
          <a:p>
            <a:pPr lvl="1"/>
            <a:endParaRPr lang="fr-FR"/>
          </a:p>
          <a:p>
            <a:pPr lvl="1"/>
            <a:endParaRPr lang="fr-FR"/>
          </a:p>
          <a:p>
            <a:pPr lvl="1"/>
            <a:r>
              <a:rPr lang="fr-FR"/>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pPr lvl="1"/>
            <a:r>
              <a:rPr lang="fr-FR"/>
              <a:t>Ajouter une référence vers vos bibliothèque dans votre application console.</a:t>
            </a:r>
          </a:p>
          <a:p>
            <a:pPr lvl="1"/>
            <a:endParaRPr lang="fr-FR"/>
          </a:p>
          <a:p>
            <a:pPr lvl="1"/>
            <a:endParaRPr lang="fr-FR"/>
          </a:p>
          <a:p>
            <a:pPr lvl="1"/>
            <a:endParaRPr lang="fr-FR"/>
          </a:p>
          <a:p>
            <a:pPr lvl="1"/>
            <a:endParaRPr lang="fr-FR"/>
          </a:p>
          <a:p>
            <a:pPr lvl="1"/>
            <a:endParaRPr lang="fr-FR"/>
          </a:p>
          <a:p>
            <a:pPr lvl="1"/>
            <a:r>
              <a:rPr lang="fr-FR"/>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859216" cy="1684784"/>
          </a:xfrm>
        </p:spPr>
        <p:txBody>
          <a:bodyPr/>
          <a:lstStyle/>
          <a:p>
            <a:r>
              <a:rPr lang="fr-FR"/>
              <a:t>N’oubliez pas de mettre une accessibilité public à votre classe De afin de pouvoir la tester et de mettre dire que vous utilisez  la classe De grâce à </a:t>
            </a:r>
            <a:r>
              <a:rPr lang="fr-FR" err="1">
                <a:solidFill>
                  <a:schemeClr val="accent2">
                    <a:lumMod val="75000"/>
                  </a:schemeClr>
                </a:solidFill>
              </a:rPr>
              <a:t>using</a:t>
            </a:r>
            <a:r>
              <a:rPr lang="fr-FR"/>
              <a:t>.</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a:t>Petite aide pour vous fournir une valeur aléatoire pour la De: la classe Alea</a:t>
            </a:r>
          </a:p>
          <a:p>
            <a:endParaRPr lang="fr-FR"/>
          </a:p>
          <a:p>
            <a:pPr lvl="1">
              <a:buNone/>
            </a:pPr>
            <a:r>
              <a:rPr lang="fr-FR"/>
              <a:t>   public class Alea : Random</a:t>
            </a:r>
          </a:p>
          <a:p>
            <a:pPr lvl="1">
              <a:buNone/>
            </a:pPr>
            <a:r>
              <a:rPr lang="fr-FR"/>
              <a:t>   {</a:t>
            </a:r>
          </a:p>
          <a:p>
            <a:pPr lvl="1">
              <a:buNone/>
            </a:pPr>
            <a:r>
              <a:rPr lang="it-IT"/>
              <a:t>        private static Alea monAlea = null;</a:t>
            </a:r>
          </a:p>
          <a:p>
            <a:pPr lvl="1">
              <a:buNone/>
            </a:pPr>
            <a:endParaRPr lang="fr-FR"/>
          </a:p>
          <a:p>
            <a:pPr lvl="1">
              <a:buNone/>
            </a:pPr>
            <a:r>
              <a:rPr lang="fr-FR"/>
              <a:t>        private Alea()</a:t>
            </a:r>
          </a:p>
          <a:p>
            <a:pPr lvl="1">
              <a:buNone/>
            </a:pPr>
            <a:r>
              <a:rPr lang="fr-FR"/>
              <a:t>        {</a:t>
            </a:r>
          </a:p>
          <a:p>
            <a:pPr lvl="1">
              <a:buNone/>
            </a:pPr>
            <a:r>
              <a:rPr lang="fr-FR"/>
              <a:t>        }</a:t>
            </a:r>
          </a:p>
          <a:p>
            <a:pPr lvl="1">
              <a:buNone/>
            </a:pPr>
            <a:endParaRPr lang="fr-FR"/>
          </a:p>
          <a:p>
            <a:pPr lvl="1">
              <a:buNone/>
            </a:pPr>
            <a:r>
              <a:rPr lang="fr-FR"/>
              <a:t>        public static Alea Instance()</a:t>
            </a:r>
          </a:p>
          <a:p>
            <a:pPr lvl="1">
              <a:buNone/>
            </a:pPr>
            <a:r>
              <a:rPr lang="fr-FR"/>
              <a:t>        {</a:t>
            </a:r>
          </a:p>
          <a:p>
            <a:pPr lvl="1">
              <a:buNone/>
            </a:pPr>
            <a:r>
              <a:rPr lang="fr-FR"/>
              <a:t>            if (monAlea == null)</a:t>
            </a:r>
          </a:p>
          <a:p>
            <a:pPr lvl="1">
              <a:buNone/>
            </a:pPr>
            <a:r>
              <a:rPr lang="fr-FR"/>
              <a:t>            {</a:t>
            </a:r>
          </a:p>
          <a:p>
            <a:pPr lvl="1">
              <a:buNone/>
            </a:pPr>
            <a:r>
              <a:rPr lang="fr-FR"/>
              <a:t>                monAlea = new Alea();</a:t>
            </a:r>
          </a:p>
          <a:p>
            <a:pPr lvl="1">
              <a:buNone/>
            </a:pPr>
            <a:endParaRPr lang="fr-FR"/>
          </a:p>
          <a:p>
            <a:pPr lvl="1">
              <a:buNone/>
            </a:pPr>
            <a:r>
              <a:rPr lang="fr-FR"/>
              <a:t>            }</a:t>
            </a:r>
          </a:p>
          <a:p>
            <a:pPr lvl="1">
              <a:buNone/>
            </a:pPr>
            <a:r>
              <a:rPr lang="fr-FR"/>
              <a:t>            return monAlea;</a:t>
            </a:r>
          </a:p>
          <a:p>
            <a:pPr lvl="1">
              <a:buNone/>
            </a:pPr>
            <a:r>
              <a:rPr lang="fr-FR"/>
              <a:t>        }</a:t>
            </a:r>
          </a:p>
          <a:p>
            <a:pPr lvl="1">
              <a:buNone/>
            </a:pPr>
            <a:endParaRPr lang="fr-FR"/>
          </a:p>
          <a:p>
            <a:pPr lvl="1">
              <a:buNone/>
            </a:pPr>
            <a:r>
              <a:rPr lang="fr-FR"/>
              <a:t>        public int Nouveau(int valMin, int valMax)</a:t>
            </a:r>
          </a:p>
          <a:p>
            <a:pPr lvl="1">
              <a:buNone/>
            </a:pPr>
            <a:r>
              <a:rPr lang="fr-FR"/>
              <a:t>        {</a:t>
            </a:r>
          </a:p>
          <a:p>
            <a:pPr lvl="1">
              <a:buNone/>
            </a:pPr>
            <a:endParaRPr lang="fr-FR"/>
          </a:p>
          <a:p>
            <a:pPr lvl="1">
              <a:buNone/>
            </a:pPr>
            <a:r>
              <a:rPr lang="fr-FR"/>
              <a:t>            return base.Next( valMin, valMax + 1);</a:t>
            </a:r>
          </a:p>
          <a:p>
            <a:pPr lvl="1">
              <a:buNone/>
            </a:pPr>
            <a:endParaRPr lang="fr-FR"/>
          </a:p>
          <a:p>
            <a:pPr lvl="1">
              <a:buNone/>
            </a:pPr>
            <a:r>
              <a:rPr lang="fr-FR"/>
              <a:t>        }</a:t>
            </a:r>
          </a:p>
          <a:p>
            <a:pPr lvl="1">
              <a:buNone/>
            </a:pPr>
            <a:r>
              <a:rPr lang="fr-FR"/>
              <a:t>    }</a:t>
            </a:r>
          </a:p>
          <a:p>
            <a:r>
              <a:rPr lang="fr-FR" sz="3700"/>
              <a:t>Utilisation de la classe Alea</a:t>
            </a:r>
          </a:p>
          <a:p>
            <a:endParaRPr lang="fr-FR" sz="2700"/>
          </a:p>
          <a:p>
            <a:endParaRPr lang="fr-FR" sz="2700"/>
          </a:p>
          <a:p>
            <a:endParaRPr lang="fr-FR" sz="2700"/>
          </a:p>
          <a:p>
            <a:r>
              <a:rPr lang="fr-FR" sz="3500"/>
              <a:t>Question: Quelle est la conséquence sur la construction d’instance Alea de l’implémentation atypique de cette classe?</a:t>
            </a:r>
          </a:p>
          <a:p>
            <a:r>
              <a:rPr lang="fr-FR" sz="350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a:t>Rappel des fonctionnalités de la Manche 421:</a:t>
            </a:r>
          </a:p>
          <a:p>
            <a:pPr lvl="1"/>
            <a:r>
              <a:rPr lang="fr-FR"/>
              <a:t>Une manche 421 consiste a lancé tout d’abord 3 dés dans le but de faire la combinaison 421. Si le joueur ne réalise pas un 421 dès le premier lancé, il a la possibilité de relancer 2 fois les des de son choix.</a:t>
            </a:r>
          </a:p>
          <a:p>
            <a:pPr lvl="1"/>
            <a:endParaRPr lang="fr-FR"/>
          </a:p>
          <a:p>
            <a:pPr lvl="1"/>
            <a:r>
              <a:rPr lang="fr-FR"/>
              <a:t>La manche 421 est stoppée dès que le joueur a atteint 3 nouveaux lancés ou dès qu’il a gagné avec la combinaison 421.</a:t>
            </a:r>
          </a:p>
          <a:p>
            <a:pPr lvl="1"/>
            <a:endParaRPr lang="fr-FR"/>
          </a:p>
          <a:p>
            <a:r>
              <a:rPr lang="fr-FR"/>
              <a:t>Réalisez le diagramme de classe détaillé de la classe Manche421. Pour cela, vous devez vous poser la question: </a:t>
            </a:r>
          </a:p>
          <a:p>
            <a:pPr>
              <a:buNone/>
            </a:pPr>
            <a:endParaRPr lang="fr-FR"/>
          </a:p>
          <a:p>
            <a:pPr algn="ctr">
              <a:buNone/>
            </a:pPr>
            <a:r>
              <a:rPr lang="fr-FR"/>
              <a:t>Quels peuvent être les états et les comportements d’une Manche421?</a:t>
            </a:r>
          </a:p>
          <a:p>
            <a:pPr algn="ctr">
              <a:buNone/>
            </a:pPr>
            <a:r>
              <a:rPr lang="fr-FR"/>
              <a:t>Quels constructeurs dois-je implémenter?</a:t>
            </a:r>
          </a:p>
          <a:p>
            <a:pPr algn="ctr">
              <a:buNone/>
            </a:pPr>
            <a:r>
              <a:rPr lang="fr-FR"/>
              <a:t>Quelle est l’accessibilité des attributs et méthodes?</a:t>
            </a:r>
          </a:p>
          <a:p>
            <a:pPr algn="ctr">
              <a:buNone/>
            </a:pPr>
            <a:endParaRPr lang="fr-FR"/>
          </a:p>
          <a:p>
            <a:r>
              <a:rPr lang="fr-FR"/>
              <a:t>Implémentez et tester votre classe Manche421!</a:t>
            </a:r>
          </a:p>
          <a:p>
            <a:pPr algn="ctr">
              <a:buNone/>
            </a:pPr>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a:t>Rappel des fonctionnalités de la Partie:</a:t>
            </a:r>
          </a:p>
          <a:p>
            <a:pPr lvl="1"/>
            <a:r>
              <a:rPr lang="fr-FR"/>
              <a:t>Une Partie est initiée par un Joueur. Il fournit à la partie le nombre de Manche 421 qu’il va jouer. Pour chaque Manche 421, il recevra 10 points.</a:t>
            </a:r>
          </a:p>
          <a:p>
            <a:pPr lvl="1"/>
            <a:r>
              <a:rPr lang="fr-FR"/>
              <a:t>S’il perd la Manche 421, il perd 10 points.</a:t>
            </a:r>
          </a:p>
          <a:p>
            <a:pPr lvl="1"/>
            <a:r>
              <a:rPr lang="fr-FR"/>
              <a:t>S’il gagne la Manche 421, il gagne 30 points.</a:t>
            </a:r>
          </a:p>
          <a:p>
            <a:pPr lvl="1"/>
            <a:r>
              <a:rPr lang="fr-FR"/>
              <a:t>La manche s’arrête si il n’a plus de points ou s’il a réalisé toutes ses manches et a donc un solde positif de points.</a:t>
            </a:r>
          </a:p>
          <a:p>
            <a:pPr lvl="1"/>
            <a:r>
              <a:rPr lang="fr-FR"/>
              <a:t>On ne mémorise dans la Partie que la Manche421 courante.</a:t>
            </a:r>
          </a:p>
          <a:p>
            <a:pPr lvl="1">
              <a:buNone/>
            </a:pPr>
            <a:endParaRPr lang="fr-FR"/>
          </a:p>
          <a:p>
            <a:r>
              <a:rPr lang="fr-FR"/>
              <a:t>Réalisez le diagramme de classe détaillé de la classe Partie. Pour cela, vous devez vous poser la question: </a:t>
            </a:r>
          </a:p>
          <a:p>
            <a:pPr>
              <a:buNone/>
            </a:pPr>
            <a:endParaRPr lang="fr-FR"/>
          </a:p>
          <a:p>
            <a:pPr algn="ctr">
              <a:buNone/>
            </a:pPr>
            <a:r>
              <a:rPr lang="fr-FR"/>
              <a:t>Quels peuvent être les états et les comportements d’un Partie?</a:t>
            </a:r>
          </a:p>
          <a:p>
            <a:pPr algn="ctr">
              <a:buNone/>
            </a:pPr>
            <a:r>
              <a:rPr lang="fr-FR"/>
              <a:t>Quels constructeurs dois-je implémenter?</a:t>
            </a:r>
          </a:p>
          <a:p>
            <a:pPr algn="ctr">
              <a:buNone/>
            </a:pPr>
            <a:r>
              <a:rPr lang="fr-FR"/>
              <a:t>Quelle est l’accessibilité des attributs et méthodes?</a:t>
            </a:r>
          </a:p>
          <a:p>
            <a:pPr algn="ctr">
              <a:buNone/>
            </a:pPr>
            <a:endParaRPr lang="fr-FR"/>
          </a:p>
          <a:p>
            <a:r>
              <a:rPr lang="fr-FR"/>
              <a:t>Implémentez et tester votre classe Partie!</a:t>
            </a:r>
          </a:p>
          <a:p>
            <a:pPr algn="ctr">
              <a:buNone/>
            </a:pPr>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787208" cy="2980928"/>
          </a:xfrm>
        </p:spPr>
        <p:txBody>
          <a:bodyPr/>
          <a:lstStyle/>
          <a:p>
            <a:r>
              <a:rPr lang="fr-FR"/>
              <a:t>Aide pour la lecture des choix de numéros de dés</a:t>
            </a:r>
          </a:p>
          <a:p>
            <a:endParaRPr lang="fr-FR"/>
          </a:p>
          <a:p>
            <a:endParaRPr lang="fr-FR"/>
          </a:p>
          <a:p>
            <a:r>
              <a:rPr lang="fr-FR"/>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err="1">
                <a:solidFill>
                  <a:srgbClr val="92D050"/>
                </a:solidFill>
              </a:rPr>
              <a:t>Collections</a:t>
            </a:r>
            <a:r>
              <a:rPr lang="fr-FR" sz="1200" err="1"/>
              <a:t>.sort</a:t>
            </a:r>
            <a:r>
              <a:rPr lang="fr-FR" sz="1200"/>
              <a:t>(mes3Des);</a:t>
            </a:r>
          </a:p>
          <a:p>
            <a:r>
              <a:rPr lang="fr-FR" sz="1200" err="1">
                <a:solidFill>
                  <a:srgbClr val="92D050"/>
                </a:solidFill>
              </a:rPr>
              <a:t>Collections</a:t>
            </a:r>
            <a:r>
              <a:rPr lang="fr-FR" sz="1200" err="1"/>
              <a:t>.reverse</a:t>
            </a:r>
            <a:r>
              <a:rPr lang="fr-FR" sz="120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a:solidFill>
                  <a:srgbClr val="92D050"/>
                </a:solidFill>
              </a:rPr>
              <a:t>public class </a:t>
            </a:r>
            <a:r>
              <a:rPr lang="fr-FR" sz="1200"/>
              <a:t>De </a:t>
            </a:r>
            <a:r>
              <a:rPr lang="fr-FR" sz="1200" err="1">
                <a:solidFill>
                  <a:srgbClr val="92D050"/>
                </a:solidFill>
              </a:rPr>
              <a:t>implements</a:t>
            </a:r>
            <a:r>
              <a:rPr lang="fr-FR" sz="1200"/>
              <a:t>  Comparable{</a:t>
            </a:r>
          </a:p>
          <a:p>
            <a:endParaRPr lang="fr-FR" sz="1200"/>
          </a:p>
          <a:p>
            <a:r>
              <a:rPr lang="fr-FR" sz="1200"/>
              <a:t>@</a:t>
            </a:r>
            <a:r>
              <a:rPr lang="fr-FR" sz="1200" err="1"/>
              <a:t>override</a:t>
            </a:r>
            <a:endParaRPr lang="fr-FR" sz="1200"/>
          </a:p>
          <a:p>
            <a:r>
              <a:rPr lang="fr-FR" sz="1200"/>
              <a:t>public int </a:t>
            </a:r>
            <a:r>
              <a:rPr lang="fr-FR" sz="1200" err="1"/>
              <a:t>compareTo</a:t>
            </a:r>
            <a:r>
              <a:rPr lang="fr-FR" sz="1200"/>
              <a:t>(Object o){</a:t>
            </a:r>
          </a:p>
          <a:p>
            <a:r>
              <a:rPr lang="fr-FR" sz="1200"/>
              <a:t>//a faire!</a:t>
            </a:r>
          </a:p>
          <a:p>
            <a:r>
              <a:rPr lang="fr-FR" sz="120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a:t>public </a:t>
            </a:r>
            <a:r>
              <a:rPr lang="fr-FR" sz="1050" err="1"/>
              <a:t>override</a:t>
            </a:r>
            <a:r>
              <a:rPr lang="fr-FR" sz="1050"/>
              <a:t> </a:t>
            </a:r>
            <a:r>
              <a:rPr lang="fr-FR" sz="1050" err="1"/>
              <a:t>CompareTo</a:t>
            </a:r>
            <a:r>
              <a:rPr lang="fr-FR" sz="1050"/>
              <a:t>(Object o)</a:t>
            </a:r>
          </a:p>
          <a:p>
            <a:r>
              <a:rPr lang="fr-FR" sz="1050"/>
              <a:t>{</a:t>
            </a:r>
          </a:p>
          <a:p>
            <a:r>
              <a:rPr lang="fr-FR" sz="1050"/>
              <a:t>//a faire!</a:t>
            </a:r>
          </a:p>
          <a:p>
            <a:r>
              <a:rPr lang="fr-FR" sz="105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a:t>String lecture = Scanner.nextLine();</a:t>
            </a:r>
          </a:p>
          <a:p>
            <a:r>
              <a:rPr lang="fr-FR" sz="1200"/>
              <a:t>String[] choix = lecture.split(‘’[ ,]’’ );</a:t>
            </a:r>
          </a:p>
          <a:p>
            <a:endParaRPr lang="fr-FR"/>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Commenter son code</a:t>
            </a:r>
          </a:p>
        </p:txBody>
      </p:sp>
      <p:sp>
        <p:nvSpPr>
          <p:cNvPr id="3" name="Sous-titre 2"/>
          <p:cNvSpPr>
            <a:spLocks noGrp="1"/>
          </p:cNvSpPr>
          <p:nvPr>
            <p:ph type="subTitle" idx="1"/>
          </p:nvPr>
        </p:nvSpPr>
        <p:spPr/>
        <p:txBody>
          <a:bodyPr/>
          <a:lstStyle/>
          <a:p>
            <a:r>
              <a:rPr lang="fr-FR"/>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a:b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a:bodyPr>
          <a:lstStyle/>
          <a:p>
            <a:r>
              <a:rPr lang="fr-FR"/>
              <a:t>Une classe correspond toujours a un fichier quand on travaille proprement:</a:t>
            </a:r>
          </a:p>
          <a:p>
            <a:pPr lvl="1"/>
            <a:r>
              <a:rPr lang="fr-FR"/>
              <a:t>Compte est définit dans le fichier </a:t>
            </a:r>
            <a:r>
              <a:rPr lang="fr-FR" err="1"/>
              <a:t>Compte.cs</a:t>
            </a:r>
            <a:r>
              <a:rPr lang="fr-FR"/>
              <a:t> en C#</a:t>
            </a:r>
          </a:p>
          <a:p>
            <a:pPr lvl="1"/>
            <a:r>
              <a:rPr lang="fr-FR"/>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92500" lnSpcReduction="10000"/>
          </a:bodyPr>
          <a:lstStyle/>
          <a:p>
            <a:r>
              <a:rPr lang="fr-FR"/>
              <a:t>Un fichier XML sera généré dans bin/</a:t>
            </a:r>
            <a:r>
              <a:rPr lang="fr-FR" err="1"/>
              <a:t>debug</a:t>
            </a:r>
            <a:r>
              <a:rPr lang="fr-FR"/>
              <a:t>.</a:t>
            </a:r>
          </a:p>
          <a:p>
            <a:r>
              <a:rPr lang="fr-FR"/>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Commenter le code</a:t>
            </a:r>
          </a:p>
        </p:txBody>
      </p:sp>
      <p:sp>
        <p:nvSpPr>
          <p:cNvPr id="3" name="Sous-titre 2"/>
          <p:cNvSpPr>
            <a:spLocks noGrp="1"/>
          </p:cNvSpPr>
          <p:nvPr>
            <p:ph type="subTitle" idx="1"/>
          </p:nvPr>
        </p:nvSpPr>
        <p:spPr/>
        <p:txBody>
          <a:bodyPr/>
          <a:lstStyle/>
          <a:p>
            <a:r>
              <a:rPr lang="fr-FR"/>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a:t>Pour commenter, on se place dans la bloc de code que l’on veut commenter et on peut utiliser le raccourci clavier suivant : </a:t>
            </a:r>
            <a:r>
              <a:rPr lang="fr-FR" b="1" err="1"/>
              <a:t>Alt+Shift+J</a:t>
            </a:r>
            <a:r>
              <a:rPr lang="fr-FR" b="1"/>
              <a:t> </a:t>
            </a: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a:t>
            </a:r>
            <a:endParaRPr lang="fr-FR"/>
          </a:p>
        </p:txBody>
      </p:sp>
      <p:sp>
        <p:nvSpPr>
          <p:cNvPr id="3" name="Espace réservé du contenu 2"/>
          <p:cNvSpPr>
            <a:spLocks noGrp="1"/>
          </p:cNvSpPr>
          <p:nvPr>
            <p:ph sz="quarter" idx="1"/>
          </p:nvPr>
        </p:nvSpPr>
        <p:spPr>
          <a:xfrm>
            <a:off x="457200" y="1600200"/>
            <a:ext cx="7467600" cy="1180728"/>
          </a:xfrm>
        </p:spPr>
        <p:txBody>
          <a:bodyPr/>
          <a:lstStyle/>
          <a:p>
            <a:r>
              <a:rPr lang="fr-FR"/>
              <a:t>Sélectionnez le projet en cours et faire menu « </a:t>
            </a:r>
            <a:r>
              <a:rPr lang="fr-FR" b="1"/>
              <a:t>Project/</a:t>
            </a:r>
            <a:r>
              <a:rPr lang="fr-FR" b="1" err="1"/>
              <a:t>Generate</a:t>
            </a:r>
            <a:r>
              <a:rPr lang="fr-FR" b="1"/>
              <a:t> javadoc</a:t>
            </a:r>
            <a:r>
              <a:rPr lang="fr-FR"/>
              <a:t> »</a:t>
            </a:r>
          </a:p>
          <a:p>
            <a:pPr marL="0" indent="0">
              <a:buNone/>
            </a:pP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a:t>Dans l’écran qui suit la sélection « </a:t>
            </a:r>
            <a:r>
              <a:rPr lang="fr-FR" b="1"/>
              <a:t>Project/</a:t>
            </a:r>
            <a:r>
              <a:rPr lang="fr-FR" b="1" err="1"/>
              <a:t>Generate</a:t>
            </a:r>
            <a:r>
              <a:rPr lang="fr-FR" b="1"/>
              <a:t> javadoc</a:t>
            </a:r>
            <a:r>
              <a:rPr lang="fr-FR"/>
              <a:t> » : .</a:t>
            </a:r>
          </a:p>
          <a:p>
            <a:pPr lvl="1"/>
            <a:r>
              <a:rPr lang="fr-FR"/>
              <a:t>Dans la section ‘Javadoc Command’ , fournissez le chemin vers l’exécutable utilisé pour la génération de la javadoc, c’est à dire de l’</a:t>
            </a:r>
            <a:r>
              <a:rPr lang="fr-FR" err="1"/>
              <a:t>éxécutable</a:t>
            </a:r>
            <a:r>
              <a:rPr lang="fr-FR"/>
              <a:t> javadoc.exe qui se trouve dans le répertoire ‘bin’ du </a:t>
            </a:r>
            <a:r>
              <a:rPr lang="fr-FR" err="1"/>
              <a:t>jdk</a:t>
            </a:r>
            <a:r>
              <a:rPr lang="fr-FR"/>
              <a:t> . Par exemple le chemin ‘C:\Program FilesJavajdkX.X.1bin\</a:t>
            </a:r>
            <a:r>
              <a:rPr lang="fr-FR" b="1"/>
              <a:t>javadoc.exe</a:t>
            </a:r>
            <a:r>
              <a:rPr lang="fr-FR"/>
              <a:t>‘, si il n’est déjà pas présent</a:t>
            </a:r>
          </a:p>
          <a:p>
            <a:pPr lvl="1"/>
            <a:r>
              <a:rPr lang="fr-FR"/>
              <a:t>Sélectionnez la visibilité ‘</a:t>
            </a:r>
            <a:r>
              <a:rPr lang="fr-FR" err="1"/>
              <a:t>private</a:t>
            </a:r>
            <a:r>
              <a:rPr lang="fr-FR"/>
              <a:t>’ afin de créer la documentation de </a:t>
            </a:r>
            <a:r>
              <a:rPr lang="fr-FR" b="1"/>
              <a:t>toutes</a:t>
            </a:r>
            <a:r>
              <a:rPr lang="fr-FR"/>
              <a:t> les classes de l’application. </a:t>
            </a:r>
          </a:p>
          <a:p>
            <a:pPr lvl="1"/>
            <a:r>
              <a:rPr lang="fr-FR"/>
              <a:t>Vous pouvez changer éventuellement le répertoire par défaut ‘doc’ de destination des fichiers HTML de javadoc.</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a:t> Cliquez sur le bouton ‘</a:t>
            </a:r>
            <a:r>
              <a:rPr lang="fr-FR" err="1"/>
              <a:t>Next</a:t>
            </a:r>
            <a:r>
              <a:rPr lang="fr-FR"/>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a:t>Cliquez sur le bouton ‘Next’. L’écran suivant apparaît.</a:t>
            </a:r>
          </a:p>
          <a:p>
            <a:r>
              <a:rPr lang="fr-FR"/>
              <a:t>Cocher l’option ‘Save the settings of this javadoc export as an Ant script’. Cela permet d’enregistrer la configuration de génération javadoc dans un script ant.</a:t>
            </a:r>
          </a:p>
          <a:p>
            <a:r>
              <a:rPr lang="fr-FR"/>
              <a:t>Pour regénérer la javadoc ultérieurement, il suffira d’exécuter le script (click droit sur le script javadoc.xml / Run / Ant Build)</a:t>
            </a:r>
          </a:p>
          <a:p>
            <a:r>
              <a:rPr lang="fr-FR"/>
              <a:t>Cliquez sur le bouton ‘Finish’.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a:t>Validez (Bouton YES) ce message qui informe de la création du répertoire doc. Le message suivant apparaît, informant de la création du fichier ANT javadoc.xml, clé de l’automatisation des futures javadoc.</a:t>
            </a:r>
          </a:p>
          <a:p>
            <a:endParaRPr lang="fr-FR">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a:t>Pour rafraichir cette documentation, Click droit / </a:t>
            </a:r>
            <a:r>
              <a:rPr lang="fr-FR" sz="1600" err="1"/>
              <a:t>Refresh</a:t>
            </a:r>
            <a:r>
              <a:rPr lang="fr-FR" sz="160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a:t>Cliquer droit sur fichier ‘index.html’, et faire Open </a:t>
            </a:r>
            <a:r>
              <a:rPr lang="fr-FR" sz="2000" err="1"/>
              <a:t>with</a:t>
            </a:r>
            <a:r>
              <a:rPr lang="fr-FR" sz="200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a:t>Supprimer les lignes de codes qui doivent vous empêcher d’oublier d’implémenter les méthodes</a:t>
            </a:r>
          </a:p>
          <a:p>
            <a:endParaRPr lang="fr-FR"/>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a:t>Voici quelques idées si vous avez le temps pour aller plus loin</a:t>
            </a:r>
          </a:p>
          <a:p>
            <a:pPr lvl="1"/>
            <a:r>
              <a:rPr lang="fr-FR"/>
              <a:t>Ajouter une classe Joueur dans l’objectif de mémoriser le score des joueurs. </a:t>
            </a:r>
          </a:p>
          <a:p>
            <a:pPr lvl="1"/>
            <a:r>
              <a:rPr lang="fr-FR"/>
              <a:t>Vous sérialiserez les joueurs dans un fichier .bin pour .xml. La sérialisation consiste à écrire l’état d’un objet dans un fichier et la dé sérialisation consiste à reconstruire l’objet à partir du fichier.</a:t>
            </a:r>
          </a:p>
          <a:p>
            <a:pPr lvl="1"/>
            <a:r>
              <a:rPr lang="fr-FR"/>
              <a:t>Ce fichier devra se trouver dans le dossier application data de l’ordinateur.</a:t>
            </a:r>
          </a:p>
          <a:p>
            <a:pPr lvl="1"/>
            <a:endParaRPr lang="fr-FR"/>
          </a:p>
          <a:p>
            <a:pPr lvl="1"/>
            <a:endParaRPr lang="fr-FR"/>
          </a:p>
          <a:p>
            <a:pPr lvl="1"/>
            <a:endParaRPr lang="fr-FR"/>
          </a:p>
          <a:p>
            <a:pPr lvl="1"/>
            <a:r>
              <a:rPr lang="fr-FR"/>
              <a:t>Pour une sérialisation binaire:</a:t>
            </a:r>
          </a:p>
          <a:p>
            <a:pPr lvl="2"/>
            <a:r>
              <a:rPr lang="fr-FR" sz="2100"/>
              <a:t>En C#, vous utiliserez la Classe </a:t>
            </a:r>
            <a:r>
              <a:rPr lang="fr-FR" sz="2100" b="1" err="1"/>
              <a:t>BinaryFormatter</a:t>
            </a:r>
            <a:r>
              <a:rPr lang="fr-FR" sz="2100"/>
              <a:t> pour sérialiser le tableau de Joueur en binaire. Ce travail nécessite un peu de recherche sur internet.</a:t>
            </a:r>
          </a:p>
          <a:p>
            <a:pPr lvl="2"/>
            <a:r>
              <a:rPr lang="fr-FR" sz="2100"/>
              <a:t>En Java, Pour pouvoir être sérialisée, vous utiliserez la Classe </a:t>
            </a:r>
            <a:r>
              <a:rPr lang="fr-FR" sz="2100" b="1">
                <a:hlinkClick r:id="rId2"/>
              </a:rPr>
              <a:t>ObjectOutputStream</a:t>
            </a:r>
            <a:r>
              <a:rPr lang="fr-FR" sz="2100"/>
              <a:t>, et les classes </a:t>
            </a:r>
            <a:r>
              <a:rPr lang="fr-FR" sz="2100" err="1"/>
              <a:t>serialisables</a:t>
            </a:r>
            <a:r>
              <a:rPr lang="fr-FR" sz="2100"/>
              <a:t> devront implémenter l'interface</a:t>
            </a:r>
            <a:r>
              <a:rPr lang="fr-FR" sz="2100" b="1"/>
              <a:t> java.io.Serializable</a:t>
            </a:r>
            <a:r>
              <a:rPr lang="fr-FR" sz="2100"/>
              <a:t>. Ce travail nécessite un peu de recherche sur internet.</a:t>
            </a:r>
          </a:p>
          <a:p>
            <a:pPr lvl="2"/>
            <a:endParaRPr lang="fr-FR" sz="2100"/>
          </a:p>
          <a:p>
            <a:pPr lvl="1"/>
            <a:r>
              <a:rPr lang="fr-FR" sz="2300"/>
              <a:t>Recommencez pour une sérialisation XML!</a:t>
            </a:r>
          </a:p>
          <a:p>
            <a:endParaRPr lang="fr-FR"/>
          </a:p>
          <a:p>
            <a:endParaRPr lang="fr-FR"/>
          </a:p>
          <a:p>
            <a:endParaRPr lang="fr-F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Les autres comptes</a:t>
            </a:r>
          </a:p>
        </p:txBody>
      </p:sp>
      <p:sp>
        <p:nvSpPr>
          <p:cNvPr id="3" name="Sous-titre 2"/>
          <p:cNvSpPr>
            <a:spLocks noGrp="1"/>
          </p:cNvSpPr>
          <p:nvPr>
            <p:ph type="subTitle" idx="1"/>
          </p:nvPr>
        </p:nvSpPr>
        <p:spPr/>
        <p:txBody>
          <a:bodyPr/>
          <a:lstStyle/>
          <a:p>
            <a:r>
              <a:rPr lang="fr-FR"/>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autres comptes</a:t>
            </a:r>
          </a:p>
        </p:txBody>
      </p:sp>
      <p:sp>
        <p:nvSpPr>
          <p:cNvPr id="3" name="Espace réservé du contenu 2"/>
          <p:cNvSpPr>
            <a:spLocks noGrp="1"/>
          </p:cNvSpPr>
          <p:nvPr>
            <p:ph sz="quarter" idx="1"/>
          </p:nvPr>
        </p:nvSpPr>
        <p:spPr/>
        <p:txBody>
          <a:bodyPr/>
          <a:lstStyle/>
          <a:p>
            <a:r>
              <a:rPr lang="fr-FR"/>
              <a:t>A la banque, il y a des comptes classiques, des comptes permettant les découverts, des comptes rémunérés, etc..</a:t>
            </a:r>
          </a:p>
          <a:p>
            <a:r>
              <a:rPr lang="fr-FR"/>
              <a:t>Vous avez actuellement codé un compte permettant les découverts mais ce n’est pas toujours le cas.</a:t>
            </a:r>
          </a:p>
          <a:p>
            <a:r>
              <a:rPr lang="fr-FR"/>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a:t>Lorsque le compte rémunéré est interrogé sur son solde, la valeur retourné est  le solde plus les intérêts.</a:t>
            </a:r>
          </a:p>
          <a:p>
            <a:r>
              <a:rPr lang="fr-FR"/>
              <a:t>On peut débiter ou créditer ces comptes ainsi que transférer d'un compte à un autre; un compte peut comparer son solde avec le solde d'un autre compte.</a:t>
            </a:r>
          </a:p>
          <a:p>
            <a:r>
              <a:rPr lang="fr-FR"/>
              <a:t>Chaque compte peut afficher ses informations. Enfin chaque compte rémunéré peut retourner les intérêts produits.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a:t>Tous les comptes doivent être capable de générer un nom de compte à partir de son numéro, de son type et des 3 premières lettres du nom du propriétaire.</a:t>
            </a:r>
          </a:p>
          <a:p>
            <a:pPr lvl="4"/>
            <a:r>
              <a:rPr lang="fr-FR"/>
              <a:t>CD 134672144687 DUP</a:t>
            </a:r>
          </a:p>
          <a:p>
            <a:pPr lvl="4"/>
            <a:r>
              <a:rPr lang="fr-FR"/>
              <a:t>CC 846134621666 MAR</a:t>
            </a:r>
          </a:p>
          <a:p>
            <a:pPr lvl="4"/>
            <a:r>
              <a:rPr lang="fr-FR"/>
              <a:t>CR 256798314779 THY</a:t>
            </a:r>
          </a:p>
          <a:p>
            <a:pPr marL="457200" lvl="1" indent="0">
              <a:buNone/>
            </a:pPr>
            <a:r>
              <a:rPr lang="fr-FR" i="1"/>
              <a:t>Pour réaliser ce comportement, est il préférable de choisir une méthode abstraite ou virtuelle?</a:t>
            </a:r>
          </a:p>
          <a:p>
            <a:pPr marL="434340" indent="-342900">
              <a:buFont typeface="Courier New" panose="02070309020205020404" pitchFamily="49" charset="0"/>
              <a:buChar char="o"/>
            </a:pPr>
            <a:r>
              <a:rPr lang="fr-FR"/>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a:t>Comment peut-on prendre en compte dans notre modèle le calcul des frais de clôture de compte?</a:t>
            </a:r>
          </a:p>
          <a:p>
            <a:pPr marL="434340" indent="-342900">
              <a:buFont typeface="Courier New" panose="02070309020205020404" pitchFamily="49" charset="0"/>
              <a:buChar char="o"/>
            </a:pPr>
            <a:endParaRPr lang="fr-FR"/>
          </a:p>
          <a:p>
            <a:pPr lvl="1">
              <a:buFont typeface="Arial" panose="020B0604020202020204" pitchFamily="34" charset="0"/>
              <a:buChar char="•"/>
            </a:pPr>
            <a:endParaRPr lang="fr-FR"/>
          </a:p>
          <a:p>
            <a:endParaRPr lang="fr-FR"/>
          </a:p>
          <a:p>
            <a:pPr lvl="1"/>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Bibliotheque</a:t>
            </a:r>
            <a:endParaRPr lang="fr-FR"/>
          </a:p>
        </p:txBody>
      </p:sp>
      <p:sp>
        <p:nvSpPr>
          <p:cNvPr id="3" name="Espace réservé du contenu 2"/>
          <p:cNvSpPr>
            <a:spLocks noGrp="1"/>
          </p:cNvSpPr>
          <p:nvPr>
            <p:ph sz="quarter" idx="1"/>
          </p:nvPr>
        </p:nvSpPr>
        <p:spPr/>
        <p:txBody>
          <a:bodyPr/>
          <a:lstStyle/>
          <a:p>
            <a:r>
              <a:rPr lang="fr-FR"/>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lIns="91440" tIns="45720" rIns="91440" bIns="45720" anchor="t">
            <a:normAutofit fontScale="85000" lnSpcReduction="10000"/>
          </a:bodyPr>
          <a:lstStyle/>
          <a:p>
            <a:pPr marL="274320" indent="-274320">
              <a:spcBef>
                <a:spcPts val="600"/>
              </a:spcBef>
              <a:buClr>
                <a:schemeClr val="accent1"/>
              </a:buClr>
              <a:buSzPct val="70000"/>
              <a:buFont typeface="Wingdings"/>
              <a:buChar char=""/>
              <a:defRPr/>
            </a:pPr>
            <a:r>
              <a:rPr lang="fr-FR" sz="2400"/>
              <a:t>Implémentez les constructeurs et la méthode </a:t>
            </a:r>
            <a:r>
              <a:rPr lang="fr-FR" sz="2400" err="1"/>
              <a:t>ToString</a:t>
            </a:r>
            <a:r>
              <a:rPr lang="fr-FR" sz="2400"/>
              <a:t>() en C# ou </a:t>
            </a:r>
            <a:r>
              <a:rPr lang="fr-FR" sz="2400" err="1"/>
              <a:t>toString</a:t>
            </a:r>
            <a:r>
              <a:rPr lang="fr-FR" sz="2400"/>
              <a:t>() en Java afin de réaliser l’exemple suivant</a:t>
            </a:r>
            <a:endParaRPr lang="fr-FR"/>
          </a:p>
          <a:p>
            <a:pPr marL="274320" marR="0" lvl="0" indent="-274320" algn="l" defTabSz="914400" rtl="0">
              <a:lnSpc>
                <a:spcPct val="100000"/>
              </a:lnSpc>
              <a:spcBef>
                <a:spcPts val="600"/>
              </a:spcBef>
              <a:spcAft>
                <a:spcPts val="0"/>
              </a:spcAft>
              <a:buClr>
                <a:schemeClr val="accent1"/>
              </a:buClr>
              <a:buSzPct val="70000"/>
              <a:buFont typeface="Wingdings"/>
              <a:buChar char=""/>
              <a:tabLst/>
              <a:defRPr/>
            </a:pPr>
            <a:endParaRPr lang="fr-FR" sz="2400" b="0" i="0" u="none" strike="noStrike" kern="1200" cap="none" spc="0" normalizeH="0" baseline="0" noProof="0">
              <a:ln>
                <a:noFill/>
              </a:ln>
              <a:effectLst/>
              <a:uLnTx/>
              <a:uFillTx/>
              <a:latin typeface="+mn-lt"/>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a:t>Voici une proposition d’implémentations des </a:t>
            </a:r>
            <a:r>
              <a:rPr lang="fr-FR" sz="2400" err="1"/>
              <a:t>toString</a:t>
            </a:r>
            <a:r>
              <a:rPr lang="fr-FR" sz="2400"/>
              <a:t> </a:t>
            </a: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32A8A2-88DF-4F56-8D6F-0F7142E9368A}">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B95482-66DE-4FF9-8840-6EA5239515DA}">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B2333EC-022C-4C1C-A166-8699C5B93B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0</TotalTime>
  <Words>3589</Words>
  <Application>Microsoft Office PowerPoint</Application>
  <PresentationFormat>Affichage à l'écran (4:3)</PresentationFormat>
  <Paragraphs>479</Paragraphs>
  <Slides>76</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76</vt:i4>
      </vt:variant>
    </vt:vector>
  </HeadingPairs>
  <TitlesOfParts>
    <vt:vector size="83" baseType="lpstr">
      <vt:lpstr>Arial</vt:lpstr>
      <vt:lpstr>Calibri</vt:lpstr>
      <vt:lpstr>Century Schoolbook</vt:lpstr>
      <vt:lpstr>Courier New</vt:lpstr>
      <vt:lpstr>Wingdings</vt:lpstr>
      <vt:lpstr>Wingdings 2</vt: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BOUNATIROU Rodolphe</cp:lastModifiedBy>
  <cp:revision>1</cp:revision>
  <dcterms:created xsi:type="dcterms:W3CDTF">2012-04-17T10:51:36Z</dcterms:created>
  <dcterms:modified xsi:type="dcterms:W3CDTF">2023-01-06T08:32:03Z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