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6" r:id="rId5"/>
    <p:sldId id="257" r:id="rId6"/>
    <p:sldId id="268" r:id="rId7"/>
    <p:sldId id="267" r:id="rId8"/>
    <p:sldId id="258" r:id="rId9"/>
    <p:sldId id="259" r:id="rId10"/>
    <p:sldId id="260" r:id="rId11"/>
    <p:sldId id="261" r:id="rId12"/>
    <p:sldId id="263" r:id="rId13"/>
    <p:sldId id="262" r:id="rId14"/>
    <p:sldId id="264" r:id="rId15"/>
    <p:sldId id="265" r:id="rId16"/>
    <p:sldId id="266"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D2656A-8B96-DEB7-031F-D7418F9E5ADD}" v="1" dt="2022-11-30T13:34:55.973"/>
    <p1510:client id="{7C19FE60-310B-46FA-8513-EDC359D14A9C}" v="3" dt="2022-11-28T14:40:12.054"/>
    <p1510:client id="{B3713D0E-9969-49AA-898B-7AA5AF2FFA11}" v="3" dt="2022-11-28T14:40:36.257"/>
    <p1510:client id="{B72CCF6E-1E14-4D20-D58B-97828D3D10B3}" v="1" dt="2022-11-30T08:39:38.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tien FACQUEUR" userId="S::gafacqueur@arfp.asso.fr::0c02ce8e-6897-423d-8ca5-d53214a1ca7b" providerId="AD" clId="Web-{7C19FE60-310B-46FA-8513-EDC359D14A9C}"/>
    <pc:docChg chg="modSld">
      <pc:chgData name="Gatien FACQUEUR" userId="S::gafacqueur@arfp.asso.fr::0c02ce8e-6897-423d-8ca5-d53214a1ca7b" providerId="AD" clId="Web-{7C19FE60-310B-46FA-8513-EDC359D14A9C}" dt="2022-11-28T14:40:03.085" v="1" actId="20577"/>
      <pc:docMkLst>
        <pc:docMk/>
      </pc:docMkLst>
      <pc:sldChg chg="modSp">
        <pc:chgData name="Gatien FACQUEUR" userId="S::gafacqueur@arfp.asso.fr::0c02ce8e-6897-423d-8ca5-d53214a1ca7b" providerId="AD" clId="Web-{7C19FE60-310B-46FA-8513-EDC359D14A9C}" dt="2022-11-28T14:40:03.085" v="1" actId="20577"/>
        <pc:sldMkLst>
          <pc:docMk/>
          <pc:sldMk cId="2455418227" sldId="256"/>
        </pc:sldMkLst>
        <pc:spChg chg="mod">
          <ac:chgData name="Gatien FACQUEUR" userId="S::gafacqueur@arfp.asso.fr::0c02ce8e-6897-423d-8ca5-d53214a1ca7b" providerId="AD" clId="Web-{7C19FE60-310B-46FA-8513-EDC359D14A9C}" dt="2022-11-28T14:40:03.085" v="1" actId="20577"/>
          <ac:spMkLst>
            <pc:docMk/>
            <pc:sldMk cId="2455418227" sldId="256"/>
            <ac:spMk id="2" creationId="{00000000-0000-0000-0000-000000000000}"/>
          </ac:spMkLst>
        </pc:spChg>
      </pc:sldChg>
    </pc:docChg>
  </pc:docChgLst>
  <pc:docChgLst>
    <pc:chgData name="Gatien FACQUEUR" userId="S::gafacqueur@arfp.asso.fr::0c02ce8e-6897-423d-8ca5-d53214a1ca7b" providerId="AD" clId="Web-{B3713D0E-9969-49AA-898B-7AA5AF2FFA11}"/>
    <pc:docChg chg="modSld">
      <pc:chgData name="Gatien FACQUEUR" userId="S::gafacqueur@arfp.asso.fr::0c02ce8e-6897-423d-8ca5-d53214a1ca7b" providerId="AD" clId="Web-{B3713D0E-9969-49AA-898B-7AA5AF2FFA11}" dt="2022-11-28T14:40:33.631" v="1" actId="20577"/>
      <pc:docMkLst>
        <pc:docMk/>
      </pc:docMkLst>
      <pc:sldChg chg="modSp">
        <pc:chgData name="Gatien FACQUEUR" userId="S::gafacqueur@arfp.asso.fr::0c02ce8e-6897-423d-8ca5-d53214a1ca7b" providerId="AD" clId="Web-{B3713D0E-9969-49AA-898B-7AA5AF2FFA11}" dt="2022-11-28T14:40:33.631" v="1" actId="20577"/>
        <pc:sldMkLst>
          <pc:docMk/>
          <pc:sldMk cId="2455418227" sldId="256"/>
        </pc:sldMkLst>
        <pc:spChg chg="mod">
          <ac:chgData name="Gatien FACQUEUR" userId="S::gafacqueur@arfp.asso.fr::0c02ce8e-6897-423d-8ca5-d53214a1ca7b" providerId="AD" clId="Web-{B3713D0E-9969-49AA-898B-7AA5AF2FFA11}" dt="2022-11-28T14:40:33.631" v="1" actId="20577"/>
          <ac:spMkLst>
            <pc:docMk/>
            <pc:sldMk cId="2455418227" sldId="256"/>
            <ac:spMk id="2" creationId="{00000000-0000-0000-0000-000000000000}"/>
          </ac:spMkLst>
        </pc:spChg>
      </pc:sldChg>
    </pc:docChg>
  </pc:docChgLst>
  <pc:docChgLst>
    <pc:chgData name="CHRISTIAN Raphael" userId="S::rchristian@arfp.asso.fr::7d19ae1b-d13c-4393-babf-ac704eaa326b" providerId="AD" clId="Web-{B72CCF6E-1E14-4D20-D58B-97828D3D10B3}"/>
    <pc:docChg chg="addSld">
      <pc:chgData name="CHRISTIAN Raphael" userId="S::rchristian@arfp.asso.fr::7d19ae1b-d13c-4393-babf-ac704eaa326b" providerId="AD" clId="Web-{B72CCF6E-1E14-4D20-D58B-97828D3D10B3}" dt="2022-11-30T08:39:38.198" v="0"/>
      <pc:docMkLst>
        <pc:docMk/>
      </pc:docMkLst>
      <pc:sldChg chg="new">
        <pc:chgData name="CHRISTIAN Raphael" userId="S::rchristian@arfp.asso.fr::7d19ae1b-d13c-4393-babf-ac704eaa326b" providerId="AD" clId="Web-{B72CCF6E-1E14-4D20-D58B-97828D3D10B3}" dt="2022-11-30T08:39:38.198" v="0"/>
        <pc:sldMkLst>
          <pc:docMk/>
          <pc:sldMk cId="2592481083" sldId="267"/>
        </pc:sldMkLst>
      </pc:sldChg>
    </pc:docChg>
  </pc:docChgLst>
  <pc:docChgLst>
    <pc:chgData name="CHRISTIAN Raphael" userId="S::rchristian@arfp.asso.fr::7d19ae1b-d13c-4393-babf-ac704eaa326b" providerId="AD" clId="Web-{04D2656A-8B96-DEB7-031F-D7418F9E5ADD}"/>
    <pc:docChg chg="addSld">
      <pc:chgData name="CHRISTIAN Raphael" userId="S::rchristian@arfp.asso.fr::7d19ae1b-d13c-4393-babf-ac704eaa326b" providerId="AD" clId="Web-{04D2656A-8B96-DEB7-031F-D7418F9E5ADD}" dt="2022-11-30T13:34:55.973" v="0"/>
      <pc:docMkLst>
        <pc:docMk/>
      </pc:docMkLst>
      <pc:sldChg chg="new">
        <pc:chgData name="CHRISTIAN Raphael" userId="S::rchristian@arfp.asso.fr::7d19ae1b-d13c-4393-babf-ac704eaa326b" providerId="AD" clId="Web-{04D2656A-8B96-DEB7-031F-D7418F9E5ADD}" dt="2022-11-30T13:34:55.973" v="0"/>
        <pc:sldMkLst>
          <pc:docMk/>
          <pc:sldMk cId="2027307831"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C5F44-AB4C-4688-9925-29BB1D5B8698}" type="datetimeFigureOut">
              <a:rPr lang="fr-FR" smtClean="0"/>
              <a:t>30/11/2022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54F24-4E0D-41AD-B4B5-6445D11D0A1E}" type="slidenum">
              <a:rPr lang="fr-FR" smtClean="0"/>
              <a:t>‹#›</a:t>
            </a:fld>
            <a:endParaRPr lang="fr-FR"/>
          </a:p>
        </p:txBody>
      </p:sp>
    </p:spTree>
    <p:extLst>
      <p:ext uri="{BB962C8B-B14F-4D97-AF65-F5344CB8AC3E}">
        <p14:creationId xmlns:p14="http://schemas.microsoft.com/office/powerpoint/2010/main" val="95226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9BBF1833-3A8A-4231-A846-52721BE906F9}" type="datetime1">
              <a:rPr lang="fr-FR" smtClean="0"/>
              <a:t>30/11/2022</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15C34F61-B9C8-446C-A250-F0245BEC5AFD}" type="slidenum">
              <a:rPr lang="fr-FR" smtClean="0"/>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CCB0DE98-6AF6-4B3C-AEA2-C5CD8D3B0572}" type="datetime1">
              <a:rPr lang="fr-FR" smtClean="0"/>
              <a:t>30/11/2022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C34F61-B9C8-446C-A250-F0245BEC5AFD}"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1246A9CB-5746-4BE5-8206-186F15CE2AAA}" type="datetime1">
              <a:rPr lang="fr-FR" smtClean="0"/>
              <a:t>30/11/2022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C34F61-B9C8-446C-A250-F0245BEC5AFD}" type="slidenum">
              <a:rPr lang="fr-FR" smtClean="0"/>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2EB992A3-0A50-4805-BE4A-A64E2B661F7A}" type="datetime1">
              <a:rPr lang="fr-FR" smtClean="0"/>
              <a:t>30/11/2022</a:t>
            </a:fld>
            <a:endParaRPr lang="fr-FR"/>
          </a:p>
        </p:txBody>
      </p:sp>
      <p:sp>
        <p:nvSpPr>
          <p:cNvPr id="9" name="Espace réservé du numéro de diapositive 8"/>
          <p:cNvSpPr>
            <a:spLocks noGrp="1"/>
          </p:cNvSpPr>
          <p:nvPr>
            <p:ph type="sldNum" sz="quarter" idx="15"/>
          </p:nvPr>
        </p:nvSpPr>
        <p:spPr/>
        <p:txBody>
          <a:bodyPr rtlCol="0"/>
          <a:lstStyle/>
          <a:p>
            <a:fld id="{15C34F61-B9C8-446C-A250-F0245BEC5AFD}" type="slidenum">
              <a:rPr lang="fr-FR" smtClean="0"/>
              <a:t>‹#›</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7FE902B5-1AC1-47BF-B3C7-5AAEEE8C3428}" type="datetime1">
              <a:rPr lang="fr-FR" smtClean="0"/>
              <a:t>30/11/2022</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15C34F61-B9C8-446C-A250-F0245BEC5AFD}" type="slidenum">
              <a:rPr lang="fr-FR" smtClean="0"/>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B5B608CA-BC4B-4F83-B15D-2816142EE5C1}" type="datetime1">
              <a:rPr lang="fr-FR" smtClean="0"/>
              <a:t>30/11/2022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5C34F61-B9C8-446C-A250-F0245BEC5AFD}" type="slidenum">
              <a:rPr lang="fr-FR" smtClean="0"/>
              <a:t>‹#›</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Modifiez le style du titre</a:t>
            </a:r>
            <a:endParaRPr kumimoji="0" lang="en-US"/>
          </a:p>
        </p:txBody>
      </p:sp>
      <p:sp>
        <p:nvSpPr>
          <p:cNvPr id="7" name="Espace réservé de la date 6"/>
          <p:cNvSpPr>
            <a:spLocks noGrp="1"/>
          </p:cNvSpPr>
          <p:nvPr>
            <p:ph type="dt" sz="half" idx="10"/>
          </p:nvPr>
        </p:nvSpPr>
        <p:spPr/>
        <p:txBody>
          <a:bodyPr/>
          <a:lstStyle/>
          <a:p>
            <a:fld id="{EC673B2D-7E57-43A1-A6C5-5339D9A54890}" type="datetime1">
              <a:rPr lang="fr-FR" smtClean="0"/>
              <a:t>30/11/2022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5C34F61-B9C8-446C-A250-F0245BEC5AFD}" type="slidenum">
              <a:rPr lang="fr-FR" smtClean="0"/>
              <a:t>‹#›</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6" name="Espace réservé de la date 5"/>
          <p:cNvSpPr>
            <a:spLocks noGrp="1"/>
          </p:cNvSpPr>
          <p:nvPr>
            <p:ph type="dt" sz="half" idx="10"/>
          </p:nvPr>
        </p:nvSpPr>
        <p:spPr/>
        <p:txBody>
          <a:bodyPr rtlCol="0"/>
          <a:lstStyle/>
          <a:p>
            <a:fld id="{9EA6F703-6A6A-4476-AD1C-241AF7CEACE4}" type="datetime1">
              <a:rPr lang="fr-FR" smtClean="0"/>
              <a:t>30/11/2022</a:t>
            </a:fld>
            <a:endParaRPr lang="fr-FR"/>
          </a:p>
        </p:txBody>
      </p:sp>
      <p:sp>
        <p:nvSpPr>
          <p:cNvPr id="7" name="Espace réservé du numéro de diapositive 6"/>
          <p:cNvSpPr>
            <a:spLocks noGrp="1"/>
          </p:cNvSpPr>
          <p:nvPr>
            <p:ph type="sldNum" sz="quarter" idx="11"/>
          </p:nvPr>
        </p:nvSpPr>
        <p:spPr/>
        <p:txBody>
          <a:bodyPr rtlCol="0"/>
          <a:lstStyle/>
          <a:p>
            <a:fld id="{15C34F61-B9C8-446C-A250-F0245BEC5AFD}" type="slidenum">
              <a:rPr lang="fr-FR" smtClean="0"/>
              <a:t>‹#›</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B467739-00ED-4676-88C5-C5449B896610}" type="datetime1">
              <a:rPr lang="fr-FR" smtClean="0"/>
              <a:t>30/11/2022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5C34F61-B9C8-446C-A250-F0245BEC5AFD}" type="slidenum">
              <a:rPr lang="fr-FR"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492A6089-F339-403A-AE19-EAB54C531A53}" type="datetime1">
              <a:rPr lang="fr-FR" smtClean="0"/>
              <a:t>30/11/2022</a:t>
            </a:fld>
            <a:endParaRPr lang="fr-FR"/>
          </a:p>
        </p:txBody>
      </p:sp>
      <p:sp>
        <p:nvSpPr>
          <p:cNvPr id="22" name="Espace réservé du numéro de diapositive 21"/>
          <p:cNvSpPr>
            <a:spLocks noGrp="1"/>
          </p:cNvSpPr>
          <p:nvPr>
            <p:ph type="sldNum" sz="quarter" idx="15"/>
          </p:nvPr>
        </p:nvSpPr>
        <p:spPr/>
        <p:txBody>
          <a:bodyPr rtlCol="0"/>
          <a:lstStyle/>
          <a:p>
            <a:fld id="{15C34F61-B9C8-446C-A250-F0245BEC5AFD}" type="slidenum">
              <a:rPr lang="fr-FR" smtClean="0"/>
              <a:t>‹#›</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Espace réservé de la date 16"/>
          <p:cNvSpPr>
            <a:spLocks noGrp="1"/>
          </p:cNvSpPr>
          <p:nvPr>
            <p:ph type="dt" sz="half" idx="10"/>
          </p:nvPr>
        </p:nvSpPr>
        <p:spPr/>
        <p:txBody>
          <a:bodyPr rtlCol="0"/>
          <a:lstStyle/>
          <a:p>
            <a:fld id="{DEBAD15E-5AB6-4023-9977-5A96385E704B}" type="datetime1">
              <a:rPr lang="fr-FR" smtClean="0"/>
              <a:t>30/11/2022</a:t>
            </a:fld>
            <a:endParaRPr lang="fr-FR"/>
          </a:p>
        </p:txBody>
      </p:sp>
      <p:sp>
        <p:nvSpPr>
          <p:cNvPr id="18" name="Espace réservé du numéro de diapositive 17"/>
          <p:cNvSpPr>
            <a:spLocks noGrp="1"/>
          </p:cNvSpPr>
          <p:nvPr>
            <p:ph type="sldNum" sz="quarter" idx="11"/>
          </p:nvPr>
        </p:nvSpPr>
        <p:spPr/>
        <p:txBody>
          <a:bodyPr rtlCol="0"/>
          <a:lstStyle/>
          <a:p>
            <a:fld id="{15C34F61-B9C8-446C-A250-F0245BEC5AFD}" type="slidenum">
              <a:rPr lang="fr-FR" smtClean="0"/>
              <a:t>‹#›</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C79A97D-61B1-4F60-8CB1-E0893F2F0CED}" type="datetime1">
              <a:rPr lang="fr-FR" smtClean="0"/>
              <a:t>30/11/2022</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5C34F61-B9C8-446C-A250-F0245BEC5AFD}" type="slidenum">
              <a:rPr lang="fr-FR" smtClean="0"/>
              <a:t>‹#›</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vert="horz" lIns="91440" tIns="45720" rIns="91440" bIns="45720" anchor="b">
            <a:normAutofit/>
          </a:bodyPr>
          <a:lstStyle/>
          <a:p>
            <a:r>
              <a:rPr lang="fr-FR"/>
              <a:t>Exercices concept objet </a:t>
            </a:r>
          </a:p>
        </p:txBody>
      </p:sp>
      <p:sp>
        <p:nvSpPr>
          <p:cNvPr id="3" name="Sous-titre 2"/>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5C34F61-B9C8-446C-A250-F0245BEC5AFD}" type="slidenum">
              <a:rPr lang="fr-FR" smtClean="0"/>
              <a:t>1</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192" y="188640"/>
            <a:ext cx="2520280" cy="1680187"/>
          </a:xfrm>
          <a:prstGeom prst="rect">
            <a:avLst/>
          </a:prstGeom>
        </p:spPr>
      </p:pic>
    </p:spTree>
    <p:extLst>
      <p:ext uri="{BB962C8B-B14F-4D97-AF65-F5344CB8AC3E}">
        <p14:creationId xmlns:p14="http://schemas.microsoft.com/office/powerpoint/2010/main" val="2455418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restructuration d'héritage </a:t>
            </a:r>
            <a:br>
              <a:rPr lang="fr-FR"/>
            </a:br>
            <a:r>
              <a:rPr lang="fr-FR"/>
              <a:t>Exercice  la Tarte aux pommes</a:t>
            </a:r>
          </a:p>
        </p:txBody>
      </p:sp>
      <p:sp>
        <p:nvSpPr>
          <p:cNvPr id="3" name="Espace réservé du contenu 2"/>
          <p:cNvSpPr>
            <a:spLocks noGrp="1"/>
          </p:cNvSpPr>
          <p:nvPr>
            <p:ph sz="quarter" idx="1"/>
          </p:nvPr>
        </p:nvSpPr>
        <p:spPr/>
        <p:txBody>
          <a:bodyPr/>
          <a:lstStyle/>
          <a:p>
            <a:r>
              <a:rPr lang="fr-FR"/>
              <a:t>Corriger ce diagramme de classe</a:t>
            </a:r>
          </a:p>
          <a:p>
            <a:endParaRPr lang="fr-FR"/>
          </a:p>
          <a:p>
            <a:endParaRPr lang="fr-FR"/>
          </a:p>
          <a:p>
            <a:endParaRPr lang="fr-FR"/>
          </a:p>
          <a:p>
            <a:endParaRPr lang="fr-FR"/>
          </a:p>
          <a:p>
            <a:endParaRPr lang="fr-FR"/>
          </a:p>
          <a:p>
            <a:r>
              <a:rPr lang="fr-FR"/>
              <a:t>Généraliser pour permettre de faire des tartes aux fraises, aux poires, aux </a:t>
            </a:r>
            <a:r>
              <a:rPr lang="fr-FR" err="1"/>
              <a:t>quetches</a:t>
            </a:r>
            <a:r>
              <a:rPr lang="fr-FR"/>
              <a:t>… aux fruits, brefs!</a:t>
            </a: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10</a:t>
            </a:fld>
            <a:endParaRPr lang="fr-F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2492896"/>
            <a:ext cx="3652961" cy="174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4017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Exercice association, </a:t>
            </a:r>
            <a:r>
              <a:rPr lang="fr-FR" err="1"/>
              <a:t>aggregation</a:t>
            </a:r>
            <a:r>
              <a:rPr lang="fr-FR"/>
              <a:t> et </a:t>
            </a:r>
            <a:r>
              <a:rPr lang="fr-FR" err="1"/>
              <a:t>heritage</a:t>
            </a:r>
            <a:endParaRPr lang="fr-FR"/>
          </a:p>
        </p:txBody>
      </p:sp>
      <p:sp>
        <p:nvSpPr>
          <p:cNvPr id="3" name="Espace réservé du contenu 2"/>
          <p:cNvSpPr>
            <a:spLocks noGrp="1"/>
          </p:cNvSpPr>
          <p:nvPr>
            <p:ph sz="quarter" idx="1"/>
          </p:nvPr>
        </p:nvSpPr>
        <p:spPr/>
        <p:txBody>
          <a:bodyPr>
            <a:normAutofit fontScale="92500" lnSpcReduction="10000"/>
          </a:bodyPr>
          <a:lstStyle/>
          <a:p>
            <a:pPr lvl="0"/>
            <a:r>
              <a:rPr lang="fr-FR"/>
              <a:t>Représentez le diagramme de classes correspondants pour les exemples suivants:</a:t>
            </a:r>
          </a:p>
          <a:p>
            <a:pPr lvl="1"/>
            <a:r>
              <a:rPr lang="fr-FR"/>
              <a:t>Une pièce de théâtre classique comporte des actes et des scènes.</a:t>
            </a:r>
          </a:p>
          <a:p>
            <a:pPr lvl="1"/>
            <a:r>
              <a:rPr lang="fr-FR"/>
              <a:t>Chez les artistes de music-hall, il y a des compositeurs, des interprètes et des paroliers. </a:t>
            </a:r>
          </a:p>
          <a:p>
            <a:pPr lvl="1"/>
            <a:r>
              <a:rPr lang="fr-FR"/>
              <a:t>Un coureur automobile participe à des courses pour une écurie</a:t>
            </a:r>
          </a:p>
          <a:p>
            <a:pPr lvl="1"/>
            <a:r>
              <a:rPr lang="fr-FR"/>
              <a:t>Un programmeur écrit des programmes. </a:t>
            </a:r>
          </a:p>
          <a:p>
            <a:pPr lvl="1"/>
            <a:r>
              <a:rPr lang="fr-FR"/>
              <a:t>Un programme COBOL est composé de divisions, de sections et de paragraphes.</a:t>
            </a:r>
          </a:p>
          <a:p>
            <a:pPr lvl="1"/>
            <a:r>
              <a:rPr lang="fr-FR"/>
              <a:t>Les modems, les écrans, les souris et les claviers sont des organes d'entrée-sortie.  </a:t>
            </a:r>
          </a:p>
          <a:p>
            <a:pPr lvl="1"/>
            <a:r>
              <a:rPr lang="fr-FR"/>
              <a:t>Un ordinateur comprend une caisse, une alimentation, un disque dur, des organes d'entrée-sortie.</a:t>
            </a:r>
          </a:p>
          <a:p>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11</a:t>
            </a:fld>
            <a:endParaRPr lang="fr-FR"/>
          </a:p>
        </p:txBody>
      </p:sp>
    </p:spTree>
    <p:extLst>
      <p:ext uri="{BB962C8B-B14F-4D97-AF65-F5344CB8AC3E}">
        <p14:creationId xmlns:p14="http://schemas.microsoft.com/office/powerpoint/2010/main" val="3310253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 prends mon envol! </a:t>
            </a:r>
            <a:br>
              <a:rPr lang="fr-FR"/>
            </a:br>
            <a:r>
              <a:rPr lang="fr-FR"/>
              <a:t>Savez vous ce qu’est qu’un papillon?</a:t>
            </a:r>
          </a:p>
        </p:txBody>
      </p:sp>
      <p:sp>
        <p:nvSpPr>
          <p:cNvPr id="3" name="Espace réservé du contenu 2"/>
          <p:cNvSpPr>
            <a:spLocks noGrp="1"/>
          </p:cNvSpPr>
          <p:nvPr>
            <p:ph sz="quarter" idx="1"/>
          </p:nvPr>
        </p:nvSpPr>
        <p:spPr/>
        <p:txBody>
          <a:bodyPr/>
          <a:lstStyle/>
          <a:p>
            <a:pPr lvl="0"/>
            <a:r>
              <a:rPr lang="fr-FR"/>
              <a:t>Quel modèle peut représenter la métamorphose du lépidoptère qui passe successivement par les stades chenille, chrysalide et lépidoptère ?</a:t>
            </a:r>
          </a:p>
          <a:p>
            <a:pPr marL="0" indent="0">
              <a:buNone/>
            </a:pPr>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12</a:t>
            </a:fld>
            <a:endParaRPr lang="fr-FR"/>
          </a:p>
        </p:txBody>
      </p:sp>
    </p:spTree>
    <p:extLst>
      <p:ext uri="{BB962C8B-B14F-4D97-AF65-F5344CB8AC3E}">
        <p14:creationId xmlns:p14="http://schemas.microsoft.com/office/powerpoint/2010/main" val="382847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La voiture à mon image</a:t>
            </a:r>
          </a:p>
        </p:txBody>
      </p:sp>
      <p:sp>
        <p:nvSpPr>
          <p:cNvPr id="3" name="Espace réservé du contenu 2"/>
          <p:cNvSpPr>
            <a:spLocks noGrp="1"/>
          </p:cNvSpPr>
          <p:nvPr>
            <p:ph sz="quarter" idx="1"/>
          </p:nvPr>
        </p:nvSpPr>
        <p:spPr/>
        <p:txBody>
          <a:bodyPr/>
          <a:lstStyle/>
          <a:p>
            <a:r>
              <a:rPr lang="fr-FR" altLang="fr-FR">
                <a:latin typeface="Verdana" pitchFamily="34" charset="0"/>
              </a:rPr>
              <a:t>Concevoir le </a:t>
            </a:r>
            <a:r>
              <a:rPr lang="fr-FR" altLang="fr-FR" b="1">
                <a:latin typeface="Verdana" pitchFamily="34" charset="0"/>
              </a:rPr>
              <a:t>diagramme de classe</a:t>
            </a:r>
            <a:r>
              <a:rPr lang="fr-FR" altLang="fr-FR">
                <a:latin typeface="Verdana" pitchFamily="34" charset="0"/>
              </a:rPr>
              <a:t> d’une voiture. Voici ce que vous devez modéliser :</a:t>
            </a:r>
            <a:br>
              <a:rPr lang="fr-FR" altLang="fr-FR">
                <a:latin typeface="Verdana" pitchFamily="34" charset="0"/>
              </a:rPr>
            </a:br>
            <a:r>
              <a:rPr lang="fr-FR" altLang="fr-FR">
                <a:latin typeface="Verdana" pitchFamily="34" charset="0"/>
              </a:rPr>
              <a:t>Une voiture est constituée d’un moteur et de quatre roues. La voiture peut être démarrée, arrêtée et avancer.</a:t>
            </a:r>
          </a:p>
          <a:p>
            <a:r>
              <a:rPr lang="fr-FR" altLang="fr-FR">
                <a:latin typeface="Verdana" pitchFamily="34" charset="0"/>
              </a:rPr>
              <a:t>Réalisez le diagramme de classe. Et avec le document  Traduire UML en </a:t>
            </a:r>
            <a:r>
              <a:rPr lang="fr-FR" altLang="fr-FR" err="1">
                <a:latin typeface="Verdana" pitchFamily="34" charset="0"/>
              </a:rPr>
              <a:t>CSharp</a:t>
            </a:r>
            <a:r>
              <a:rPr lang="fr-FR" altLang="fr-FR">
                <a:latin typeface="Verdana" pitchFamily="34" charset="0"/>
              </a:rPr>
              <a:t> ou Java v1.0.0 ST, réalisez l’implémentation.</a:t>
            </a:r>
          </a:p>
          <a:p>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13</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36" y="4718972"/>
            <a:ext cx="1800200" cy="161030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633" y="5109344"/>
            <a:ext cx="1748656" cy="1748656"/>
          </a:xfrm>
          <a:prstGeom prst="rect">
            <a:avLst/>
          </a:prstGeom>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0192" y="4718972"/>
            <a:ext cx="2376264" cy="1485165"/>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3968" y="5091098"/>
            <a:ext cx="1572022" cy="1457325"/>
          </a:xfrm>
          <a:prstGeom prst="rect">
            <a:avLst/>
          </a:prstGeom>
        </p:spPr>
      </p:pic>
    </p:spTree>
    <p:extLst>
      <p:ext uri="{BB962C8B-B14F-4D97-AF65-F5344CB8AC3E}">
        <p14:creationId xmlns:p14="http://schemas.microsoft.com/office/powerpoint/2010/main" val="391973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Parmi les éléments suivants, lesquels sont des objets, et pourquoi ?</a:t>
            </a:r>
          </a:p>
        </p:txBody>
      </p:sp>
      <p:sp>
        <p:nvSpPr>
          <p:cNvPr id="3" name="Espace réservé du contenu 2"/>
          <p:cNvSpPr>
            <a:spLocks noGrp="1"/>
          </p:cNvSpPr>
          <p:nvPr>
            <p:ph sz="quarter" idx="1"/>
          </p:nvPr>
        </p:nvSpPr>
        <p:spPr/>
        <p:txBody>
          <a:bodyPr/>
          <a:lstStyle/>
          <a:p>
            <a:pPr lvl="0"/>
            <a:r>
              <a:rPr lang="fr-FR"/>
              <a:t>Le poste de télévision du salon</a:t>
            </a:r>
          </a:p>
          <a:p>
            <a:pPr lvl="0"/>
            <a:r>
              <a:rPr lang="fr-FR"/>
              <a:t>La qualité du compilateur</a:t>
            </a:r>
          </a:p>
          <a:p>
            <a:pPr lvl="0"/>
            <a:r>
              <a:rPr lang="fr-FR"/>
              <a:t>La deuxième guerre mondiale</a:t>
            </a:r>
          </a:p>
          <a:p>
            <a:pPr lvl="0"/>
            <a:r>
              <a:rPr lang="fr-FR"/>
              <a:t>James Rumbaugh</a:t>
            </a:r>
          </a:p>
          <a:p>
            <a:pPr lvl="0"/>
            <a:r>
              <a:rPr lang="fr-FR"/>
              <a:t>La racine carrée de 4</a:t>
            </a:r>
          </a:p>
          <a:p>
            <a:pPr lvl="0"/>
            <a:r>
              <a:rPr lang="fr-FR"/>
              <a:t>Une transaction boursière</a:t>
            </a:r>
          </a:p>
          <a:p>
            <a:pPr lvl="0"/>
            <a:r>
              <a:rPr lang="fr-FR"/>
              <a:t>La vitesse de la lumière</a:t>
            </a:r>
          </a:p>
          <a:p>
            <a:pPr lvl="0"/>
            <a:endParaRPr lang="fr-FR"/>
          </a:p>
          <a:p>
            <a:pPr marL="0" lvl="0" indent="0">
              <a:buNone/>
            </a:pPr>
            <a:r>
              <a:rPr lang="fr-FR"/>
              <a:t>On représentera le diagramme d’objets et le diagramme de classes tous ensembles, mais tentez votre chance avec le cours notation UML.</a:t>
            </a:r>
          </a:p>
          <a:p>
            <a:pPr marL="0" indent="0">
              <a:buNone/>
            </a:pPr>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2</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2060848"/>
            <a:ext cx="3626930" cy="2376264"/>
          </a:xfrm>
          <a:prstGeom prst="rect">
            <a:avLst/>
          </a:prstGeom>
        </p:spPr>
      </p:pic>
    </p:spTree>
    <p:extLst>
      <p:ext uri="{BB962C8B-B14F-4D97-AF65-F5344CB8AC3E}">
        <p14:creationId xmlns:p14="http://schemas.microsoft.com/office/powerpoint/2010/main" val="3741278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ACF15-2A3E-C56B-4018-FF8A1B9ADA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B642B7-E160-79AE-2C73-45C6FB5E163D}"/>
              </a:ext>
            </a:extLst>
          </p:cNvPr>
          <p:cNvSpPr>
            <a:spLocks noGrp="1"/>
          </p:cNvSpPr>
          <p:nvPr>
            <p:ph sz="quarter" idx="1"/>
          </p:nvPr>
        </p:nvSpPr>
        <p:spPr/>
        <p:txBody>
          <a:bodyPr/>
          <a:lstStyle/>
          <a:p>
            <a:endParaRPr lang="en-US"/>
          </a:p>
        </p:txBody>
      </p:sp>
      <p:sp>
        <p:nvSpPr>
          <p:cNvPr id="4" name="Slide Number Placeholder 3">
            <a:extLst>
              <a:ext uri="{FF2B5EF4-FFF2-40B4-BE49-F238E27FC236}">
                <a16:creationId xmlns:a16="http://schemas.microsoft.com/office/drawing/2014/main" id="{55922B3B-5808-D824-BC26-BAD816AF5B97}"/>
              </a:ext>
            </a:extLst>
          </p:cNvPr>
          <p:cNvSpPr>
            <a:spLocks noGrp="1"/>
          </p:cNvSpPr>
          <p:nvPr>
            <p:ph type="sldNum" sz="quarter" idx="15"/>
          </p:nvPr>
        </p:nvSpPr>
        <p:spPr/>
        <p:txBody>
          <a:bodyPr/>
          <a:lstStyle/>
          <a:p>
            <a:fld id="{15C34F61-B9C8-446C-A250-F0245BEC5AFD}" type="slidenum">
              <a:rPr lang="fr-FR" smtClean="0"/>
              <a:t>3</a:t>
            </a:fld>
            <a:endParaRPr lang="fr-FR"/>
          </a:p>
        </p:txBody>
      </p:sp>
    </p:spTree>
    <p:extLst>
      <p:ext uri="{BB962C8B-B14F-4D97-AF65-F5344CB8AC3E}">
        <p14:creationId xmlns:p14="http://schemas.microsoft.com/office/powerpoint/2010/main" val="2027307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5C29-4602-695E-DF98-D6F96DBD0E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CD3D92-AF59-EE29-EF5D-22D45359C65C}"/>
              </a:ext>
            </a:extLst>
          </p:cNvPr>
          <p:cNvSpPr>
            <a:spLocks noGrp="1"/>
          </p:cNvSpPr>
          <p:nvPr>
            <p:ph sz="quarter" idx="1"/>
          </p:nvPr>
        </p:nvSpPr>
        <p:spPr/>
        <p:txBody>
          <a:bodyPr/>
          <a:lstStyle/>
          <a:p>
            <a:endParaRPr lang="en-US"/>
          </a:p>
        </p:txBody>
      </p:sp>
      <p:sp>
        <p:nvSpPr>
          <p:cNvPr id="4" name="Slide Number Placeholder 3">
            <a:extLst>
              <a:ext uri="{FF2B5EF4-FFF2-40B4-BE49-F238E27FC236}">
                <a16:creationId xmlns:a16="http://schemas.microsoft.com/office/drawing/2014/main" id="{30004C17-86B4-D4AB-7688-F6547ACF86E5}"/>
              </a:ext>
            </a:extLst>
          </p:cNvPr>
          <p:cNvSpPr>
            <a:spLocks noGrp="1"/>
          </p:cNvSpPr>
          <p:nvPr>
            <p:ph type="sldNum" sz="quarter" idx="15"/>
          </p:nvPr>
        </p:nvSpPr>
        <p:spPr/>
        <p:txBody>
          <a:bodyPr/>
          <a:lstStyle/>
          <a:p>
            <a:fld id="{15C34F61-B9C8-446C-A250-F0245BEC5AFD}" type="slidenum">
              <a:rPr lang="fr-FR" smtClean="0"/>
              <a:t>4</a:t>
            </a:fld>
            <a:endParaRPr lang="fr-FR"/>
          </a:p>
        </p:txBody>
      </p:sp>
    </p:spTree>
    <p:extLst>
      <p:ext uri="{BB962C8B-B14F-4D97-AF65-F5344CB8AC3E}">
        <p14:creationId xmlns:p14="http://schemas.microsoft.com/office/powerpoint/2010/main" val="259248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Modélisons une bouteille</a:t>
            </a:r>
          </a:p>
        </p:txBody>
      </p:sp>
      <p:sp>
        <p:nvSpPr>
          <p:cNvPr id="3" name="Espace réservé du contenu 2"/>
          <p:cNvSpPr>
            <a:spLocks noGrp="1"/>
          </p:cNvSpPr>
          <p:nvPr>
            <p:ph sz="quarter" idx="1"/>
          </p:nvPr>
        </p:nvSpPr>
        <p:spPr/>
        <p:txBody>
          <a:bodyPr>
            <a:normAutofit fontScale="92500" lnSpcReduction="10000"/>
          </a:bodyPr>
          <a:lstStyle/>
          <a:p>
            <a:r>
              <a:rPr lang="fr-FR"/>
              <a:t>Considérons le cas d'une bouteille pour laquelle nous définissons les comportements suivants :	</a:t>
            </a:r>
          </a:p>
          <a:p>
            <a:pPr lvl="1"/>
            <a:r>
              <a:rPr lang="fr-FR"/>
              <a:t>Ouvrir</a:t>
            </a:r>
          </a:p>
          <a:p>
            <a:pPr lvl="1"/>
            <a:r>
              <a:rPr lang="fr-FR"/>
              <a:t>Fermer</a:t>
            </a:r>
          </a:p>
          <a:p>
            <a:pPr lvl="1"/>
            <a:r>
              <a:rPr lang="fr-FR"/>
              <a:t>Vider </a:t>
            </a:r>
          </a:p>
          <a:p>
            <a:pPr lvl="1"/>
            <a:r>
              <a:rPr lang="fr-FR"/>
              <a:t>Remplir</a:t>
            </a:r>
          </a:p>
          <a:p>
            <a:pPr marL="365760" lvl="1" indent="0">
              <a:buNone/>
            </a:pPr>
            <a:r>
              <a:rPr lang="fr-FR"/>
              <a:t> </a:t>
            </a:r>
          </a:p>
          <a:p>
            <a:r>
              <a:rPr lang="fr-FR"/>
              <a:t>Quelles sont les états possibles d’un objet bouteille?</a:t>
            </a:r>
          </a:p>
          <a:p>
            <a:r>
              <a:rPr lang="fr-FR"/>
              <a:t>Réalisez un diagramme d’objet de 3 exemples de bouteilles qui vous vient à l’esprit.</a:t>
            </a:r>
          </a:p>
          <a:p>
            <a:r>
              <a:rPr lang="fr-FR"/>
              <a:t>Réalisez le diagramme de classes correspondant à n’importe quelle Bouteille.</a:t>
            </a:r>
          </a:p>
          <a:p>
            <a:r>
              <a:rPr lang="fr-FR"/>
              <a:t>Implémentez cette Bouteille, en utilisant le document  Traduire UML en </a:t>
            </a:r>
            <a:r>
              <a:rPr lang="fr-FR" err="1"/>
              <a:t>CSharp</a:t>
            </a:r>
            <a:r>
              <a:rPr lang="fr-FR"/>
              <a:t> ou Java.</a:t>
            </a:r>
          </a:p>
          <a:p>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5</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348880"/>
            <a:ext cx="39719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230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la difficulté de classer</a:t>
            </a:r>
          </a:p>
        </p:txBody>
      </p:sp>
      <p:sp>
        <p:nvSpPr>
          <p:cNvPr id="3" name="Espace réservé du contenu 2"/>
          <p:cNvSpPr>
            <a:spLocks noGrp="1"/>
          </p:cNvSpPr>
          <p:nvPr>
            <p:ph sz="quarter" idx="1"/>
          </p:nvPr>
        </p:nvSpPr>
        <p:spPr/>
        <p:txBody>
          <a:bodyPr>
            <a:normAutofit fontScale="85000" lnSpcReduction="20000"/>
          </a:bodyPr>
          <a:lstStyle/>
          <a:p>
            <a:r>
              <a:rPr lang="fr-FR"/>
              <a:t>La classification n'est pas toujours une opération triviale. En effet, la détermination des critères de classification est difficile et dans certains cas il n'est pas possible de se déterminer.</a:t>
            </a:r>
          </a:p>
          <a:p>
            <a:endParaRPr lang="fr-FR"/>
          </a:p>
          <a:p>
            <a:r>
              <a:rPr lang="fr-FR"/>
              <a:t>Proposer une hiérarchie pour classer les objets suivants:</a:t>
            </a:r>
          </a:p>
          <a:p>
            <a:endParaRPr lang="fr-FR"/>
          </a:p>
          <a:p>
            <a:pPr lvl="1"/>
            <a:r>
              <a:rPr lang="fr-FR"/>
              <a:t>Une Peugeot 205 rouge</a:t>
            </a:r>
          </a:p>
          <a:p>
            <a:pPr lvl="1"/>
            <a:r>
              <a:rPr lang="fr-FR"/>
              <a:t>Le TGV Paris-Lyon</a:t>
            </a:r>
          </a:p>
          <a:p>
            <a:pPr lvl="1"/>
            <a:r>
              <a:rPr lang="fr-FR"/>
              <a:t>Un Airbus A320</a:t>
            </a:r>
          </a:p>
          <a:p>
            <a:pPr lvl="1"/>
            <a:r>
              <a:rPr lang="fr-FR"/>
              <a:t>L'alouette de la gendarmerie de Chamonix</a:t>
            </a:r>
          </a:p>
          <a:p>
            <a:pPr lvl="1"/>
            <a:r>
              <a:rPr lang="fr-FR"/>
              <a:t>Le ferry Calais-</a:t>
            </a:r>
            <a:r>
              <a:rPr lang="fr-FR" err="1"/>
              <a:t>Douvre</a:t>
            </a:r>
            <a:endParaRPr lang="fr-FR"/>
          </a:p>
          <a:p>
            <a:pPr lvl="1"/>
            <a:r>
              <a:rPr lang="fr-FR"/>
              <a:t>Le cheval </a:t>
            </a:r>
            <a:r>
              <a:rPr lang="fr-FR" err="1"/>
              <a:t>Belino</a:t>
            </a:r>
            <a:r>
              <a:rPr lang="fr-FR"/>
              <a:t> II</a:t>
            </a:r>
          </a:p>
          <a:p>
            <a:pPr lvl="1"/>
            <a:r>
              <a:rPr lang="fr-FR"/>
              <a:t>La moto de Thibault</a:t>
            </a:r>
          </a:p>
          <a:p>
            <a:pPr lvl="1"/>
            <a:r>
              <a:rPr lang="fr-FR"/>
              <a:t>Un voilier Bénéteau</a:t>
            </a:r>
          </a:p>
          <a:p>
            <a:pPr lvl="1"/>
            <a:r>
              <a:rPr lang="fr-FR"/>
              <a:t>Un sous-marin</a:t>
            </a:r>
          </a:p>
          <a:p>
            <a:pPr lvl="1"/>
            <a:r>
              <a:rPr lang="fr-FR"/>
              <a:t>Un delta-plane jaune</a:t>
            </a:r>
          </a:p>
          <a:p>
            <a:pPr lvl="1"/>
            <a:r>
              <a:rPr lang="fr-FR"/>
              <a:t>Une rame de métro</a:t>
            </a:r>
          </a:p>
          <a:p>
            <a:endParaRPr lang="fr-FR"/>
          </a:p>
          <a:p>
            <a:endParaRPr lang="fr-FR"/>
          </a:p>
          <a:p>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6</a:t>
            </a:fld>
            <a:endParaRPr lang="fr-FR"/>
          </a:p>
        </p:txBody>
      </p:sp>
    </p:spTree>
    <p:extLst>
      <p:ext uri="{BB962C8B-B14F-4D97-AF65-F5344CB8AC3E}">
        <p14:creationId xmlns:p14="http://schemas.microsoft.com/office/powerpoint/2010/main" val="162461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structuration d'héritage</a:t>
            </a:r>
          </a:p>
        </p:txBody>
      </p:sp>
      <p:sp>
        <p:nvSpPr>
          <p:cNvPr id="3" name="Espace réservé du contenu 2"/>
          <p:cNvSpPr>
            <a:spLocks noGrp="1"/>
          </p:cNvSpPr>
          <p:nvPr>
            <p:ph sz="quarter" idx="1"/>
          </p:nvPr>
        </p:nvSpPr>
        <p:spPr/>
        <p:txBody>
          <a:bodyPr/>
          <a:lstStyle/>
          <a:p>
            <a:r>
              <a:rPr lang="fr-FR"/>
              <a:t>Une structuration de classes s'effectue avec l'aide de hiérarchie d'héritage. Comment devons-nous donc utiliser l'héritage pour obtenir une hiérarchie de classes bonne et robuste ? </a:t>
            </a:r>
          </a:p>
          <a:p>
            <a:r>
              <a:rPr lang="fr-FR"/>
              <a:t>Prenons cet exemple :</a:t>
            </a:r>
          </a:p>
          <a:p>
            <a:endParaRPr lang="fr-FR"/>
          </a:p>
        </p:txBody>
      </p:sp>
      <p:sp>
        <p:nvSpPr>
          <p:cNvPr id="4" name="ZoneTexte 3"/>
          <p:cNvSpPr txBox="1"/>
          <p:nvPr/>
        </p:nvSpPr>
        <p:spPr>
          <a:xfrm>
            <a:off x="683568" y="3933056"/>
            <a:ext cx="3816424" cy="2585323"/>
          </a:xfrm>
          <a:prstGeom prst="rect">
            <a:avLst/>
          </a:prstGeom>
          <a:noFill/>
        </p:spPr>
        <p:txBody>
          <a:bodyPr wrap="square" rtlCol="0">
            <a:spAutoFit/>
          </a:bodyPr>
          <a:lstStyle/>
          <a:p>
            <a:r>
              <a:rPr lang="fr-FR"/>
              <a:t>On considère que l’Homme et la Femme marche de façon identique et qu’il danse le disco de façon identique. Mais en danse de salon, ils font des pas différents.</a:t>
            </a:r>
          </a:p>
          <a:p>
            <a:endParaRPr lang="fr-FR"/>
          </a:p>
          <a:p>
            <a:r>
              <a:rPr lang="fr-FR"/>
              <a:t>Comment ajouter le comportement </a:t>
            </a:r>
            <a:r>
              <a:rPr lang="fr-FR" err="1"/>
              <a:t>DanserSalon</a:t>
            </a:r>
            <a:r>
              <a:rPr lang="fr-FR"/>
              <a:t>()?</a:t>
            </a:r>
          </a:p>
          <a:p>
            <a:endParaRPr lang="fr-F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015261"/>
            <a:ext cx="2992760" cy="343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u numéro de diapositive 4"/>
          <p:cNvSpPr>
            <a:spLocks noGrp="1"/>
          </p:cNvSpPr>
          <p:nvPr>
            <p:ph type="sldNum" sz="quarter" idx="15"/>
          </p:nvPr>
        </p:nvSpPr>
        <p:spPr/>
        <p:txBody>
          <a:bodyPr/>
          <a:lstStyle/>
          <a:p>
            <a:fld id="{15C34F61-B9C8-446C-A250-F0245BEC5AFD}" type="slidenum">
              <a:rPr lang="fr-FR" smtClean="0"/>
              <a:t>7</a:t>
            </a:fld>
            <a:endParaRPr lang="fr-FR"/>
          </a:p>
        </p:txBody>
      </p:sp>
    </p:spTree>
    <p:extLst>
      <p:ext uri="{BB962C8B-B14F-4D97-AF65-F5344CB8AC3E}">
        <p14:creationId xmlns:p14="http://schemas.microsoft.com/office/powerpoint/2010/main" val="233532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restructuration d'héritage</a:t>
            </a:r>
          </a:p>
        </p:txBody>
      </p:sp>
      <p:sp>
        <p:nvSpPr>
          <p:cNvPr id="3" name="Espace réservé du contenu 2"/>
          <p:cNvSpPr>
            <a:spLocks noGrp="1"/>
          </p:cNvSpPr>
          <p:nvPr>
            <p:ph sz="quarter" idx="1"/>
          </p:nvPr>
        </p:nvSpPr>
        <p:spPr/>
        <p:txBody>
          <a:bodyPr/>
          <a:lstStyle/>
          <a:p>
            <a:r>
              <a:rPr lang="fr-FR"/>
              <a:t>Il est parfois nécessaire de restructurer une hiérarchie d'héritage de manière à obtenir une classe qui soit adaptée à l'héritage nécessaire.</a:t>
            </a:r>
          </a:p>
          <a:p>
            <a:r>
              <a:rPr lang="fr-FR"/>
              <a:t>Cette restructuration demande souvent beaucoup de travail parce qu'il faut assumer les conséquences de la modification sur la hiérarchie existante.</a:t>
            </a:r>
          </a:p>
          <a:p>
            <a:endParaRPr lang="fr-FR"/>
          </a:p>
        </p:txBody>
      </p:sp>
      <p:sp>
        <p:nvSpPr>
          <p:cNvPr id="5" name="Espace réservé du numéro de diapositive 4"/>
          <p:cNvSpPr>
            <a:spLocks noGrp="1"/>
          </p:cNvSpPr>
          <p:nvPr>
            <p:ph type="sldNum" sz="quarter" idx="15"/>
          </p:nvPr>
        </p:nvSpPr>
        <p:spPr/>
        <p:txBody>
          <a:bodyPr/>
          <a:lstStyle/>
          <a:p>
            <a:fld id="{15C34F61-B9C8-446C-A250-F0245BEC5AFD}" type="slidenum">
              <a:rPr lang="fr-FR" smtClean="0"/>
              <a:t>8</a:t>
            </a:fld>
            <a:endParaRPr lang="fr-FR"/>
          </a:p>
        </p:txBody>
      </p:sp>
    </p:spTree>
    <p:extLst>
      <p:ext uri="{BB962C8B-B14F-4D97-AF65-F5344CB8AC3E}">
        <p14:creationId xmlns:p14="http://schemas.microsoft.com/office/powerpoint/2010/main" val="3788303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restructuration d'héritage</a:t>
            </a:r>
            <a:br>
              <a:rPr lang="fr-FR"/>
            </a:br>
            <a:r>
              <a:rPr lang="fr-FR"/>
              <a:t>Exercice des blocs</a:t>
            </a:r>
          </a:p>
        </p:txBody>
      </p:sp>
      <p:sp>
        <p:nvSpPr>
          <p:cNvPr id="3" name="Espace réservé du contenu 2"/>
          <p:cNvSpPr>
            <a:spLocks noGrp="1"/>
          </p:cNvSpPr>
          <p:nvPr>
            <p:ph sz="quarter" idx="1"/>
          </p:nvPr>
        </p:nvSpPr>
        <p:spPr>
          <a:xfrm>
            <a:off x="457200" y="1600200"/>
            <a:ext cx="7467600" cy="2404864"/>
          </a:xfrm>
        </p:spPr>
        <p:txBody>
          <a:bodyPr/>
          <a:lstStyle/>
          <a:p>
            <a:r>
              <a:rPr lang="fr-FR"/>
              <a:t>Voici 4 classes qui par héritage obtiennent les propriétés (A) ou (ABC) ou (ABCD) ou (ABCE). On vous demande d’ajouter une classe qui aura la propriété (ABF), tout en ayant toujours des classes avec les même propriétés que celles cités précédemment. Il faut restructurer!</a:t>
            </a:r>
          </a:p>
          <a:p>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9</a:t>
            </a:fld>
            <a:endParaRPr lang="fr-F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149080"/>
            <a:ext cx="3024336" cy="2211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095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E02301-AB4D-4269-BB20-5A08F788D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5CDABA0-D9C7-4F1A-8DDC-83A91FC9E103}">
  <ds:schemaRefs>
    <ds:schemaRef ds:uri="http://schemas.microsoft.com/sharepoint/v3/contenttype/forms"/>
  </ds:schemaRefs>
</ds:datastoreItem>
</file>

<file path=customXml/itemProps3.xml><?xml version="1.0" encoding="utf-8"?>
<ds:datastoreItem xmlns:ds="http://schemas.openxmlformats.org/officeDocument/2006/customXml" ds:itemID="{522E0A34-5B50-4521-93C8-E6E70B02C3BE}">
  <ds:schemaRefs>
    <ds:schemaRef ds:uri="http://schemas.microsoft.com/office/2006/metadata/properties"/>
    <ds:schemaRef ds:uri="http://purl.org/dc/dcmitype/"/>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Oriel</Template>
  <Application>Microsoft Office PowerPoint</Application>
  <PresentationFormat>On-screen Show (4:3)</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Exercices concept objet </vt:lpstr>
      <vt:lpstr>Parmi les éléments suivants, lesquels sont des objets, et pourquoi ?</vt:lpstr>
      <vt:lpstr>PowerPoint Presentation</vt:lpstr>
      <vt:lpstr>PowerPoint Presentation</vt:lpstr>
      <vt:lpstr>Modélisons une bouteille</vt:lpstr>
      <vt:lpstr>la difficulté de classer</vt:lpstr>
      <vt:lpstr>structuration d'héritage</vt:lpstr>
      <vt:lpstr>restructuration d'héritage</vt:lpstr>
      <vt:lpstr>restructuration d'héritage Exercice des blocs</vt:lpstr>
      <vt:lpstr>restructuration d'héritage  Exercice  la Tarte aux pommes</vt:lpstr>
      <vt:lpstr>Exercice association, aggregation et heritage</vt:lpstr>
      <vt:lpstr>Je prends mon envol!  Savez vous ce qu’est qu’un papillon?</vt:lpstr>
      <vt:lpstr>La voiture à mon image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 concept objet</dc:title>
  <dc:creator>ca</dc:creator>
  <cp:revision>5</cp:revision>
  <dcterms:created xsi:type="dcterms:W3CDTF">2016-04-18T09:19:55Z</dcterms:created>
  <dcterms:modified xsi:type="dcterms:W3CDTF">2022-11-30T13:34:56Z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