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8" r:id="rId6"/>
    <p:sldId id="270" r:id="rId7"/>
    <p:sldId id="272" r:id="rId8"/>
    <p:sldId id="273" r:id="rId9"/>
    <p:sldId id="274" r:id="rId10"/>
    <p:sldId id="275"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660A0-2518-B2A6-F0FD-71C4E83C64B2}" v="506" dt="2022-11-29T06:19:12.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11/28/2022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112040" y="3366840"/>
            <a:ext cx="10461771" cy="858202"/>
          </a:xfrm>
        </p:spPr>
        <p:txBody>
          <a:bodyPr/>
          <a:lstStyle/>
          <a:p>
            <a:r>
              <a:rPr lang="en-US" dirty="0"/>
              <a:t>Distracted Driver Classification</a:t>
            </a:r>
          </a:p>
        </p:txBody>
      </p:sp>
      <p:graphicFrame>
        <p:nvGraphicFramePr>
          <p:cNvPr id="4" name="Table 4">
            <a:extLst>
              <a:ext uri="{FF2B5EF4-FFF2-40B4-BE49-F238E27FC236}">
                <a16:creationId xmlns:a16="http://schemas.microsoft.com/office/drawing/2014/main" id="{60F213B3-48C9-BD1B-410B-2682EF37CF5C}"/>
              </a:ext>
            </a:extLst>
          </p:cNvPr>
          <p:cNvGraphicFramePr>
            <a:graphicFrameLocks noGrp="1"/>
          </p:cNvGraphicFramePr>
          <p:nvPr>
            <p:extLst>
              <p:ext uri="{D42A27DB-BD31-4B8C-83A1-F6EECF244321}">
                <p14:modId xmlns:p14="http://schemas.microsoft.com/office/powerpoint/2010/main" val="1230069280"/>
              </p:ext>
            </p:extLst>
          </p:nvPr>
        </p:nvGraphicFramePr>
        <p:xfrm>
          <a:off x="1747680" y="4994376"/>
          <a:ext cx="8168640" cy="111252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514869140"/>
                    </a:ext>
                  </a:extLst>
                </a:gridCol>
                <a:gridCol w="4084320">
                  <a:extLst>
                    <a:ext uri="{9D8B030D-6E8A-4147-A177-3AD203B41FA5}">
                      <a16:colId xmlns:a16="http://schemas.microsoft.com/office/drawing/2014/main" val="2481082300"/>
                    </a:ext>
                  </a:extLst>
                </a:gridCol>
              </a:tblGrid>
              <a:tr h="370840">
                <a:tc>
                  <a:txBody>
                    <a:bodyPr/>
                    <a:lstStyle/>
                    <a:p>
                      <a:r>
                        <a:rPr lang="en-US" b="1" dirty="0">
                          <a:solidFill>
                            <a:schemeClr val="tx1"/>
                          </a:solidFill>
                        </a:rPr>
                        <a:t>KISHORE KUMAAR NATARAJAN</a:t>
                      </a:r>
                    </a:p>
                  </a:txBody>
                  <a:tcPr/>
                </a:tc>
                <a:tc>
                  <a:txBody>
                    <a:bodyPr/>
                    <a:lstStyle/>
                    <a:p>
                      <a:r>
                        <a:rPr lang="en-US" dirty="0">
                          <a:solidFill>
                            <a:schemeClr val="tx1"/>
                          </a:solidFill>
                        </a:rPr>
                        <a:t>016013270 (Artificial Intelligence)</a:t>
                      </a:r>
                    </a:p>
                  </a:txBody>
                  <a:tcPr/>
                </a:tc>
                <a:extLst>
                  <a:ext uri="{0D108BD9-81ED-4DB2-BD59-A6C34878D82A}">
                    <a16:rowId xmlns:a16="http://schemas.microsoft.com/office/drawing/2014/main" val="2371742943"/>
                  </a:ext>
                </a:extLst>
              </a:tr>
              <a:tr h="370840">
                <a:tc>
                  <a:txBody>
                    <a:bodyPr/>
                    <a:lstStyle/>
                    <a:p>
                      <a:pPr lvl="0" algn="l">
                        <a:lnSpc>
                          <a:spcPct val="100000"/>
                        </a:lnSpc>
                        <a:spcBef>
                          <a:spcPts val="0"/>
                        </a:spcBef>
                        <a:spcAft>
                          <a:spcPts val="0"/>
                        </a:spcAft>
                        <a:buNone/>
                      </a:pPr>
                      <a:r>
                        <a:rPr lang="en-US" sz="1800" b="1" i="0" u="none" strike="noStrike" noProof="0" dirty="0">
                          <a:latin typeface="Tenorite"/>
                        </a:rPr>
                        <a:t>VARUN REDDY SEELAM</a:t>
                      </a:r>
                      <a:endParaRPr lang="en-US" b="1" dirty="0"/>
                    </a:p>
                  </a:txBody>
                  <a:tcPr/>
                </a:tc>
                <a:tc>
                  <a:txBody>
                    <a:bodyPr/>
                    <a:lstStyle/>
                    <a:p>
                      <a:r>
                        <a:rPr lang="en-US" b="1" dirty="0"/>
                        <a:t>016015948 (Software Engineering)</a:t>
                      </a:r>
                    </a:p>
                  </a:txBody>
                  <a:tcPr/>
                </a:tc>
                <a:extLst>
                  <a:ext uri="{0D108BD9-81ED-4DB2-BD59-A6C34878D82A}">
                    <a16:rowId xmlns:a16="http://schemas.microsoft.com/office/drawing/2014/main" val="220330898"/>
                  </a:ext>
                </a:extLst>
              </a:tr>
              <a:tr h="370840">
                <a:tc>
                  <a:txBody>
                    <a:bodyPr/>
                    <a:lstStyle/>
                    <a:p>
                      <a:r>
                        <a:rPr lang="en-US" b="1" dirty="0"/>
                        <a:t>PRAVIN RAMASAMY BALACHANDRAN</a:t>
                      </a:r>
                    </a:p>
                  </a:txBody>
                  <a:tcPr/>
                </a:tc>
                <a:tc>
                  <a:txBody>
                    <a:bodyPr/>
                    <a:lstStyle/>
                    <a:p>
                      <a:pPr lvl="0">
                        <a:buNone/>
                      </a:pPr>
                      <a:r>
                        <a:rPr lang="en-US" b="1" dirty="0"/>
                        <a:t>015443272 </a:t>
                      </a:r>
                      <a:r>
                        <a:rPr lang="en-US" sz="1800" b="1" i="0" u="none" strike="noStrike" noProof="0" dirty="0">
                          <a:latin typeface="Tenorite"/>
                        </a:rPr>
                        <a:t>(Software Engineering)</a:t>
                      </a:r>
                      <a:endParaRPr lang="en-US" b="1" dirty="0"/>
                    </a:p>
                  </a:txBody>
                  <a:tcPr/>
                </a:tc>
                <a:extLst>
                  <a:ext uri="{0D108BD9-81ED-4DB2-BD59-A6C34878D82A}">
                    <a16:rowId xmlns:a16="http://schemas.microsoft.com/office/drawing/2014/main" val="3066506994"/>
                  </a:ext>
                </a:extLst>
              </a:tr>
            </a:tbl>
          </a:graphicData>
        </a:graphic>
      </p:graphicFrame>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10075" y="39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90075" y="1710774"/>
            <a:ext cx="10835750" cy="4495588"/>
          </a:xfrm>
        </p:spPr>
        <p:txBody>
          <a:bodyPr vert="horz" lIns="91440" tIns="45720" rIns="91440" bIns="45720" rtlCol="0" anchor="t">
            <a:normAutofit fontScale="77500" lnSpcReduction="20000"/>
          </a:bodyPr>
          <a:lstStyle/>
          <a:p>
            <a:r>
              <a:rPr lang="en-US" dirty="0">
                <a:ea typeface="+mn-lt"/>
                <a:cs typeface="+mn-lt"/>
              </a:rPr>
              <a:t>Distracted driving can easily cause accidents. According to National Highway Transportation and Safety Administration (NHTSA), distracted driving is causing about 3000 deaths and 280,000 injuries per year. Distracted driving has become all too common these days with advent of smart phones and social media.</a:t>
            </a:r>
            <a:endParaRPr lang="en-US" dirty="0"/>
          </a:p>
          <a:p>
            <a:r>
              <a:rPr lang="en-US" dirty="0">
                <a:ea typeface="+mn-lt"/>
                <a:cs typeface="+mn-lt"/>
              </a:rPr>
              <a:t>We believe that computer vision based solutions can be effectively used to detect inattentive drivers using any sort of dashboard cameras and alert drivers. This report provides various DCNN Models we experimented and compared that can classify the driver action and predict if driver is distracted which can be further integrated with computer vision solution pipeline.</a:t>
            </a:r>
            <a:endParaRPr lang="en-US"/>
          </a:p>
          <a:p>
            <a:br>
              <a:rPr lang="en-US" dirty="0"/>
            </a:br>
            <a:r>
              <a:rPr lang="en-US" dirty="0">
                <a:ea typeface="+mn-lt"/>
                <a:cs typeface="+mn-lt"/>
              </a:rPr>
              <a:t>The 10 classes to predict are:</a:t>
            </a:r>
            <a:endParaRPr lang="en-US" dirty="0"/>
          </a:p>
          <a:p>
            <a:endParaRPr lang="en-US"/>
          </a:p>
          <a:p>
            <a:r>
              <a:rPr lang="en-US" dirty="0">
                <a:ea typeface="+mn-lt"/>
                <a:cs typeface="+mn-lt"/>
              </a:rPr>
              <a:t>c0: normal driving</a:t>
            </a:r>
            <a:endParaRPr lang="en-US" dirty="0"/>
          </a:p>
          <a:p>
            <a:r>
              <a:rPr lang="en-US" dirty="0">
                <a:ea typeface="+mn-lt"/>
                <a:cs typeface="+mn-lt"/>
              </a:rPr>
              <a:t>c1: texting - right</a:t>
            </a:r>
            <a:endParaRPr lang="en-US" dirty="0"/>
          </a:p>
          <a:p>
            <a:r>
              <a:rPr lang="en-US" dirty="0">
                <a:ea typeface="+mn-lt"/>
                <a:cs typeface="+mn-lt"/>
              </a:rPr>
              <a:t>c2: talking on the phone - right</a:t>
            </a:r>
            <a:endParaRPr lang="en-US" dirty="0"/>
          </a:p>
          <a:p>
            <a:r>
              <a:rPr lang="en-US" dirty="0">
                <a:ea typeface="+mn-lt"/>
                <a:cs typeface="+mn-lt"/>
              </a:rPr>
              <a:t>c3: texting - left</a:t>
            </a:r>
            <a:endParaRPr lang="en-US" dirty="0"/>
          </a:p>
          <a:p>
            <a:r>
              <a:rPr lang="en-US" dirty="0">
                <a:ea typeface="+mn-lt"/>
                <a:cs typeface="+mn-lt"/>
              </a:rPr>
              <a:t>c4: talking on the phone - left</a:t>
            </a:r>
            <a:endParaRPr lang="en-US" dirty="0"/>
          </a:p>
          <a:p>
            <a:r>
              <a:rPr lang="en-US" dirty="0">
                <a:ea typeface="+mn-lt"/>
                <a:cs typeface="+mn-lt"/>
              </a:rPr>
              <a:t>c5: operating the radio</a:t>
            </a:r>
            <a:endParaRPr lang="en-US" dirty="0"/>
          </a:p>
          <a:p>
            <a:r>
              <a:rPr lang="en-US" dirty="0">
                <a:ea typeface="+mn-lt"/>
                <a:cs typeface="+mn-lt"/>
              </a:rPr>
              <a:t>c6: drinking</a:t>
            </a:r>
            <a:endParaRPr lang="en-US" dirty="0"/>
          </a:p>
          <a:p>
            <a:r>
              <a:rPr lang="en-US" dirty="0">
                <a:ea typeface="+mn-lt"/>
                <a:cs typeface="+mn-lt"/>
              </a:rPr>
              <a:t>c7: reaching behind</a:t>
            </a:r>
            <a:endParaRPr lang="en-US" dirty="0"/>
          </a:p>
          <a:p>
            <a:r>
              <a:rPr lang="en-US" dirty="0">
                <a:ea typeface="+mn-lt"/>
                <a:cs typeface="+mn-lt"/>
              </a:rPr>
              <a:t>c8: hair and makeup</a:t>
            </a:r>
            <a:endParaRPr lang="en-US" dirty="0"/>
          </a:p>
          <a:p>
            <a:r>
              <a:rPr lang="en-US" dirty="0">
                <a:ea typeface="+mn-lt"/>
                <a:cs typeface="+mn-lt"/>
              </a:rPr>
              <a:t>c9: talking to passenger</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437563"/>
          </a:xfrm>
        </p:spPr>
        <p:txBody>
          <a:bodyPr>
            <a:normAutofit fontScale="90000"/>
          </a:bodyPr>
          <a:lstStyle/>
          <a:p>
            <a:r>
              <a:rPr lang="en-US"/>
              <a:t>SYSTEM ARchitecture </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28" name="SmartArt Placeholder 27">
            <a:extLst>
              <a:ext uri="{FF2B5EF4-FFF2-40B4-BE49-F238E27FC236}">
                <a16:creationId xmlns:a16="http://schemas.microsoft.com/office/drawing/2014/main" id="{7E32FE39-2DF7-7937-97AB-67EF809302FA}"/>
              </a:ext>
            </a:extLst>
          </p:cNvPr>
          <p:cNvSpPr>
            <a:spLocks noGrp="1"/>
          </p:cNvSpPr>
          <p:nvPr>
            <p:ph type="dgm" sz="quarter" idx="15"/>
          </p:nvPr>
        </p:nvSpPr>
        <p:spPr>
          <a:xfrm>
            <a:off x="430200" y="803375"/>
            <a:ext cx="10923600" cy="5364913"/>
          </a:xfrm>
        </p:spPr>
      </p:sp>
      <p:pic>
        <p:nvPicPr>
          <p:cNvPr id="29" name="Picture 29" descr="Diagram&#10;&#10;Description automatically generated">
            <a:extLst>
              <a:ext uri="{FF2B5EF4-FFF2-40B4-BE49-F238E27FC236}">
                <a16:creationId xmlns:a16="http://schemas.microsoft.com/office/drawing/2014/main" id="{31575320-C579-1115-73C3-CEF111C86EAF}"/>
              </a:ext>
            </a:extLst>
          </p:cNvPr>
          <p:cNvPicPr>
            <a:picLocks noChangeAspect="1"/>
          </p:cNvPicPr>
          <p:nvPr/>
        </p:nvPicPr>
        <p:blipFill>
          <a:blip r:embed="rId2"/>
          <a:stretch>
            <a:fillRect/>
          </a:stretch>
        </p:blipFill>
        <p:spPr>
          <a:xfrm>
            <a:off x="431656" y="874568"/>
            <a:ext cx="6167870" cy="5290704"/>
          </a:xfrm>
          <a:prstGeom prst="rect">
            <a:avLst/>
          </a:prstGeom>
        </p:spPr>
      </p:pic>
      <p:sp>
        <p:nvSpPr>
          <p:cNvPr id="30" name="TextBox 29">
            <a:extLst>
              <a:ext uri="{FF2B5EF4-FFF2-40B4-BE49-F238E27FC236}">
                <a16:creationId xmlns:a16="http://schemas.microsoft.com/office/drawing/2014/main" id="{FAE8B3B4-60DD-365C-4661-F707EAD199B8}"/>
              </a:ext>
            </a:extLst>
          </p:cNvPr>
          <p:cNvSpPr txBox="1"/>
          <p:nvPr/>
        </p:nvSpPr>
        <p:spPr>
          <a:xfrm>
            <a:off x="6840681" y="1039090"/>
            <a:ext cx="436418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Phase1:</a:t>
            </a:r>
            <a:r>
              <a:rPr lang="en-US" dirty="0">
                <a:ea typeface="+mn-lt"/>
                <a:cs typeface="+mn-lt"/>
              </a:rPr>
              <a:t> In phase-1 we collect the image data and load them as an array format and perform data augmentation on the data. </a:t>
            </a:r>
            <a:br>
              <a:rPr lang="en-US" dirty="0"/>
            </a:br>
            <a:endParaRPr lang="en-US" dirty="0"/>
          </a:p>
          <a:p>
            <a:r>
              <a:rPr lang="en-US" b="1" dirty="0">
                <a:ea typeface="+mn-lt"/>
                <a:cs typeface="+mn-lt"/>
              </a:rPr>
              <a:t>Phase 2:</a:t>
            </a:r>
            <a:r>
              <a:rPr lang="en-US" dirty="0">
                <a:ea typeface="+mn-lt"/>
                <a:cs typeface="+mn-lt"/>
              </a:rPr>
              <a:t> In phase-2 we build models using the image data and pick the best model out of the existing models.</a:t>
            </a:r>
            <a:endParaRPr lang="en-US" dirty="0"/>
          </a:p>
          <a:p>
            <a:br>
              <a:rPr lang="en-US" dirty="0"/>
            </a:br>
            <a:r>
              <a:rPr lang="en-US" b="1" dirty="0">
                <a:ea typeface="+mn-lt"/>
                <a:cs typeface="+mn-lt"/>
              </a:rPr>
              <a:t>Phase3:</a:t>
            </a:r>
            <a:r>
              <a:rPr lang="en-US" dirty="0">
                <a:ea typeface="+mn-lt"/>
                <a:cs typeface="+mn-lt"/>
              </a:rPr>
              <a:t> In phase 3, pick the best model out of the existing models and convert the model files into </a:t>
            </a:r>
            <a:r>
              <a:rPr lang="en-US" i="1" dirty="0">
                <a:ea typeface="+mn-lt"/>
                <a:cs typeface="+mn-lt"/>
              </a:rPr>
              <a:t>.</a:t>
            </a:r>
            <a:r>
              <a:rPr lang="en-US" i="1" dirty="0" err="1">
                <a:ea typeface="+mn-lt"/>
                <a:cs typeface="+mn-lt"/>
              </a:rPr>
              <a:t>pkl</a:t>
            </a:r>
            <a:r>
              <a:rPr lang="en-US" dirty="0">
                <a:ea typeface="+mn-lt"/>
                <a:cs typeface="+mn-lt"/>
              </a:rPr>
              <a:t> files so that we can use the model weights to implement them in the real time system.</a:t>
            </a:r>
          </a:p>
          <a:p>
            <a:endParaRPr lang="en-US" dirty="0"/>
          </a:p>
        </p:txBody>
      </p:sp>
    </p:spTree>
    <p:extLst>
      <p:ext uri="{BB962C8B-B14F-4D97-AF65-F5344CB8AC3E}">
        <p14:creationId xmlns:p14="http://schemas.microsoft.com/office/powerpoint/2010/main" val="289638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5921ED-FC26-2815-5D6B-D325DFB2DD8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CC4FBD6-92A5-D4A8-4428-18676062A7B0}"/>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7" name="Picture 7" descr="Diagram&#10;&#10;Description automatically generated">
            <a:extLst>
              <a:ext uri="{FF2B5EF4-FFF2-40B4-BE49-F238E27FC236}">
                <a16:creationId xmlns:a16="http://schemas.microsoft.com/office/drawing/2014/main" id="{5CB13477-6577-58AB-DC30-BDEDD624E1A9}"/>
              </a:ext>
            </a:extLst>
          </p:cNvPr>
          <p:cNvPicPr>
            <a:picLocks noChangeAspect="1"/>
          </p:cNvPicPr>
          <p:nvPr/>
        </p:nvPicPr>
        <p:blipFill>
          <a:blip r:embed="rId2"/>
          <a:stretch>
            <a:fillRect/>
          </a:stretch>
        </p:blipFill>
        <p:spPr>
          <a:xfrm>
            <a:off x="2403764" y="1116467"/>
            <a:ext cx="6986154" cy="4980088"/>
          </a:xfrm>
          <a:prstGeom prst="rect">
            <a:avLst/>
          </a:prstGeom>
        </p:spPr>
      </p:pic>
      <p:sp>
        <p:nvSpPr>
          <p:cNvPr id="8" name="TextBox 7">
            <a:extLst>
              <a:ext uri="{FF2B5EF4-FFF2-40B4-BE49-F238E27FC236}">
                <a16:creationId xmlns:a16="http://schemas.microsoft.com/office/drawing/2014/main" id="{35086F10-9A98-E388-D662-44BFD04B4E33}"/>
              </a:ext>
            </a:extLst>
          </p:cNvPr>
          <p:cNvSpPr txBox="1"/>
          <p:nvPr/>
        </p:nvSpPr>
        <p:spPr>
          <a:xfrm>
            <a:off x="3671455" y="294409"/>
            <a:ext cx="408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MOBILENet</a:t>
            </a:r>
            <a:endParaRPr lang="en-US" dirty="0" err="1"/>
          </a:p>
        </p:txBody>
      </p:sp>
    </p:spTree>
    <p:extLst>
      <p:ext uri="{BB962C8B-B14F-4D97-AF65-F5344CB8AC3E}">
        <p14:creationId xmlns:p14="http://schemas.microsoft.com/office/powerpoint/2010/main" val="352469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E48F-12DD-0FC3-E7FE-C77B305B9452}"/>
              </a:ext>
            </a:extLst>
          </p:cNvPr>
          <p:cNvSpPr>
            <a:spLocks noGrp="1"/>
          </p:cNvSpPr>
          <p:nvPr>
            <p:ph type="title"/>
          </p:nvPr>
        </p:nvSpPr>
        <p:spPr/>
        <p:txBody>
          <a:bodyPr/>
          <a:lstStyle/>
          <a:p>
            <a:r>
              <a:rPr lang="en-US"/>
              <a:t>VGG16</a:t>
            </a:r>
          </a:p>
        </p:txBody>
      </p:sp>
      <p:sp>
        <p:nvSpPr>
          <p:cNvPr id="3" name="SmartArt Placeholder 2">
            <a:extLst>
              <a:ext uri="{FF2B5EF4-FFF2-40B4-BE49-F238E27FC236}">
                <a16:creationId xmlns:a16="http://schemas.microsoft.com/office/drawing/2014/main" id="{DFBE4248-895D-FC20-A026-295FCE5685B2}"/>
              </a:ext>
            </a:extLst>
          </p:cNvPr>
          <p:cNvSpPr>
            <a:spLocks noGrp="1"/>
          </p:cNvSpPr>
          <p:nvPr>
            <p:ph type="dgm" sz="quarter" idx="15"/>
          </p:nvPr>
        </p:nvSpPr>
        <p:spPr/>
      </p:sp>
      <p:sp>
        <p:nvSpPr>
          <p:cNvPr id="4" name="Footer Placeholder 3">
            <a:extLst>
              <a:ext uri="{FF2B5EF4-FFF2-40B4-BE49-F238E27FC236}">
                <a16:creationId xmlns:a16="http://schemas.microsoft.com/office/drawing/2014/main" id="{DC55A649-1384-AE41-E221-63427C2E0AC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3D3C335-4922-FB89-023C-AFF2A2534D3B}"/>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6" name="Picture 6" descr="Diagram, schematic&#10;&#10;Description automatically generated">
            <a:extLst>
              <a:ext uri="{FF2B5EF4-FFF2-40B4-BE49-F238E27FC236}">
                <a16:creationId xmlns:a16="http://schemas.microsoft.com/office/drawing/2014/main" id="{5E7E04A9-96AC-A1EB-D0DA-F28079C0E64F}"/>
              </a:ext>
            </a:extLst>
          </p:cNvPr>
          <p:cNvPicPr>
            <a:picLocks noChangeAspect="1"/>
          </p:cNvPicPr>
          <p:nvPr/>
        </p:nvPicPr>
        <p:blipFill>
          <a:blip r:embed="rId2"/>
          <a:stretch>
            <a:fillRect/>
          </a:stretch>
        </p:blipFill>
        <p:spPr>
          <a:xfrm>
            <a:off x="838200" y="2528282"/>
            <a:ext cx="10515600" cy="2911098"/>
          </a:xfrm>
          <a:prstGeom prst="rect">
            <a:avLst/>
          </a:prstGeom>
        </p:spPr>
      </p:pic>
    </p:spTree>
    <p:extLst>
      <p:ext uri="{BB962C8B-B14F-4D97-AF65-F5344CB8AC3E}">
        <p14:creationId xmlns:p14="http://schemas.microsoft.com/office/powerpoint/2010/main" val="114027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6774-0FCE-08C2-FA23-1A5EEC9E37FA}"/>
              </a:ext>
            </a:extLst>
          </p:cNvPr>
          <p:cNvSpPr>
            <a:spLocks noGrp="1"/>
          </p:cNvSpPr>
          <p:nvPr>
            <p:ph type="title"/>
          </p:nvPr>
        </p:nvSpPr>
        <p:spPr/>
        <p:txBody>
          <a:bodyPr/>
          <a:lstStyle/>
          <a:p>
            <a:r>
              <a:rPr lang="en-US"/>
              <a:t>RESnet 50</a:t>
            </a:r>
          </a:p>
        </p:txBody>
      </p:sp>
      <p:sp>
        <p:nvSpPr>
          <p:cNvPr id="3" name="SmartArt Placeholder 2">
            <a:extLst>
              <a:ext uri="{FF2B5EF4-FFF2-40B4-BE49-F238E27FC236}">
                <a16:creationId xmlns:a16="http://schemas.microsoft.com/office/drawing/2014/main" id="{DCB5AF2F-7C77-040F-D826-6569A7A8600F}"/>
              </a:ext>
            </a:extLst>
          </p:cNvPr>
          <p:cNvSpPr>
            <a:spLocks noGrp="1"/>
          </p:cNvSpPr>
          <p:nvPr>
            <p:ph type="dgm" sz="quarter" idx="15"/>
          </p:nvPr>
        </p:nvSpPr>
        <p:spPr/>
      </p:sp>
      <p:sp>
        <p:nvSpPr>
          <p:cNvPr id="4" name="Footer Placeholder 3">
            <a:extLst>
              <a:ext uri="{FF2B5EF4-FFF2-40B4-BE49-F238E27FC236}">
                <a16:creationId xmlns:a16="http://schemas.microsoft.com/office/drawing/2014/main" id="{528D9A98-385C-A8DD-C0E1-58D8C6CACE0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CE38748-4CC6-73EC-A5C0-6EAE86280384}"/>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6" name="Picture 6" descr="A picture containing diagram&#10;&#10;Description automatically generated">
            <a:extLst>
              <a:ext uri="{FF2B5EF4-FFF2-40B4-BE49-F238E27FC236}">
                <a16:creationId xmlns:a16="http://schemas.microsoft.com/office/drawing/2014/main" id="{AEF64138-15C1-06CE-7BC6-5AE0D33301E5}"/>
              </a:ext>
            </a:extLst>
          </p:cNvPr>
          <p:cNvPicPr>
            <a:picLocks noChangeAspect="1"/>
          </p:cNvPicPr>
          <p:nvPr/>
        </p:nvPicPr>
        <p:blipFill>
          <a:blip r:embed="rId2"/>
          <a:stretch>
            <a:fillRect/>
          </a:stretch>
        </p:blipFill>
        <p:spPr>
          <a:xfrm>
            <a:off x="838200" y="2293824"/>
            <a:ext cx="10515600" cy="3380014"/>
          </a:xfrm>
          <a:prstGeom prst="rect">
            <a:avLst/>
          </a:prstGeom>
        </p:spPr>
      </p:pic>
    </p:spTree>
    <p:extLst>
      <p:ext uri="{BB962C8B-B14F-4D97-AF65-F5344CB8AC3E}">
        <p14:creationId xmlns:p14="http://schemas.microsoft.com/office/powerpoint/2010/main" val="93197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E90C-A7A3-6294-0861-4515E3963CB3}"/>
              </a:ext>
            </a:extLst>
          </p:cNvPr>
          <p:cNvSpPr>
            <a:spLocks noGrp="1"/>
          </p:cNvSpPr>
          <p:nvPr>
            <p:ph type="title"/>
          </p:nvPr>
        </p:nvSpPr>
        <p:spPr/>
        <p:txBody>
          <a:bodyPr/>
          <a:lstStyle/>
          <a:p>
            <a:r>
              <a:rPr lang="en-US"/>
              <a:t>Real TIme Working</a:t>
            </a:r>
          </a:p>
        </p:txBody>
      </p:sp>
      <p:sp>
        <p:nvSpPr>
          <p:cNvPr id="4" name="Footer Placeholder 3">
            <a:extLst>
              <a:ext uri="{FF2B5EF4-FFF2-40B4-BE49-F238E27FC236}">
                <a16:creationId xmlns:a16="http://schemas.microsoft.com/office/drawing/2014/main" id="{9D8A6B19-BD08-FD44-6A1A-1E908CDDA83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808038D-D266-D700-DACA-A892E042863F}"/>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6" name="Picture 6">
            <a:extLst>
              <a:ext uri="{FF2B5EF4-FFF2-40B4-BE49-F238E27FC236}">
                <a16:creationId xmlns:a16="http://schemas.microsoft.com/office/drawing/2014/main" id="{8B5CE5A1-135E-847F-BD65-847886B514B3}"/>
              </a:ext>
            </a:extLst>
          </p:cNvPr>
          <p:cNvPicPr>
            <a:picLocks noChangeAspect="1"/>
          </p:cNvPicPr>
          <p:nvPr/>
        </p:nvPicPr>
        <p:blipFill>
          <a:blip r:embed="rId2"/>
          <a:stretch>
            <a:fillRect/>
          </a:stretch>
        </p:blipFill>
        <p:spPr>
          <a:xfrm>
            <a:off x="7580068" y="2111375"/>
            <a:ext cx="4132318" cy="3744913"/>
          </a:xfrm>
          <a:prstGeom prst="rect">
            <a:avLst/>
          </a:prstGeom>
        </p:spPr>
      </p:pic>
      <p:pic>
        <p:nvPicPr>
          <p:cNvPr id="7" name="Picture 6">
            <a:extLst>
              <a:ext uri="{FF2B5EF4-FFF2-40B4-BE49-F238E27FC236}">
                <a16:creationId xmlns:a16="http://schemas.microsoft.com/office/drawing/2014/main" id="{A810F3E1-673E-3080-C3B9-C742EEC755C5}"/>
              </a:ext>
            </a:extLst>
          </p:cNvPr>
          <p:cNvPicPr>
            <a:picLocks noChangeAspect="1"/>
          </p:cNvPicPr>
          <p:nvPr/>
        </p:nvPicPr>
        <p:blipFill rotWithShape="1">
          <a:blip r:embed="rId2"/>
          <a:srcRect l="8010" t="9700" r="11530" b="21940"/>
          <a:stretch/>
        </p:blipFill>
        <p:spPr>
          <a:xfrm>
            <a:off x="403463" y="2414443"/>
            <a:ext cx="3324868" cy="2560039"/>
          </a:xfrm>
          <a:prstGeom prst="rect">
            <a:avLst/>
          </a:prstGeom>
        </p:spPr>
      </p:pic>
      <p:pic>
        <p:nvPicPr>
          <p:cNvPr id="8" name="Picture 8" descr="Diagram&#10;&#10;Description automatically generated">
            <a:extLst>
              <a:ext uri="{FF2B5EF4-FFF2-40B4-BE49-F238E27FC236}">
                <a16:creationId xmlns:a16="http://schemas.microsoft.com/office/drawing/2014/main" id="{BA746B56-F68C-E2CF-16A4-05D2CE9BEE18}"/>
              </a:ext>
            </a:extLst>
          </p:cNvPr>
          <p:cNvPicPr>
            <a:picLocks noChangeAspect="1"/>
          </p:cNvPicPr>
          <p:nvPr/>
        </p:nvPicPr>
        <p:blipFill>
          <a:blip r:embed="rId3"/>
          <a:stretch>
            <a:fillRect/>
          </a:stretch>
        </p:blipFill>
        <p:spPr>
          <a:xfrm>
            <a:off x="3285559" y="2111375"/>
            <a:ext cx="4633747" cy="3086823"/>
          </a:xfrm>
          <a:prstGeom prst="rect">
            <a:avLst/>
          </a:prstGeom>
        </p:spPr>
      </p:pic>
    </p:spTree>
    <p:extLst>
      <p:ext uri="{BB962C8B-B14F-4D97-AF65-F5344CB8AC3E}">
        <p14:creationId xmlns:p14="http://schemas.microsoft.com/office/powerpoint/2010/main" val="176098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4319700" y="424177"/>
            <a:ext cx="2169688" cy="725563"/>
          </a:xfrm>
        </p:spPr>
        <p:txBody>
          <a:bodyPr>
            <a:normAutofit/>
          </a:bodyPr>
          <a:lstStyle/>
          <a:p>
            <a:r>
              <a:rPr lang="en-US"/>
              <a:t>RESULTS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1529700" y="1996936"/>
            <a:ext cx="4872300" cy="3355912"/>
          </a:xfrm>
        </p:spPr>
        <p:txBody>
          <a:bodyPr/>
          <a:lstStyle/>
          <a:p>
            <a:endParaRPr lang="en-US"/>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18" name="Picture 18" descr="Table&#10;&#10;Description automatically generated">
            <a:extLst>
              <a:ext uri="{FF2B5EF4-FFF2-40B4-BE49-F238E27FC236}">
                <a16:creationId xmlns:a16="http://schemas.microsoft.com/office/drawing/2014/main" id="{BE3ED4B0-7F18-2480-E7E9-0DC2F6454572}"/>
              </a:ext>
            </a:extLst>
          </p:cNvPr>
          <p:cNvPicPr>
            <a:picLocks noGrp="1" noChangeAspect="1"/>
          </p:cNvPicPr>
          <p:nvPr>
            <p:ph sz="half" idx="2"/>
          </p:nvPr>
        </p:nvPicPr>
        <p:blipFill>
          <a:blip r:embed="rId2"/>
          <a:stretch>
            <a:fillRect/>
          </a:stretch>
        </p:blipFill>
        <p:spPr>
          <a:xfrm>
            <a:off x="380770" y="1998606"/>
            <a:ext cx="5958160" cy="4001867"/>
          </a:xfrm>
        </p:spPr>
      </p:pic>
      <p:pic>
        <p:nvPicPr>
          <p:cNvPr id="21" name="Picture 21" descr="A picture containing text&#10;&#10;Description automatically generated">
            <a:extLst>
              <a:ext uri="{FF2B5EF4-FFF2-40B4-BE49-F238E27FC236}">
                <a16:creationId xmlns:a16="http://schemas.microsoft.com/office/drawing/2014/main" id="{BD34B38C-CC67-032E-6188-0101120C0044}"/>
              </a:ext>
            </a:extLst>
          </p:cNvPr>
          <p:cNvPicPr>
            <a:picLocks noGrp="1" noChangeAspect="1"/>
          </p:cNvPicPr>
          <p:nvPr>
            <p:ph sz="quarter" idx="4"/>
          </p:nvPr>
        </p:nvPicPr>
        <p:blipFill>
          <a:blip r:embed="rId3"/>
          <a:stretch>
            <a:fillRect/>
          </a:stretch>
        </p:blipFill>
        <p:spPr>
          <a:xfrm>
            <a:off x="6717446" y="1933772"/>
            <a:ext cx="5112604" cy="4108081"/>
          </a:xfrm>
        </p:spPr>
      </p:pic>
    </p:spTree>
    <p:extLst>
      <p:ext uri="{BB962C8B-B14F-4D97-AF65-F5344CB8AC3E}">
        <p14:creationId xmlns:p14="http://schemas.microsoft.com/office/powerpoint/2010/main" val="166378016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Distracted Driver Classification</vt:lpstr>
      <vt:lpstr>INTRODUCTION</vt:lpstr>
      <vt:lpstr>SYSTEM ARchitecture </vt:lpstr>
      <vt:lpstr>PowerPoint Presentation</vt:lpstr>
      <vt:lpstr>VGG16</vt:lpstr>
      <vt:lpstr>RESnet 50</vt:lpstr>
      <vt:lpstr>Real TIme Working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155</cp:revision>
  <dcterms:created xsi:type="dcterms:W3CDTF">2022-11-29T05:21:06Z</dcterms:created>
  <dcterms:modified xsi:type="dcterms:W3CDTF">2022-11-29T06:21:19Z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