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4" r:id="rId3"/>
    <p:sldId id="295" r:id="rId4"/>
    <p:sldId id="299" r:id="rId5"/>
    <p:sldId id="308" r:id="rId6"/>
    <p:sldId id="307" r:id="rId7"/>
    <p:sldId id="302" r:id="rId8"/>
    <p:sldId id="305" r:id="rId9"/>
    <p:sldId id="306" r:id="rId10"/>
    <p:sldId id="300" r:id="rId11"/>
    <p:sldId id="301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CBA3-BD05-4DDA-BC83-5B37101458F8}" type="datetimeFigureOut">
              <a:rPr lang="nl-BE" smtClean="0"/>
              <a:t>26/06/2022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C3F0D-6FCE-47D2-8994-7FAD3652E06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091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2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93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34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CF0E0B-AA9A-40F7-85CB-EA420D2FEE00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652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BAF2-F405-4E08-A141-B9EED1A3BC4A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76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9A36-1836-4A28-8279-4E66F19D944C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74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FD39-8E5D-4B12-AB54-E09DFFAAA7E8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114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5D84C-2ADA-42B0-928F-A177842A8F8F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402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B19-0638-499C-97D8-813B67C3FE3D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718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4767-1C99-4315-A9DA-5DD67F9030F5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12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7973-9A90-44DD-9303-139223169D02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2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5EB-3A72-4CA6-819D-8A7688184FA0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629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A5C43-CB3E-45D0-A6AB-E180D68C6AFD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27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B3E4C-9E54-4288-9614-6D70AC4B5922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7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5F81C6-F56B-429B-86C0-3EF08EEA4D95}" type="datetime1">
              <a:rPr lang="nl-BE" smtClean="0"/>
              <a:t>26/06/2022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05080C-F930-4AA8-B07C-D7ACC2CA9938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21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d70IZFG60" TargetMode="External"/><Relationship Id="rId7" Type="http://schemas.openxmlformats.org/officeDocument/2006/relationships/hyperlink" Target="https://rantahar.github.io/introduction-to-mpi/aio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://ceciliajarne.web.unq.edu.ar/wp-content/uploads/sites/43/2017/07/talk_04.pdf" TargetMode="External"/><Relationship Id="rId5" Type="http://schemas.openxmlformats.org/officeDocument/2006/relationships/hyperlink" Target="https://www.sharcnet.ca/help/images/4/4b/Python_mpi_gis.pdf" TargetMode="External"/><Relationship Id="rId4" Type="http://schemas.openxmlformats.org/officeDocument/2006/relationships/hyperlink" Target="http://education.molssi.org/parallel-programming/03-distributed-examples-mpi4py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8E9E74-7BAE-4857-B403-F88BC516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8" y="807390"/>
            <a:ext cx="6155444" cy="3254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/>
              <a:t>Parallel </a:t>
            </a:r>
            <a:r>
              <a:rPr lang="en-US" sz="3600" b="1" dirty="0" err="1"/>
              <a:t>programmeren</a:t>
            </a:r>
            <a:r>
              <a:rPr lang="en-US" sz="3600" b="1" dirty="0"/>
              <a:t>:</a:t>
            </a:r>
            <a:br>
              <a:rPr lang="en-US" sz="3600" b="1" dirty="0"/>
            </a:br>
            <a:r>
              <a:rPr lang="en-US" sz="3600" b="1" dirty="0" err="1"/>
              <a:t>Optimalisatie</a:t>
            </a:r>
            <a:r>
              <a:rPr lang="en-US" sz="3600" b="1" dirty="0"/>
              <a:t> van de </a:t>
            </a:r>
            <a:r>
              <a:rPr lang="en-US" sz="3600" b="1" dirty="0" err="1"/>
              <a:t>collatz</a:t>
            </a:r>
            <a:r>
              <a:rPr lang="en-US" sz="3600" b="1" dirty="0"/>
              <a:t> loop via mpi4py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5A3292-FBB2-4984-8A96-3C8FF843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18" y="4214279"/>
            <a:ext cx="5678213" cy="164853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600" dirty="0"/>
              <a:t>Robbe Bryssinck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Dr. </a:t>
            </a:r>
            <a:r>
              <a:rPr lang="en-US" sz="1800" dirty="0" err="1"/>
              <a:t>Engelbert</a:t>
            </a:r>
            <a:r>
              <a:rPr lang="en-US" sz="1800" dirty="0"/>
              <a:t> </a:t>
            </a:r>
            <a:r>
              <a:rPr lang="en-US" sz="1800" dirty="0" err="1"/>
              <a:t>Tijskens</a:t>
            </a:r>
            <a:endParaRPr lang="en-US" sz="18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27/06/2022</a:t>
            </a:r>
          </a:p>
          <a:p>
            <a:pPr indent="-228600" algn="l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0F6985-391F-4DA9-B01C-E051544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905080C-F930-4AA8-B07C-D7ACC2CA9938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E47947-7247-4E56-9FF7-C454365F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53" y="744469"/>
            <a:ext cx="2776128" cy="8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92" y="279871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Reflectie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Wat heb ik bijgeleerd?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Leren werken met: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Python </a:t>
            </a:r>
          </a:p>
          <a:p>
            <a:pPr lvl="2">
              <a:lnSpc>
                <a:spcPct val="100000"/>
              </a:lnSpc>
            </a:pPr>
            <a:r>
              <a:rPr lang="nl-BE" sz="1600" i="0" dirty="0"/>
              <a:t>VSC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Mpi4py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Proberen van een probleem te vertalen in code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Ervaring rijker</a:t>
            </a:r>
          </a:p>
          <a:p>
            <a:pPr>
              <a:lnSpc>
                <a:spcPct val="100000"/>
              </a:lnSpc>
            </a:pPr>
            <a:r>
              <a:rPr lang="nl-BE" sz="1800" dirty="0"/>
              <a:t>Wat vond ik lastig?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Het begrijpen van de programmeertaal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Nuttige documentatie vinden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Vragen stellen</a:t>
            </a:r>
          </a:p>
          <a:p>
            <a:pPr lvl="1">
              <a:lnSpc>
                <a:spcPct val="100000"/>
              </a:lnSpc>
            </a:pPr>
            <a:endParaRPr lang="nl-BE" sz="1800" i="0" dirty="0"/>
          </a:p>
          <a:p>
            <a:pPr lvl="1">
              <a:lnSpc>
                <a:spcPct val="100000"/>
              </a:lnSpc>
            </a:pPr>
            <a:endParaRPr lang="nl-BE" sz="1800" i="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382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Referenties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nl-BE" sz="1800" dirty="0">
                <a:hlinkClick r:id="rId3"/>
              </a:rPr>
              <a:t>https://www.youtube.com/watch?v=sld70IZFG60</a:t>
            </a:r>
            <a:r>
              <a:rPr lang="nl-BE" sz="1800" dirty="0"/>
              <a:t> </a:t>
            </a:r>
          </a:p>
          <a:p>
            <a:pPr marL="530352" lvl="1" indent="0">
              <a:buNone/>
            </a:pPr>
            <a:r>
              <a:rPr lang="nl-BE" sz="1800" dirty="0">
                <a:hlinkClick r:id="rId4"/>
              </a:rPr>
              <a:t>http://education.molssi.org/parallel-programming/03-distributed-examples-mpi4py/index.html</a:t>
            </a:r>
            <a:r>
              <a:rPr lang="nl-BE" sz="1800" dirty="0"/>
              <a:t> </a:t>
            </a:r>
          </a:p>
          <a:p>
            <a:pPr marL="530352" lvl="1" indent="0">
              <a:buNone/>
            </a:pPr>
            <a:r>
              <a:rPr lang="nl-BE" sz="1800" dirty="0">
                <a:hlinkClick r:id="rId5"/>
              </a:rPr>
              <a:t>https://www.sharcnet.ca/help/images/4/4b/Python_mpi_gis.pdf</a:t>
            </a:r>
            <a:r>
              <a:rPr lang="nl-BE" sz="1800" dirty="0"/>
              <a:t> </a:t>
            </a:r>
          </a:p>
          <a:p>
            <a:pPr marL="530352" lvl="1" indent="0">
              <a:buNone/>
            </a:pPr>
            <a:r>
              <a:rPr lang="nl-BE" sz="1800" dirty="0">
                <a:hlinkClick r:id="rId6"/>
              </a:rPr>
              <a:t>http://ceciliajarne.web.unq.edu.ar/wp-content/uploads/sites/43/2017/07/talk_04.pdf</a:t>
            </a:r>
            <a:r>
              <a:rPr lang="nl-BE" sz="1800" dirty="0"/>
              <a:t> </a:t>
            </a:r>
          </a:p>
          <a:p>
            <a:pPr marL="530352" lvl="1" indent="0">
              <a:buNone/>
            </a:pPr>
            <a:r>
              <a:rPr lang="nl-BE" sz="1800" dirty="0">
                <a:hlinkClick r:id="rId7"/>
              </a:rPr>
              <a:t>https://rantahar.github.io/introduction-to-mpi/aio/index.html</a:t>
            </a:r>
            <a:r>
              <a:rPr lang="nl-BE" sz="1800" dirty="0"/>
              <a:t> </a:t>
            </a:r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784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8E9E74-7BAE-4857-B403-F88BC516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8" y="807390"/>
            <a:ext cx="6155444" cy="3254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/>
              <a:t>Parallel </a:t>
            </a:r>
            <a:r>
              <a:rPr lang="en-US" sz="3600" b="1" dirty="0" err="1"/>
              <a:t>programmeren</a:t>
            </a:r>
            <a:r>
              <a:rPr lang="en-US" sz="3600" b="1" dirty="0"/>
              <a:t>:</a:t>
            </a:r>
            <a:br>
              <a:rPr lang="en-US" sz="3600" b="1" dirty="0"/>
            </a:br>
            <a:r>
              <a:rPr lang="en-US" sz="3600" b="1" dirty="0" err="1"/>
              <a:t>Optimalisatie</a:t>
            </a:r>
            <a:r>
              <a:rPr lang="en-US" sz="3600" b="1" dirty="0"/>
              <a:t> van de </a:t>
            </a:r>
            <a:r>
              <a:rPr lang="en-US" sz="3600" b="1" dirty="0" err="1"/>
              <a:t>collatz</a:t>
            </a:r>
            <a:r>
              <a:rPr lang="en-US" sz="3600" b="1" dirty="0"/>
              <a:t> loop via mpi4py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5A3292-FBB2-4984-8A96-3C8FF843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18" y="4214279"/>
            <a:ext cx="5678213" cy="164853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600" dirty="0"/>
              <a:t>Robbe Bryssinck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Dr. </a:t>
            </a:r>
            <a:r>
              <a:rPr lang="en-US" sz="1800" dirty="0" err="1"/>
              <a:t>Engelbert</a:t>
            </a:r>
            <a:r>
              <a:rPr lang="en-US" sz="1800" dirty="0"/>
              <a:t> </a:t>
            </a:r>
            <a:r>
              <a:rPr lang="en-US" sz="1800" dirty="0" err="1"/>
              <a:t>Tijskens</a:t>
            </a:r>
            <a:endParaRPr lang="en-US" sz="18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27/06/2022</a:t>
            </a:r>
          </a:p>
          <a:p>
            <a:pPr indent="-228600" algn="l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0F6985-391F-4DA9-B01C-E051544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905080C-F930-4AA8-B07C-D7ACC2CA9938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E47947-7247-4E56-9FF7-C454365F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53" y="744469"/>
            <a:ext cx="2776128" cy="8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Opdracht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000" dirty="0"/>
              <a:t>Onderwerp: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Collatz</a:t>
            </a:r>
            <a:r>
              <a:rPr lang="nl-BE" sz="1800" i="0" dirty="0"/>
              <a:t> </a:t>
            </a:r>
            <a:r>
              <a:rPr lang="nl-BE" sz="1800" i="0" dirty="0" err="1"/>
              <a:t>conjecture</a:t>
            </a:r>
            <a:endParaRPr lang="nl-BE" sz="1800" i="0" dirty="0"/>
          </a:p>
          <a:p>
            <a:pPr lvl="2">
              <a:lnSpc>
                <a:spcPct val="100000"/>
              </a:lnSpc>
            </a:pPr>
            <a:r>
              <a:rPr lang="nl-BE" sz="1600" dirty="0"/>
              <a:t>Stel even </a:t>
            </a:r>
            <a:r>
              <a:rPr lang="nl-BE" sz="1600" dirty="0">
                <a:sym typeface="Wingdings" panose="05000000000000000000" pitchFamily="2" charset="2"/>
              </a:rPr>
              <a:t> getal/2</a:t>
            </a:r>
          </a:p>
          <a:p>
            <a:pPr lvl="2">
              <a:lnSpc>
                <a:spcPct val="100000"/>
              </a:lnSpc>
            </a:pPr>
            <a:r>
              <a:rPr lang="nl-BE" sz="1600" i="0" dirty="0">
                <a:sym typeface="Wingdings" panose="05000000000000000000" pitchFamily="2" charset="2"/>
              </a:rPr>
              <a:t>Stel o</a:t>
            </a:r>
            <a:r>
              <a:rPr lang="nl-BE" sz="1600" dirty="0">
                <a:sym typeface="Wingdings" panose="05000000000000000000" pitchFamily="2" charset="2"/>
              </a:rPr>
              <a:t>neven  3*getal + 1</a:t>
            </a:r>
          </a:p>
          <a:p>
            <a:pPr lvl="2">
              <a:lnSpc>
                <a:spcPct val="100000"/>
              </a:lnSpc>
            </a:pPr>
            <a:r>
              <a:rPr lang="nl-BE" sz="1600" i="0" dirty="0">
                <a:sym typeface="Wingdings" panose="05000000000000000000" pitchFamily="2" charset="2"/>
              </a:rPr>
              <a:t>Doorgaan tot 4  2  1 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Stel: 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N = 1000000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Timing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nl-BE" sz="1600" i="0" dirty="0"/>
              <a:t>Python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nl-BE" sz="1600" i="0" dirty="0"/>
              <a:t>Mpi4py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nl-BE" sz="1600" i="0" dirty="0"/>
              <a:t>Mpi4py + </a:t>
            </a:r>
            <a:r>
              <a:rPr lang="nl-BE" sz="1600" i="0" dirty="0" err="1"/>
              <a:t>Numpy</a:t>
            </a:r>
            <a:endParaRPr lang="nl-BE" sz="1600" i="0" dirty="0"/>
          </a:p>
          <a:p>
            <a:pPr lvl="1">
              <a:lnSpc>
                <a:spcPct val="100000"/>
              </a:lnSpc>
            </a:pPr>
            <a:endParaRPr lang="nl-BE" sz="1800" i="0" dirty="0"/>
          </a:p>
          <a:p>
            <a:pPr lvl="1"/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541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/>
              <a:t>Aanpak</a:t>
            </a:r>
            <a:endParaRPr lang="nl-BE" sz="3600" b="1" dirty="0"/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 err="1"/>
              <a:t>Collatz</a:t>
            </a:r>
            <a:r>
              <a:rPr lang="nl-BE" dirty="0"/>
              <a:t> loop:</a:t>
            </a:r>
            <a:endParaRPr lang="nl-BE" i="0" dirty="0"/>
          </a:p>
          <a:p>
            <a:pPr lvl="1">
              <a:lnSpc>
                <a:spcPct val="100000"/>
              </a:lnSpc>
            </a:pPr>
            <a:r>
              <a:rPr lang="nl-BE" sz="1800" i="0" dirty="0"/>
              <a:t>Via mapje </a:t>
            </a:r>
            <a:r>
              <a:rPr lang="nl-BE" sz="1800" i="0" dirty="0" err="1"/>
              <a:t>collatz</a:t>
            </a:r>
            <a:endParaRPr lang="nl-BE" sz="1800" i="0" dirty="0"/>
          </a:p>
          <a:p>
            <a:pPr marL="530352" lvl="1" indent="0">
              <a:lnSpc>
                <a:spcPct val="100000"/>
              </a:lnSpc>
              <a:buNone/>
            </a:pPr>
            <a:r>
              <a:rPr lang="nl-BE" sz="1800" i="0" dirty="0"/>
              <a:t> </a:t>
            </a:r>
          </a:p>
          <a:p>
            <a:pPr lvl="1"/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3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308887F-99E3-40C1-84D2-2FC557E0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26" y="2472731"/>
            <a:ext cx="3630026" cy="31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Aanpak (python)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Script: rbcnoimprove.py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Main</a:t>
            </a:r>
            <a:r>
              <a:rPr lang="nl-BE" sz="1800" i="0" dirty="0"/>
              <a:t> </a:t>
            </a:r>
            <a:r>
              <a:rPr lang="nl-BE" sz="1800" i="0" dirty="0">
                <a:sym typeface="Wingdings" panose="05000000000000000000" pitchFamily="2" charset="2"/>
              </a:rPr>
              <a:t> dezelfde grenzen als origineel script</a:t>
            </a:r>
          </a:p>
          <a:p>
            <a:pPr lvl="1">
              <a:lnSpc>
                <a:spcPct val="100000"/>
              </a:lnSpc>
            </a:pPr>
            <a:r>
              <a:rPr lang="nl-BE" sz="1800" i="0" dirty="0">
                <a:sym typeface="Wingdings" panose="05000000000000000000" pitchFamily="2" charset="2"/>
              </a:rPr>
              <a:t>Werkt op 1 node</a:t>
            </a:r>
          </a:p>
          <a:p>
            <a:pPr lvl="1">
              <a:lnSpc>
                <a:spcPct val="100000"/>
              </a:lnSpc>
            </a:pPr>
            <a:r>
              <a:rPr lang="nl-BE" sz="1800" i="0" dirty="0">
                <a:sym typeface="Wingdings" panose="05000000000000000000" pitchFamily="2" charset="2"/>
              </a:rPr>
              <a:t>Python script.py</a:t>
            </a:r>
          </a:p>
          <a:p>
            <a:pPr lvl="1">
              <a:lnSpc>
                <a:spcPct val="100000"/>
              </a:lnSpc>
            </a:pPr>
            <a:r>
              <a:rPr lang="nl-BE" sz="1800" i="0" dirty="0">
                <a:sym typeface="Wingdings" panose="05000000000000000000" pitchFamily="2" charset="2"/>
              </a:rPr>
              <a:t>Referentie</a:t>
            </a:r>
            <a:endParaRPr lang="nl-BE" sz="1800" i="0" dirty="0"/>
          </a:p>
          <a:p>
            <a:pPr lvl="1"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4</a:t>
            </a:fld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143C4E-4422-4EA1-A385-1D4B04B9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38" y="3359215"/>
            <a:ext cx="6310723" cy="21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Aanpak (mpi4py)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Script: rbcimprove.py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Main</a:t>
            </a:r>
            <a:r>
              <a:rPr lang="nl-BE" sz="1800" i="0" dirty="0"/>
              <a:t> </a:t>
            </a:r>
            <a:r>
              <a:rPr lang="nl-BE" sz="1800" i="0" dirty="0">
                <a:sym typeface="Wingdings" panose="05000000000000000000" pitchFamily="2" charset="2"/>
              </a:rPr>
              <a:t> grenzen definiëren</a:t>
            </a:r>
            <a:endParaRPr lang="nl-BE" sz="1800" i="0" dirty="0"/>
          </a:p>
          <a:p>
            <a:pPr lvl="1">
              <a:lnSpc>
                <a:spcPct val="100000"/>
              </a:lnSpc>
            </a:pPr>
            <a:r>
              <a:rPr lang="nl-BE" sz="1800" i="0" dirty="0"/>
              <a:t>Linken aan aantal </a:t>
            </a:r>
            <a:r>
              <a:rPr lang="nl-BE" sz="1800" i="0" dirty="0" err="1"/>
              <a:t>nodes</a:t>
            </a:r>
            <a:r>
              <a:rPr lang="nl-BE" sz="1800" i="0" dirty="0"/>
              <a:t> = </a:t>
            </a:r>
            <a:r>
              <a:rPr lang="nl-BE" sz="1800" i="0" dirty="0" err="1"/>
              <a:t>my_rank</a:t>
            </a:r>
            <a:endParaRPr lang="nl-BE" sz="1800" i="0" dirty="0"/>
          </a:p>
          <a:p>
            <a:pPr lvl="1">
              <a:lnSpc>
                <a:spcPct val="100000"/>
              </a:lnSpc>
            </a:pPr>
            <a:r>
              <a:rPr lang="nl-BE" sz="1800" i="0" dirty="0"/>
              <a:t>Opgeslagen in “opslag” en uitgevoerd door de </a:t>
            </a:r>
            <a:r>
              <a:rPr lang="nl-BE" sz="1800" i="0" dirty="0" err="1"/>
              <a:t>collatz</a:t>
            </a:r>
            <a:r>
              <a:rPr lang="nl-BE" sz="1800" i="0" dirty="0"/>
              <a:t> loop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N = 1000000 verdelen over 14 </a:t>
            </a:r>
            <a:r>
              <a:rPr lang="nl-BE" sz="1800" i="0" dirty="0" err="1"/>
              <a:t>nodes</a:t>
            </a:r>
            <a:r>
              <a:rPr lang="nl-BE" sz="1800" i="0" dirty="0"/>
              <a:t> </a:t>
            </a:r>
            <a:r>
              <a:rPr lang="nl-BE" sz="1800" i="0" dirty="0">
                <a:sym typeface="Wingdings" panose="05000000000000000000" pitchFamily="2" charset="2"/>
              </a:rPr>
              <a:t> ong. 71428 per node</a:t>
            </a:r>
          </a:p>
          <a:p>
            <a:pPr lvl="1">
              <a:lnSpc>
                <a:spcPct val="100000"/>
              </a:lnSpc>
            </a:pPr>
            <a:r>
              <a:rPr lang="nl-BE" sz="1800" i="0" dirty="0">
                <a:sym typeface="Wingdings" panose="05000000000000000000" pitchFamily="2" charset="2"/>
              </a:rPr>
              <a:t>Mpi4py: </a:t>
            </a:r>
            <a:r>
              <a:rPr lang="nl-BE" sz="1800" i="0" dirty="0" err="1">
                <a:sym typeface="Wingdings" panose="05000000000000000000" pitchFamily="2" charset="2"/>
              </a:rPr>
              <a:t>mpiexec</a:t>
            </a:r>
            <a:r>
              <a:rPr lang="nl-BE" sz="1800" i="0" dirty="0">
                <a:sym typeface="Wingdings" panose="05000000000000000000" pitchFamily="2" charset="2"/>
              </a:rPr>
              <a:t> –n 14 script.py</a:t>
            </a:r>
            <a:endParaRPr lang="nl-BE" sz="1800" i="0" dirty="0"/>
          </a:p>
          <a:p>
            <a:pPr lvl="1"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5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1B5CCE-592C-4F41-8DA4-C0BA0E08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50" y="3578290"/>
            <a:ext cx="8636365" cy="22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Aanpak (mpi4py + </a:t>
            </a:r>
            <a:r>
              <a:rPr lang="nl-BE" sz="3600" b="1" dirty="0" err="1"/>
              <a:t>numpy</a:t>
            </a:r>
            <a:r>
              <a:rPr lang="nl-BE" sz="3600" b="1" dirty="0"/>
              <a:t>)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Script: p2p.py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Gebruik maken van een </a:t>
            </a:r>
            <a:r>
              <a:rPr lang="nl-BE" sz="1800" i="0" dirty="0" err="1"/>
              <a:t>numpy</a:t>
            </a:r>
            <a:r>
              <a:rPr lang="nl-BE" sz="1800" i="0" dirty="0"/>
              <a:t> array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Point-to-point</a:t>
            </a:r>
            <a:r>
              <a:rPr lang="nl-BE" sz="1800" i="0" dirty="0"/>
              <a:t>: send </a:t>
            </a:r>
            <a:r>
              <a:rPr lang="nl-BE" sz="1800" i="0" dirty="0" err="1"/>
              <a:t>and</a:t>
            </a:r>
            <a:r>
              <a:rPr lang="nl-BE" sz="1800" i="0" dirty="0"/>
              <a:t> </a:t>
            </a:r>
            <a:r>
              <a:rPr lang="nl-BE" sz="1800" i="0" dirty="0" err="1"/>
              <a:t>receive</a:t>
            </a:r>
            <a:r>
              <a:rPr lang="nl-BE" sz="1800" i="0" dirty="0"/>
              <a:t> 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Mpi4py: </a:t>
            </a:r>
            <a:r>
              <a:rPr lang="nl-BE" sz="1800" i="0" dirty="0" err="1"/>
              <a:t>mpiexec</a:t>
            </a:r>
            <a:r>
              <a:rPr lang="nl-BE" sz="1800" i="0" dirty="0"/>
              <a:t> –n 14 script.py</a:t>
            </a:r>
          </a:p>
          <a:p>
            <a:pPr lvl="1"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6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7D18D7-5C30-4BE6-8D44-17C2C68F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69" y="2954026"/>
            <a:ext cx="7038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Aanpak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000" dirty="0"/>
              <a:t>Script (algemeen):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Oproepen van </a:t>
            </a:r>
            <a:r>
              <a:rPr lang="nl-BE" sz="1800" i="0" dirty="0" err="1"/>
              <a:t>communicators</a:t>
            </a:r>
            <a:r>
              <a:rPr lang="nl-BE" sz="1800" i="0" dirty="0"/>
              <a:t> in mpi4py: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MPI.COMM_WORLD: standaard </a:t>
            </a:r>
            <a:r>
              <a:rPr lang="nl-BE" sz="1600" dirty="0" err="1"/>
              <a:t>communicator</a:t>
            </a:r>
            <a:r>
              <a:rPr lang="nl-BE" sz="1600" dirty="0"/>
              <a:t> </a:t>
            </a:r>
          </a:p>
          <a:p>
            <a:pPr lvl="2">
              <a:lnSpc>
                <a:spcPct val="100000"/>
              </a:lnSpc>
            </a:pPr>
            <a:r>
              <a:rPr lang="nl-BE" sz="1600" dirty="0" err="1"/>
              <a:t>world_comm.Get_size</a:t>
            </a:r>
            <a:r>
              <a:rPr lang="nl-BE" sz="1600" dirty="0"/>
              <a:t>(): geeft de grootte (</a:t>
            </a:r>
            <a:r>
              <a:rPr lang="nl-BE" sz="1600" dirty="0" err="1"/>
              <a:t>size</a:t>
            </a:r>
            <a:r>
              <a:rPr lang="nl-BE" sz="1600" dirty="0"/>
              <a:t>) weer van het aantal processen</a:t>
            </a:r>
          </a:p>
          <a:p>
            <a:pPr lvl="2">
              <a:lnSpc>
                <a:spcPct val="100000"/>
              </a:lnSpc>
            </a:pPr>
            <a:r>
              <a:rPr lang="nl-BE" sz="1600" dirty="0" err="1"/>
              <a:t>world_comm.Get_rank</a:t>
            </a:r>
            <a:r>
              <a:rPr lang="nl-BE" sz="1600" dirty="0"/>
              <a:t>(): geeft rang weer van ieder proces (0 </a:t>
            </a:r>
            <a:r>
              <a:rPr lang="nl-BE" sz="1600" dirty="0">
                <a:sym typeface="Wingdings" panose="05000000000000000000" pitchFamily="2" charset="2"/>
              </a:rPr>
              <a:t> </a:t>
            </a:r>
            <a:r>
              <a:rPr lang="nl-BE" sz="1600" dirty="0" err="1">
                <a:sym typeface="Wingdings" panose="05000000000000000000" pitchFamily="2" charset="2"/>
              </a:rPr>
              <a:t>size</a:t>
            </a:r>
            <a:r>
              <a:rPr lang="nl-BE" sz="1600" dirty="0">
                <a:sym typeface="Wingdings" panose="05000000000000000000" pitchFamily="2" charset="2"/>
              </a:rPr>
              <a:t> - 1)</a:t>
            </a:r>
            <a:endParaRPr lang="nl-BE" sz="1600" dirty="0"/>
          </a:p>
          <a:p>
            <a:pPr lvl="2">
              <a:lnSpc>
                <a:spcPct val="100000"/>
              </a:lnSpc>
            </a:pPr>
            <a:r>
              <a:rPr lang="nl-BE" sz="1600" dirty="0" err="1"/>
              <a:t>MPI.Wtime</a:t>
            </a:r>
            <a:r>
              <a:rPr lang="nl-BE" sz="1600" dirty="0"/>
              <a:t>(): is een tool om de tijd te meten </a:t>
            </a:r>
          </a:p>
          <a:p>
            <a:pPr>
              <a:lnSpc>
                <a:spcPct val="100000"/>
              </a:lnSpc>
            </a:pPr>
            <a:endParaRPr lang="nl-BE" sz="2000" dirty="0"/>
          </a:p>
          <a:p>
            <a:pPr lvl="1"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7</a:t>
            </a:fld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C4CA136-8675-4968-8D99-9B58BD92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45" y="3585706"/>
            <a:ext cx="7410035" cy="27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Aanpak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000" dirty="0"/>
              <a:t>Script (algemeen):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Assert</a:t>
            </a:r>
            <a:r>
              <a:rPr lang="nl-BE" sz="1800" i="0" dirty="0"/>
              <a:t>: tussentijds vergelijken van resultaten </a:t>
            </a:r>
            <a:r>
              <a:rPr lang="nl-BE" sz="1800" i="0" dirty="0">
                <a:sym typeface="Wingdings" panose="05000000000000000000" pitchFamily="2" charset="2"/>
              </a:rPr>
              <a:t> ter controle</a:t>
            </a:r>
            <a:endParaRPr lang="nl-BE" sz="1800" i="0" dirty="0"/>
          </a:p>
          <a:p>
            <a:pPr>
              <a:lnSpc>
                <a:spcPct val="100000"/>
              </a:lnSpc>
            </a:pPr>
            <a:endParaRPr lang="nl-BE" sz="2000" dirty="0"/>
          </a:p>
          <a:p>
            <a:pPr lvl="1"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8</a:t>
            </a:fld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8C26212-0B58-4EA4-BF25-D7FA0695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93" y="3115160"/>
            <a:ext cx="4947005" cy="19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39" y="26120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Timings</a:t>
            </a:r>
            <a:r>
              <a:rPr lang="nl-BE" sz="3600" b="1" dirty="0"/>
              <a:t> en interpretatie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sz="2000" dirty="0"/>
              <a:t>Vergelijking: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Python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1 node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+/- 23 s</a:t>
            </a:r>
          </a:p>
          <a:p>
            <a:pPr lvl="1">
              <a:lnSpc>
                <a:spcPct val="100000"/>
              </a:lnSpc>
            </a:pPr>
            <a:r>
              <a:rPr lang="nl-BE" sz="1800" i="0" dirty="0"/>
              <a:t>Mpi4py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14 </a:t>
            </a:r>
            <a:r>
              <a:rPr lang="nl-BE" sz="1600" dirty="0" err="1"/>
              <a:t>nodes</a:t>
            </a:r>
            <a:endParaRPr lang="nl-BE" sz="1600" dirty="0"/>
          </a:p>
          <a:p>
            <a:pPr lvl="2">
              <a:lnSpc>
                <a:spcPct val="100000"/>
              </a:lnSpc>
            </a:pPr>
            <a:r>
              <a:rPr lang="nl-BE" sz="1600" i="0" dirty="0"/>
              <a:t>+/- 2s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+/- 10x sneller</a:t>
            </a:r>
          </a:p>
          <a:p>
            <a:pPr lvl="2">
              <a:lnSpc>
                <a:spcPct val="100000"/>
              </a:lnSpc>
            </a:pPr>
            <a:r>
              <a:rPr lang="nl-BE" sz="1600" i="0" dirty="0"/>
              <a:t>Werk verdelen over meerdere </a:t>
            </a:r>
            <a:r>
              <a:rPr lang="nl-BE" sz="1600" i="0" dirty="0" err="1"/>
              <a:t>nodes</a:t>
            </a:r>
            <a:r>
              <a:rPr lang="nl-BE" sz="1600" i="0" dirty="0"/>
              <a:t> levert tijdswinst op</a:t>
            </a:r>
          </a:p>
          <a:p>
            <a:pPr lvl="1">
              <a:lnSpc>
                <a:spcPct val="100000"/>
              </a:lnSpc>
            </a:pPr>
            <a:r>
              <a:rPr lang="nl-BE" sz="1800" i="0" dirty="0" err="1"/>
              <a:t>Numpy</a:t>
            </a:r>
            <a:r>
              <a:rPr lang="nl-BE" sz="1800" i="0" dirty="0"/>
              <a:t> + Mpi4py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14 </a:t>
            </a:r>
            <a:r>
              <a:rPr lang="nl-BE" sz="1600" dirty="0" err="1"/>
              <a:t>nodes</a:t>
            </a:r>
            <a:endParaRPr lang="nl-BE" sz="1600" dirty="0"/>
          </a:p>
          <a:p>
            <a:pPr lvl="2">
              <a:lnSpc>
                <a:spcPct val="100000"/>
              </a:lnSpc>
            </a:pPr>
            <a:r>
              <a:rPr lang="nl-BE" sz="1600" dirty="0"/>
              <a:t>+/- 1 s</a:t>
            </a:r>
          </a:p>
          <a:p>
            <a:pPr lvl="2">
              <a:lnSpc>
                <a:spcPct val="100000"/>
              </a:lnSpc>
            </a:pPr>
            <a:r>
              <a:rPr lang="nl-BE" sz="1600" dirty="0"/>
              <a:t>Nog eens 2x sneller</a:t>
            </a:r>
          </a:p>
          <a:p>
            <a:pPr lvl="2">
              <a:lnSpc>
                <a:spcPct val="100000"/>
              </a:lnSpc>
            </a:pPr>
            <a:endParaRPr lang="nl-BE" i="0" dirty="0"/>
          </a:p>
          <a:p>
            <a:pPr lvl="1"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endParaRPr lang="nl-BE" sz="2000" dirty="0"/>
          </a:p>
          <a:p>
            <a:pPr lvl="1"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35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10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4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5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6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7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8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9.xml><?xml version="1.0" encoding="utf-8"?>
<a:themeOverride xmlns:a="http://schemas.openxmlformats.org/drawingml/2006/main">
  <a:clrScheme name="Bijgesneden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458</Words>
  <Application>Microsoft Office PowerPoint</Application>
  <PresentationFormat>Breedbeeld</PresentationFormat>
  <Paragraphs>118</Paragraphs>
  <Slides>12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Bijgesneden</vt:lpstr>
      <vt:lpstr>Parallel programmeren: Optimalisatie van de collatz loop via mpi4py</vt:lpstr>
      <vt:lpstr>Opdracht</vt:lpstr>
      <vt:lpstr>Aanpak</vt:lpstr>
      <vt:lpstr>Aanpak (python)</vt:lpstr>
      <vt:lpstr>Aanpak (mpi4py)</vt:lpstr>
      <vt:lpstr>Aanpak (mpi4py + numpy)</vt:lpstr>
      <vt:lpstr>Aanpak</vt:lpstr>
      <vt:lpstr>Aanpak</vt:lpstr>
      <vt:lpstr>Timings en interpretatie</vt:lpstr>
      <vt:lpstr>Reflectie</vt:lpstr>
      <vt:lpstr>Referenties</vt:lpstr>
      <vt:lpstr>Parallel programmeren: Optimalisatie van de collatz loop via mpi4py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Robbe Bryssinck</dc:creator>
  <cp:lastModifiedBy>Robbe Bryssinck</cp:lastModifiedBy>
  <cp:revision>210</cp:revision>
  <dcterms:created xsi:type="dcterms:W3CDTF">2022-05-17T09:43:53Z</dcterms:created>
  <dcterms:modified xsi:type="dcterms:W3CDTF">2022-06-26T19:31:23Z</dcterms:modified>
</cp:coreProperties>
</file>