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2292BF-E404-4D0E-A714-3EAF424702F9}">
  <a:tblStyle styleId="{D52292BF-E404-4D0E-A714-3EAF424702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ad66cd9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d66cd9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d66cd9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d66cd9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ad66cd9b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d66cd9b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ad66cd9b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ad66cd9b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ad66cd9b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ad66cd9b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ad66cd9b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d66cd9b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ad66cd9b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d66cd9b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ad66cd9b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ad66cd9b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ad66cd9b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ad66cd9b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ad66cd9b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ad66cd9b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16379ae8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16379ae8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ad66cd9b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ad66cd9b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DROP TABLE 		Customers;</a:t>
            </a:r>
            <a:endParaRPr/>
          </a:p>
          <a:p>
            <a:pPr indent="0" lvl="0" marL="0" rtl="0" algn="l">
              <a:spcBef>
                <a:spcPts val="0"/>
              </a:spcBef>
              <a:spcAft>
                <a:spcPts val="0"/>
              </a:spcAft>
              <a:buClr>
                <a:schemeClr val="dk1"/>
              </a:buClr>
              <a:buSzPts val="1100"/>
              <a:buFont typeface="Arial"/>
              <a:buNone/>
            </a:pPr>
            <a:r>
              <a:rPr lang="en"/>
              <a:t>CREATE TABLE 	Customers(</a:t>
            </a:r>
            <a:endParaRPr/>
          </a:p>
          <a:p>
            <a:pPr indent="0" lvl="0" marL="0" rtl="0" algn="l">
              <a:spcBef>
                <a:spcPts val="0"/>
              </a:spcBef>
              <a:spcAft>
                <a:spcPts val="0"/>
              </a:spcAft>
              <a:buClr>
                <a:schemeClr val="dk1"/>
              </a:buClr>
              <a:buSzPts val="1100"/>
              <a:buFont typeface="Arial"/>
              <a:buNone/>
            </a:pPr>
            <a:r>
              <a:rPr lang="en"/>
              <a:t>		MemberID	INT			NOT NULL,</a:t>
            </a:r>
            <a:endParaRPr/>
          </a:p>
          <a:p>
            <a:pPr indent="0" lvl="0" marL="0" rtl="0" algn="l">
              <a:spcBef>
                <a:spcPts val="0"/>
              </a:spcBef>
              <a:spcAft>
                <a:spcPts val="0"/>
              </a:spcAft>
              <a:buClr>
                <a:schemeClr val="dk1"/>
              </a:buClr>
              <a:buSzPts val="1100"/>
              <a:buFont typeface="Arial"/>
              <a:buNone/>
            </a:pPr>
            <a:r>
              <a:rPr lang="en"/>
              <a:t>		FirstName	VARCHAR(24)	NOT NULL,</a:t>
            </a:r>
            <a:endParaRPr/>
          </a:p>
          <a:p>
            <a:pPr indent="0" lvl="0" marL="0" rtl="0" algn="l">
              <a:spcBef>
                <a:spcPts val="0"/>
              </a:spcBef>
              <a:spcAft>
                <a:spcPts val="0"/>
              </a:spcAft>
              <a:buClr>
                <a:schemeClr val="dk1"/>
              </a:buClr>
              <a:buSzPts val="1100"/>
              <a:buFont typeface="Arial"/>
              <a:buNone/>
            </a:pPr>
            <a:r>
              <a:rPr lang="en"/>
              <a:t>		LastName	VARCHAR(24)	NOT NULL,</a:t>
            </a:r>
            <a:endParaRPr/>
          </a:p>
          <a:p>
            <a:pPr indent="0" lvl="0" marL="0" rtl="0" algn="l">
              <a:spcBef>
                <a:spcPts val="0"/>
              </a:spcBef>
              <a:spcAft>
                <a:spcPts val="0"/>
              </a:spcAft>
              <a:buClr>
                <a:schemeClr val="dk1"/>
              </a:buClr>
              <a:buSzPts val="1100"/>
              <a:buFont typeface="Arial"/>
              <a:buNone/>
            </a:pPr>
            <a:r>
              <a:rPr lang="en"/>
              <a:t>		PhoneNumber	VARCHAR(15)	NOT NULL,</a:t>
            </a:r>
            <a:endParaRPr/>
          </a:p>
          <a:p>
            <a:pPr indent="0" lvl="0" marL="0" rtl="0" algn="l">
              <a:spcBef>
                <a:spcPts val="0"/>
              </a:spcBef>
              <a:spcAft>
                <a:spcPts val="0"/>
              </a:spcAft>
              <a:buClr>
                <a:schemeClr val="dk1"/>
              </a:buClr>
              <a:buSzPts val="1100"/>
              <a:buFont typeface="Arial"/>
              <a:buNone/>
            </a:pPr>
            <a:r>
              <a:rPr lang="en"/>
              <a:t>	CONSTRAINT 	CustomersPK</a:t>
            </a:r>
            <a:endParaRPr/>
          </a:p>
          <a:p>
            <a:pPr indent="0" lvl="0" marL="0" rtl="0" algn="l">
              <a:spcBef>
                <a:spcPts val="0"/>
              </a:spcBef>
              <a:spcAft>
                <a:spcPts val="0"/>
              </a:spcAft>
              <a:buClr>
                <a:schemeClr val="dk1"/>
              </a:buClr>
              <a:buSzPts val="1100"/>
              <a:buFont typeface="Arial"/>
              <a:buNone/>
            </a:pPr>
            <a:r>
              <a:rPr lang="en"/>
              <a:t>	PRIMARY KEY	(MemberID)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CREATE INDEX	IDX_Customers_PhoneNumber</a:t>
            </a:r>
            <a:endParaRPr/>
          </a:p>
          <a:p>
            <a:pPr indent="0" lvl="0" marL="0" rtl="0" algn="l">
              <a:spcBef>
                <a:spcPts val="0"/>
              </a:spcBef>
              <a:spcAft>
                <a:spcPts val="0"/>
              </a:spcAft>
              <a:buClr>
                <a:schemeClr val="dk1"/>
              </a:buClr>
              <a:buSzPts val="1100"/>
              <a:buFont typeface="Arial"/>
              <a:buNone/>
            </a:pPr>
            <a:r>
              <a:rPr lang="en"/>
              <a:t>ON				Customers (PhoneNumber);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Actors;</a:t>
            </a:r>
            <a:endParaRPr/>
          </a:p>
          <a:p>
            <a:pPr indent="0" lvl="0" marL="0" rtl="0" algn="l">
              <a:spcBef>
                <a:spcPts val="0"/>
              </a:spcBef>
              <a:spcAft>
                <a:spcPts val="0"/>
              </a:spcAft>
              <a:buClr>
                <a:schemeClr val="dk1"/>
              </a:buClr>
              <a:buSzPts val="1100"/>
              <a:buFont typeface="Arial"/>
              <a:buNone/>
            </a:pPr>
            <a:r>
              <a:rPr lang="en"/>
              <a:t>CREATE TABLE 	Actors(</a:t>
            </a:r>
            <a:endParaRPr/>
          </a:p>
          <a:p>
            <a:pPr indent="0" lvl="0" marL="0" rtl="0" algn="l">
              <a:spcBef>
                <a:spcPts val="0"/>
              </a:spcBef>
              <a:spcAft>
                <a:spcPts val="0"/>
              </a:spcAft>
              <a:buClr>
                <a:schemeClr val="dk1"/>
              </a:buClr>
              <a:buSzPts val="1100"/>
              <a:buFont typeface="Arial"/>
              <a:buNone/>
            </a:pPr>
            <a:r>
              <a:rPr lang="en"/>
              <a:t>		ActorID		INT			NOT NULL</a:t>
            </a:r>
            <a:endParaRPr/>
          </a:p>
          <a:p>
            <a:pPr indent="0" lvl="0" marL="0" rtl="0" algn="l">
              <a:spcBef>
                <a:spcPts val="0"/>
              </a:spcBef>
              <a:spcAft>
                <a:spcPts val="0"/>
              </a:spcAft>
              <a:buClr>
                <a:schemeClr val="dk1"/>
              </a:buClr>
              <a:buSzPts val="1100"/>
              <a:buFont typeface="Arial"/>
              <a:buNone/>
            </a:pPr>
            <a:r>
              <a:rPr lang="en"/>
              <a:t>								PRIMARY KEY,</a:t>
            </a:r>
            <a:endParaRPr/>
          </a:p>
          <a:p>
            <a:pPr indent="0" lvl="0" marL="0" rtl="0" algn="l">
              <a:spcBef>
                <a:spcPts val="0"/>
              </a:spcBef>
              <a:spcAft>
                <a:spcPts val="0"/>
              </a:spcAft>
              <a:buClr>
                <a:schemeClr val="dk1"/>
              </a:buClr>
              <a:buSzPts val="1100"/>
              <a:buFont typeface="Arial"/>
              <a:buNone/>
            </a:pPr>
            <a:r>
              <a:rPr lang="en"/>
              <a:t>		ActorName	VARCHAR(50)	NOT NULL,</a:t>
            </a:r>
            <a:endParaRPr/>
          </a:p>
          <a:p>
            <a:pPr indent="0" lvl="0" marL="0" rtl="0" algn="l">
              <a:spcBef>
                <a:spcPts val="0"/>
              </a:spcBef>
              <a:spcAft>
                <a:spcPts val="0"/>
              </a:spcAft>
              <a:buClr>
                <a:schemeClr val="dk1"/>
              </a:buClr>
              <a:buSzPts val="1100"/>
              <a:buFont typeface="Arial"/>
              <a:buNone/>
            </a:pPr>
            <a:r>
              <a:rPr lang="en"/>
              <a:t>		BirthName	VARCHAR(50)	NOT NULL,</a:t>
            </a:r>
            <a:endParaRPr/>
          </a:p>
          <a:p>
            <a:pPr indent="0" lvl="0" marL="0" rtl="0" algn="l">
              <a:spcBef>
                <a:spcPts val="0"/>
              </a:spcBef>
              <a:spcAft>
                <a:spcPts val="0"/>
              </a:spcAft>
              <a:buClr>
                <a:schemeClr val="dk1"/>
              </a:buClr>
              <a:buSzPts val="1100"/>
              <a:buFont typeface="Arial"/>
              <a:buNone/>
            </a:pPr>
            <a:r>
              <a:rPr lang="en"/>
              <a:t>		DateOfBirth	DATE 		NOT NULL,</a:t>
            </a:r>
            <a:endParaRPr/>
          </a:p>
          <a:p>
            <a:pPr indent="0" lvl="0" marL="0" rtl="0" algn="l">
              <a:spcBef>
                <a:spcPts val="0"/>
              </a:spcBef>
              <a:spcAft>
                <a:spcPts val="0"/>
              </a:spcAft>
              <a:buClr>
                <a:schemeClr val="dk1"/>
              </a:buClr>
              <a:buSzPts val="1100"/>
              <a:buFont typeface="Arial"/>
              <a:buNone/>
            </a:pPr>
            <a:r>
              <a:rPr lang="en"/>
              <a:t>		Popularity	DECIMAL		NOT NULL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CREATE INDEX	IDX_Actors_Name</a:t>
            </a:r>
            <a:endParaRPr/>
          </a:p>
          <a:p>
            <a:pPr indent="0" lvl="0" marL="0" rtl="0" algn="l">
              <a:spcBef>
                <a:spcPts val="0"/>
              </a:spcBef>
              <a:spcAft>
                <a:spcPts val="0"/>
              </a:spcAft>
              <a:buClr>
                <a:schemeClr val="dk1"/>
              </a:buClr>
              <a:buSzPts val="1100"/>
              <a:buFont typeface="Arial"/>
              <a:buNone/>
            </a:pPr>
            <a:r>
              <a:rPr lang="en"/>
              <a:t>ON				Actors (ActorName);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Categories;</a:t>
            </a:r>
            <a:endParaRPr/>
          </a:p>
          <a:p>
            <a:pPr indent="0" lvl="0" marL="0" rtl="0" algn="l">
              <a:spcBef>
                <a:spcPts val="0"/>
              </a:spcBef>
              <a:spcAft>
                <a:spcPts val="0"/>
              </a:spcAft>
              <a:buClr>
                <a:schemeClr val="dk1"/>
              </a:buClr>
              <a:buSzPts val="1100"/>
              <a:buFont typeface="Arial"/>
              <a:buNone/>
            </a:pPr>
            <a:r>
              <a:rPr lang="en"/>
              <a:t>CREATE TABLE 	Categories(</a:t>
            </a:r>
            <a:endParaRPr/>
          </a:p>
          <a:p>
            <a:pPr indent="0" lvl="0" marL="0" rtl="0" algn="l">
              <a:spcBef>
                <a:spcPts val="0"/>
              </a:spcBef>
              <a:spcAft>
                <a:spcPts val="0"/>
              </a:spcAft>
              <a:buClr>
                <a:schemeClr val="dk1"/>
              </a:buClr>
              <a:buSzPts val="1100"/>
              <a:buFont typeface="Arial"/>
              <a:buNone/>
            </a:pPr>
            <a:r>
              <a:rPr lang="en"/>
              <a:t>		CategoryID		INT			NOT NULL</a:t>
            </a:r>
            <a:endParaRPr/>
          </a:p>
          <a:p>
            <a:pPr indent="0" lvl="0" marL="0" rtl="0" algn="l">
              <a:spcBef>
                <a:spcPts val="0"/>
              </a:spcBef>
              <a:spcAft>
                <a:spcPts val="0"/>
              </a:spcAft>
              <a:buClr>
                <a:schemeClr val="dk1"/>
              </a:buClr>
              <a:buSzPts val="1100"/>
              <a:buFont typeface="Arial"/>
              <a:buNone/>
            </a:pPr>
            <a:r>
              <a:rPr lang="en"/>
              <a:t>									PRIMARY KEY,</a:t>
            </a:r>
            <a:endParaRPr/>
          </a:p>
          <a:p>
            <a:pPr indent="0" lvl="0" marL="0" rtl="0" algn="l">
              <a:spcBef>
                <a:spcPts val="0"/>
              </a:spcBef>
              <a:spcAft>
                <a:spcPts val="0"/>
              </a:spcAft>
              <a:buClr>
                <a:schemeClr val="dk1"/>
              </a:buClr>
              <a:buSzPts val="1100"/>
              <a:buFont typeface="Arial"/>
              <a:buNone/>
            </a:pPr>
            <a:r>
              <a:rPr lang="en"/>
              <a:t>		CategoryName	VARCHAR(50)	NOT NULL,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CREATE INDEX	IDX_Categories_Name</a:t>
            </a:r>
            <a:endParaRPr/>
          </a:p>
          <a:p>
            <a:pPr indent="0" lvl="0" marL="0" rtl="0" algn="l">
              <a:spcBef>
                <a:spcPts val="0"/>
              </a:spcBef>
              <a:spcAft>
                <a:spcPts val="0"/>
              </a:spcAft>
              <a:buClr>
                <a:schemeClr val="dk1"/>
              </a:buClr>
              <a:buSzPts val="1100"/>
              <a:buFont typeface="Arial"/>
              <a:buNone/>
            </a:pPr>
            <a:r>
              <a:rPr lang="en"/>
              <a:t>		ON		Categories (CategoryName);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Movies;</a:t>
            </a:r>
            <a:endParaRPr/>
          </a:p>
          <a:p>
            <a:pPr indent="0" lvl="0" marL="0" rtl="0" algn="l">
              <a:spcBef>
                <a:spcPts val="0"/>
              </a:spcBef>
              <a:spcAft>
                <a:spcPts val="0"/>
              </a:spcAft>
              <a:buClr>
                <a:schemeClr val="dk1"/>
              </a:buClr>
              <a:buSzPts val="1100"/>
              <a:buFont typeface="Arial"/>
              <a:buNone/>
            </a:pPr>
            <a:r>
              <a:rPr lang="en"/>
              <a:t>CREATE TABLE	Movies(</a:t>
            </a:r>
            <a:endParaRPr/>
          </a:p>
          <a:p>
            <a:pPr indent="0" lvl="0" marL="0" rtl="0" algn="l">
              <a:spcBef>
                <a:spcPts val="0"/>
              </a:spcBef>
              <a:spcAft>
                <a:spcPts val="0"/>
              </a:spcAft>
              <a:buClr>
                <a:schemeClr val="dk1"/>
              </a:buClr>
              <a:buSzPts val="1100"/>
              <a:buFont typeface="Arial"/>
              <a:buNone/>
            </a:pPr>
            <a:r>
              <a:rPr lang="en"/>
              <a:t>		MovieID		INT 		NOT NULL,</a:t>
            </a:r>
            <a:endParaRPr/>
          </a:p>
          <a:p>
            <a:pPr indent="0" lvl="0" marL="0" rtl="0" algn="l">
              <a:spcBef>
                <a:spcPts val="0"/>
              </a:spcBef>
              <a:spcAft>
                <a:spcPts val="0"/>
              </a:spcAft>
              <a:buClr>
                <a:schemeClr val="dk1"/>
              </a:buClr>
              <a:buSzPts val="1100"/>
              <a:buFont typeface="Arial"/>
              <a:buNone/>
            </a:pPr>
            <a:r>
              <a:rPr lang="en"/>
              <a:t>		CategoryID	INT 		FOREIGN KEY REFERENCES</a:t>
            </a:r>
            <a:endParaRPr/>
          </a:p>
          <a:p>
            <a:pPr indent="0" lvl="0" marL="0" rtl="0" algn="l">
              <a:spcBef>
                <a:spcPts val="0"/>
              </a:spcBef>
              <a:spcAft>
                <a:spcPts val="0"/>
              </a:spcAft>
              <a:buClr>
                <a:schemeClr val="dk1"/>
              </a:buClr>
              <a:buSzPts val="1100"/>
              <a:buFont typeface="Arial"/>
              <a:buNone/>
            </a:pPr>
            <a:r>
              <a:rPr lang="en"/>
              <a:t>									Categories(CategoryID),</a:t>
            </a:r>
            <a:endParaRPr/>
          </a:p>
          <a:p>
            <a:pPr indent="0" lvl="0" marL="0" rtl="0" algn="l">
              <a:spcBef>
                <a:spcPts val="0"/>
              </a:spcBef>
              <a:spcAft>
                <a:spcPts val="0"/>
              </a:spcAft>
              <a:buClr>
                <a:schemeClr val="dk1"/>
              </a:buClr>
              <a:buSzPts val="1100"/>
              <a:buFont typeface="Arial"/>
              <a:buNone/>
            </a:pPr>
            <a:r>
              <a:rPr lang="en"/>
              <a:t>		Title		VARCHAR(50)	NOT NULL,</a:t>
            </a:r>
            <a:endParaRPr/>
          </a:p>
          <a:p>
            <a:pPr indent="0" lvl="0" marL="0" rtl="0" algn="l">
              <a:spcBef>
                <a:spcPts val="0"/>
              </a:spcBef>
              <a:spcAft>
                <a:spcPts val="0"/>
              </a:spcAft>
              <a:buClr>
                <a:schemeClr val="dk1"/>
              </a:buClr>
              <a:buSzPts val="1100"/>
              <a:buFont typeface="Arial"/>
              <a:buNone/>
            </a:pPr>
            <a:r>
              <a:rPr lang="en"/>
              <a:t>		Length		TIME		NOT NULL</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CREATE INDEX	IDX_Movies_Title</a:t>
            </a:r>
            <a:endParaRPr/>
          </a:p>
          <a:p>
            <a:pPr indent="0" lvl="0" marL="0" rtl="0" algn="l">
              <a:spcBef>
                <a:spcPts val="0"/>
              </a:spcBef>
              <a:spcAft>
                <a:spcPts val="0"/>
              </a:spcAft>
              <a:buClr>
                <a:schemeClr val="dk1"/>
              </a:buClr>
              <a:buSzPts val="1100"/>
              <a:buFont typeface="Arial"/>
              <a:buNone/>
            </a:pPr>
            <a:r>
              <a:rPr lang="en"/>
              <a:t>		ON		Movies(Title);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Castings;</a:t>
            </a:r>
            <a:endParaRPr/>
          </a:p>
          <a:p>
            <a:pPr indent="0" lvl="0" marL="0" rtl="0" algn="l">
              <a:spcBef>
                <a:spcPts val="0"/>
              </a:spcBef>
              <a:spcAft>
                <a:spcPts val="0"/>
              </a:spcAft>
              <a:buClr>
                <a:schemeClr val="dk1"/>
              </a:buClr>
              <a:buSzPts val="1100"/>
              <a:buFont typeface="Arial"/>
              <a:buNone/>
            </a:pPr>
            <a:r>
              <a:rPr lang="en"/>
              <a:t>CREATE TABLE	Castings(</a:t>
            </a:r>
            <a:endParaRPr/>
          </a:p>
          <a:p>
            <a:pPr indent="0" lvl="0" marL="0" rtl="0" algn="l">
              <a:spcBef>
                <a:spcPts val="0"/>
              </a:spcBef>
              <a:spcAft>
                <a:spcPts val="0"/>
              </a:spcAft>
              <a:buClr>
                <a:schemeClr val="dk1"/>
              </a:buClr>
              <a:buSzPts val="1100"/>
              <a:buFont typeface="Arial"/>
              <a:buNone/>
            </a:pPr>
            <a:r>
              <a:rPr lang="en"/>
              <a:t>		MovieID		INT 		NOT NULL</a:t>
            </a:r>
            <a:endParaRPr/>
          </a:p>
          <a:p>
            <a:pPr indent="0" lvl="0" marL="0" rtl="0" algn="l">
              <a:spcBef>
                <a:spcPts val="0"/>
              </a:spcBef>
              <a:spcAft>
                <a:spcPts val="0"/>
              </a:spcAft>
              <a:buClr>
                <a:schemeClr val="dk1"/>
              </a:buClr>
              <a:buSzPts val="1100"/>
              <a:buFont typeface="Arial"/>
              <a:buNone/>
            </a:pPr>
            <a:r>
              <a:rPr lang="en"/>
              <a:t>								FOREIGN KEY REFERENCES</a:t>
            </a:r>
            <a:endParaRPr/>
          </a:p>
          <a:p>
            <a:pPr indent="0" lvl="0" marL="0" rtl="0" algn="l">
              <a:spcBef>
                <a:spcPts val="0"/>
              </a:spcBef>
              <a:spcAft>
                <a:spcPts val="0"/>
              </a:spcAft>
              <a:buClr>
                <a:schemeClr val="dk1"/>
              </a:buClr>
              <a:buSzPts val="1100"/>
              <a:buFont typeface="Arial"/>
              <a:buNone/>
            </a:pPr>
            <a:r>
              <a:rPr lang="en"/>
              <a:t>									Movies(MovieID),</a:t>
            </a:r>
            <a:endParaRPr/>
          </a:p>
          <a:p>
            <a:pPr indent="0" lvl="0" marL="0" rtl="0" algn="l">
              <a:spcBef>
                <a:spcPts val="0"/>
              </a:spcBef>
              <a:spcAft>
                <a:spcPts val="0"/>
              </a:spcAft>
              <a:buClr>
                <a:schemeClr val="dk1"/>
              </a:buClr>
              <a:buSzPts val="1100"/>
              <a:buFont typeface="Arial"/>
              <a:buNone/>
            </a:pPr>
            <a:r>
              <a:rPr lang="en"/>
              <a:t>		ActorID 	INT 		NOT NULL</a:t>
            </a:r>
            <a:endParaRPr/>
          </a:p>
          <a:p>
            <a:pPr indent="0" lvl="0" marL="0" rtl="0" algn="l">
              <a:spcBef>
                <a:spcPts val="0"/>
              </a:spcBef>
              <a:spcAft>
                <a:spcPts val="0"/>
              </a:spcAft>
              <a:buClr>
                <a:schemeClr val="dk1"/>
              </a:buClr>
              <a:buSzPts val="1100"/>
              <a:buFont typeface="Arial"/>
              <a:buNone/>
            </a:pPr>
            <a:r>
              <a:rPr lang="en"/>
              <a:t>								FOREIGN KEY REFERENCES</a:t>
            </a:r>
            <a:endParaRPr/>
          </a:p>
          <a:p>
            <a:pPr indent="0" lvl="0" marL="0" rtl="0" algn="l">
              <a:spcBef>
                <a:spcPts val="0"/>
              </a:spcBef>
              <a:spcAft>
                <a:spcPts val="0"/>
              </a:spcAft>
              <a:buClr>
                <a:schemeClr val="dk1"/>
              </a:buClr>
              <a:buSzPts val="1100"/>
              <a:buFont typeface="Arial"/>
              <a:buNone/>
            </a:pPr>
            <a:r>
              <a:rPr lang="en"/>
              <a:t>									Actors(ActorID),</a:t>
            </a:r>
            <a:endParaRPr/>
          </a:p>
          <a:p>
            <a:pPr indent="0" lvl="0" marL="0" rtl="0" algn="l">
              <a:spcBef>
                <a:spcPts val="0"/>
              </a:spcBef>
              <a:spcAft>
                <a:spcPts val="0"/>
              </a:spcAft>
              <a:buClr>
                <a:schemeClr val="dk1"/>
              </a:buClr>
              <a:buSzPts val="1100"/>
              <a:buFont typeface="Arial"/>
              <a:buNone/>
            </a:pPr>
            <a:r>
              <a:rPr lang="en"/>
              <a:t>		CONSTRAINT	PK_Castings</a:t>
            </a:r>
            <a:endParaRPr/>
          </a:p>
          <a:p>
            <a:pPr indent="0" lvl="0" marL="0" rtl="0" algn="l">
              <a:spcBef>
                <a:spcPts val="0"/>
              </a:spcBef>
              <a:spcAft>
                <a:spcPts val="0"/>
              </a:spcAft>
              <a:buClr>
                <a:schemeClr val="dk1"/>
              </a:buClr>
              <a:buSzPts val="1100"/>
              <a:buFont typeface="Arial"/>
              <a:buNone/>
            </a:pPr>
            <a:r>
              <a:rPr lang="en"/>
              <a:t>					PRIMARY KEY (MovieID, ActorID)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Copies;</a:t>
            </a:r>
            <a:endParaRPr/>
          </a:p>
          <a:p>
            <a:pPr indent="0" lvl="0" marL="0" rtl="0" algn="l">
              <a:spcBef>
                <a:spcPts val="0"/>
              </a:spcBef>
              <a:spcAft>
                <a:spcPts val="0"/>
              </a:spcAft>
              <a:buClr>
                <a:schemeClr val="dk1"/>
              </a:buClr>
              <a:buSzPts val="1100"/>
              <a:buFont typeface="Arial"/>
              <a:buNone/>
            </a:pPr>
            <a:r>
              <a:rPr lang="en"/>
              <a:t>CREATE TABLE	Copies(</a:t>
            </a:r>
            <a:endParaRPr/>
          </a:p>
          <a:p>
            <a:pPr indent="0" lvl="0" marL="0" rtl="0" algn="l">
              <a:spcBef>
                <a:spcPts val="0"/>
              </a:spcBef>
              <a:spcAft>
                <a:spcPts val="0"/>
              </a:spcAft>
              <a:buClr>
                <a:schemeClr val="dk1"/>
              </a:buClr>
              <a:buSzPts val="1100"/>
              <a:buFont typeface="Arial"/>
              <a:buNone/>
            </a:pPr>
            <a:r>
              <a:rPr lang="en"/>
              <a:t>		CopyID		INT 		NOT NULL</a:t>
            </a:r>
            <a:endParaRPr/>
          </a:p>
          <a:p>
            <a:pPr indent="0" lvl="0" marL="0" rtl="0" algn="l">
              <a:spcBef>
                <a:spcPts val="0"/>
              </a:spcBef>
              <a:spcAft>
                <a:spcPts val="0"/>
              </a:spcAft>
              <a:buClr>
                <a:schemeClr val="dk1"/>
              </a:buClr>
              <a:buSzPts val="1100"/>
              <a:buFont typeface="Arial"/>
              <a:buNone/>
            </a:pPr>
            <a:r>
              <a:rPr lang="en"/>
              <a:t>								PRIMARY KEY,</a:t>
            </a:r>
            <a:endParaRPr/>
          </a:p>
          <a:p>
            <a:pPr indent="0" lvl="0" marL="0" rtl="0" algn="l">
              <a:spcBef>
                <a:spcPts val="0"/>
              </a:spcBef>
              <a:spcAft>
                <a:spcPts val="0"/>
              </a:spcAft>
              <a:buClr>
                <a:schemeClr val="dk1"/>
              </a:buClr>
              <a:buSzPts val="1100"/>
              <a:buFont typeface="Arial"/>
              <a:buNone/>
            </a:pPr>
            <a:r>
              <a:rPr lang="en"/>
              <a:t>		MovieID		INT 		NOT NULL</a:t>
            </a:r>
            <a:endParaRPr/>
          </a:p>
          <a:p>
            <a:pPr indent="0" lvl="0" marL="0" rtl="0" algn="l">
              <a:spcBef>
                <a:spcPts val="0"/>
              </a:spcBef>
              <a:spcAft>
                <a:spcPts val="0"/>
              </a:spcAft>
              <a:buClr>
                <a:schemeClr val="dk1"/>
              </a:buClr>
              <a:buSzPts val="1100"/>
              <a:buFont typeface="Arial"/>
              <a:buNone/>
            </a:pPr>
            <a:r>
              <a:rPr lang="en"/>
              <a:t>								FOREIGN KEY REFERENCES</a:t>
            </a:r>
            <a:endParaRPr/>
          </a:p>
          <a:p>
            <a:pPr indent="0" lvl="0" marL="0" rtl="0" algn="l">
              <a:spcBef>
                <a:spcPts val="0"/>
              </a:spcBef>
              <a:spcAft>
                <a:spcPts val="0"/>
              </a:spcAft>
              <a:buClr>
                <a:schemeClr val="dk1"/>
              </a:buClr>
              <a:buSzPts val="1100"/>
              <a:buFont typeface="Arial"/>
              <a:buNone/>
            </a:pPr>
            <a:r>
              <a:rPr lang="en"/>
              <a:t>									Movies(MovieID),</a:t>
            </a:r>
            <a:endParaRPr/>
          </a:p>
          <a:p>
            <a:pPr indent="0" lvl="0" marL="0" rtl="0" algn="l">
              <a:spcBef>
                <a:spcPts val="0"/>
              </a:spcBef>
              <a:spcAft>
                <a:spcPts val="0"/>
              </a:spcAft>
              <a:buClr>
                <a:schemeClr val="dk1"/>
              </a:buClr>
              <a:buSzPts val="1100"/>
              <a:buFont typeface="Arial"/>
              <a:buNone/>
            </a:pPr>
            <a:r>
              <a:rPr lang="en"/>
              <a:t>		InStock		BOOLEAN		NOT NULL,</a:t>
            </a:r>
            <a:endParaRPr/>
          </a:p>
          <a:p>
            <a:pPr indent="0" lvl="0" marL="0" rtl="0" algn="l">
              <a:spcBef>
                <a:spcPts val="0"/>
              </a:spcBef>
              <a:spcAft>
                <a:spcPts val="0"/>
              </a:spcAft>
              <a:buClr>
                <a:schemeClr val="dk1"/>
              </a:buClr>
              <a:buSzPts val="1100"/>
              <a:buFont typeface="Arial"/>
              <a:buNone/>
            </a:pPr>
            <a:r>
              <a:rPr lang="en"/>
              <a:t>		DVDNumber	INT,</a:t>
            </a:r>
            <a:endParaRPr/>
          </a:p>
          <a:p>
            <a:pPr indent="0" lvl="0" marL="0" rtl="0" algn="l">
              <a:spcBef>
                <a:spcPts val="0"/>
              </a:spcBef>
              <a:spcAft>
                <a:spcPts val="0"/>
              </a:spcAft>
              <a:buClr>
                <a:schemeClr val="dk1"/>
              </a:buClr>
              <a:buSzPts val="1100"/>
              <a:buFont typeface="Arial"/>
              <a:buNone/>
            </a:pPr>
            <a:r>
              <a:rPr lang="en"/>
              <a:t>		VHSNummber	INT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DROP TABLE		Rentals;</a:t>
            </a:r>
            <a:endParaRPr/>
          </a:p>
          <a:p>
            <a:pPr indent="0" lvl="0" marL="0" rtl="0" algn="l">
              <a:spcBef>
                <a:spcPts val="0"/>
              </a:spcBef>
              <a:spcAft>
                <a:spcPts val="0"/>
              </a:spcAft>
              <a:buClr>
                <a:schemeClr val="dk1"/>
              </a:buClr>
              <a:buSzPts val="1100"/>
              <a:buFont typeface="Arial"/>
              <a:buNone/>
            </a:pPr>
            <a:r>
              <a:rPr lang="en"/>
              <a:t>CREATE TABLE	Rentals(</a:t>
            </a:r>
            <a:endParaRPr/>
          </a:p>
          <a:p>
            <a:pPr indent="0" lvl="0" marL="0" rtl="0" algn="l">
              <a:spcBef>
                <a:spcPts val="0"/>
              </a:spcBef>
              <a:spcAft>
                <a:spcPts val="0"/>
              </a:spcAft>
              <a:buClr>
                <a:schemeClr val="dk1"/>
              </a:buClr>
              <a:buSzPts val="1100"/>
              <a:buFont typeface="Arial"/>
              <a:buNone/>
            </a:pPr>
            <a:r>
              <a:rPr lang="en"/>
              <a:t>		CopyID		 		INT 		NOT NULL</a:t>
            </a:r>
            <a:endParaRPr/>
          </a:p>
          <a:p>
            <a:pPr indent="0" lvl="0" marL="0" rtl="0" algn="l">
              <a:spcBef>
                <a:spcPts val="0"/>
              </a:spcBef>
              <a:spcAft>
                <a:spcPts val="0"/>
              </a:spcAft>
              <a:buClr>
                <a:schemeClr val="dk1"/>
              </a:buClr>
              <a:buSzPts val="1100"/>
              <a:buFont typeface="Arial"/>
              <a:buNone/>
            </a:pPr>
            <a:r>
              <a:rPr lang="en"/>
              <a:t>										FOREIGN KEY REFERENCES</a:t>
            </a:r>
            <a:endParaRPr/>
          </a:p>
          <a:p>
            <a:pPr indent="0" lvl="0" marL="0" rtl="0" algn="l">
              <a:spcBef>
                <a:spcPts val="0"/>
              </a:spcBef>
              <a:spcAft>
                <a:spcPts val="0"/>
              </a:spcAft>
              <a:buClr>
                <a:schemeClr val="dk1"/>
              </a:buClr>
              <a:buSzPts val="1100"/>
              <a:buFont typeface="Arial"/>
              <a:buNone/>
            </a:pPr>
            <a:r>
              <a:rPr lang="en"/>
              <a:t>										Copies(CopyID),</a:t>
            </a:r>
            <a:endParaRPr/>
          </a:p>
          <a:p>
            <a:pPr indent="0" lvl="0" marL="0" rtl="0" algn="l">
              <a:spcBef>
                <a:spcPts val="0"/>
              </a:spcBef>
              <a:spcAft>
                <a:spcPts val="0"/>
              </a:spcAft>
              <a:buClr>
                <a:schemeClr val="dk1"/>
              </a:buClr>
              <a:buSzPts val="1100"/>
              <a:buFont typeface="Arial"/>
              <a:buNone/>
            </a:pPr>
            <a:r>
              <a:rPr lang="en"/>
              <a:t>		MemberID			INT 		NOT NULL</a:t>
            </a:r>
            <a:endParaRPr/>
          </a:p>
          <a:p>
            <a:pPr indent="0" lvl="0" marL="0" rtl="0" algn="l">
              <a:spcBef>
                <a:spcPts val="0"/>
              </a:spcBef>
              <a:spcAft>
                <a:spcPts val="0"/>
              </a:spcAft>
              <a:buClr>
                <a:schemeClr val="dk1"/>
              </a:buClr>
              <a:buSzPts val="1100"/>
              <a:buFont typeface="Arial"/>
              <a:buNone/>
            </a:pPr>
            <a:r>
              <a:rPr lang="en"/>
              <a:t>										FOREIGN KEY REFERENCES</a:t>
            </a:r>
            <a:endParaRPr/>
          </a:p>
          <a:p>
            <a:pPr indent="0" lvl="0" marL="0" rtl="0" algn="l">
              <a:spcBef>
                <a:spcPts val="0"/>
              </a:spcBef>
              <a:spcAft>
                <a:spcPts val="0"/>
              </a:spcAft>
              <a:buClr>
                <a:schemeClr val="dk1"/>
              </a:buClr>
              <a:buSzPts val="1100"/>
              <a:buFont typeface="Arial"/>
              <a:buNone/>
            </a:pPr>
            <a:r>
              <a:rPr lang="en"/>
              <a:t>										Customers(MemberID),</a:t>
            </a:r>
            <a:endParaRPr/>
          </a:p>
          <a:p>
            <a:pPr indent="0" lvl="0" marL="0" rtl="0" algn="l">
              <a:spcBef>
                <a:spcPts val="0"/>
              </a:spcBef>
              <a:spcAft>
                <a:spcPts val="0"/>
              </a:spcAft>
              <a:buClr>
                <a:schemeClr val="dk1"/>
              </a:buClr>
              <a:buSzPts val="1100"/>
              <a:buFont typeface="Arial"/>
              <a:buNone/>
            </a:pPr>
            <a:r>
              <a:rPr lang="en"/>
              <a:t>		CheckoutDateTime	DATETIME 	NOT NULL,</a:t>
            </a:r>
            <a:endParaRPr/>
          </a:p>
          <a:p>
            <a:pPr indent="0" lvl="0" marL="0" rtl="0" algn="l">
              <a:spcBef>
                <a:spcPts val="0"/>
              </a:spcBef>
              <a:spcAft>
                <a:spcPts val="0"/>
              </a:spcAft>
              <a:buClr>
                <a:schemeClr val="dk1"/>
              </a:buClr>
              <a:buSzPts val="1100"/>
              <a:buFont typeface="Arial"/>
              <a:buNone/>
            </a:pPr>
            <a:r>
              <a:rPr lang="en"/>
              <a:t>		DueDate				DATE 		NOT NULL,</a:t>
            </a:r>
            <a:endParaRPr/>
          </a:p>
          <a:p>
            <a:pPr indent="0" lvl="0" marL="0" rtl="0" algn="l">
              <a:spcBef>
                <a:spcPts val="0"/>
              </a:spcBef>
              <a:spcAft>
                <a:spcPts val="0"/>
              </a:spcAft>
              <a:buClr>
                <a:schemeClr val="dk1"/>
              </a:buClr>
              <a:buSzPts val="1100"/>
              <a:buFont typeface="Arial"/>
              <a:buNone/>
            </a:pPr>
            <a:r>
              <a:rPr lang="en"/>
              <a:t>		ReturnedDateTime	DATETIME,</a:t>
            </a:r>
            <a:endParaRPr/>
          </a:p>
          <a:p>
            <a:pPr indent="0" lvl="0" marL="0" rtl="0" algn="l">
              <a:spcBef>
                <a:spcPts val="0"/>
              </a:spcBef>
              <a:spcAft>
                <a:spcPts val="0"/>
              </a:spcAft>
              <a:buClr>
                <a:schemeClr val="dk1"/>
              </a:buClr>
              <a:buSzPts val="1100"/>
              <a:buFont typeface="Arial"/>
              <a:buNone/>
            </a:pPr>
            <a:r>
              <a:rPr lang="en"/>
              <a:t>		RentalStatus		VARCHAR(16)	NOT NULL,</a:t>
            </a:r>
            <a:endParaRPr/>
          </a:p>
          <a:p>
            <a:pPr indent="0" lvl="0" marL="0" rtl="0" algn="l">
              <a:spcBef>
                <a:spcPts val="0"/>
              </a:spcBef>
              <a:spcAft>
                <a:spcPts val="0"/>
              </a:spcAft>
              <a:buClr>
                <a:schemeClr val="dk1"/>
              </a:buClr>
              <a:buSzPts val="1100"/>
              <a:buFont typeface="Arial"/>
              <a:buNone/>
            </a:pPr>
            <a:r>
              <a:rPr lang="en"/>
              <a:t>		LateFees			MONEY,</a:t>
            </a:r>
            <a:endParaRPr/>
          </a:p>
          <a:p>
            <a:pPr indent="0" lvl="0" marL="0" rtl="0" algn="l">
              <a:spcBef>
                <a:spcPts val="0"/>
              </a:spcBef>
              <a:spcAft>
                <a:spcPts val="0"/>
              </a:spcAft>
              <a:buClr>
                <a:schemeClr val="dk1"/>
              </a:buClr>
              <a:buSzPts val="1100"/>
              <a:buFont typeface="Arial"/>
              <a:buNone/>
            </a:pPr>
            <a:r>
              <a:rPr lang="en"/>
              <a:t>		CONSTRAINT	PK_Rentals</a:t>
            </a:r>
            <a:endParaRPr/>
          </a:p>
          <a:p>
            <a:pPr indent="0" lvl="0" marL="0" rtl="0" algn="l">
              <a:spcBef>
                <a:spcPts val="0"/>
              </a:spcBef>
              <a:spcAft>
                <a:spcPts val="0"/>
              </a:spcAft>
              <a:buClr>
                <a:schemeClr val="dk1"/>
              </a:buClr>
              <a:buSzPts val="1100"/>
              <a:buFont typeface="Arial"/>
              <a:buNone/>
            </a:pPr>
            <a:r>
              <a:rPr lang="en"/>
              <a:t>					PRIMARY KEY (CopyID, MemberID)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Customers</a:t>
            </a:r>
            <a:endParaRPr/>
          </a:p>
          <a:p>
            <a:pPr indent="0" lvl="0" marL="0" rtl="0" algn="l">
              <a:spcBef>
                <a:spcPts val="0"/>
              </a:spcBef>
              <a:spcAft>
                <a:spcPts val="0"/>
              </a:spcAft>
              <a:buClr>
                <a:schemeClr val="dk1"/>
              </a:buClr>
              <a:buSzPts val="1100"/>
              <a:buFont typeface="Arial"/>
              <a:buNone/>
            </a:pPr>
            <a:r>
              <a:rPr lang="en"/>
              <a:t>INSERT INTO	Customers</a:t>
            </a:r>
            <a:endParaRPr/>
          </a:p>
          <a:p>
            <a:pPr indent="0" lvl="0" marL="0" rtl="0" algn="l">
              <a:spcBef>
                <a:spcPts val="0"/>
              </a:spcBef>
              <a:spcAft>
                <a:spcPts val="0"/>
              </a:spcAft>
              <a:buClr>
                <a:schemeClr val="dk1"/>
              </a:buClr>
              <a:buSzPts val="1100"/>
              <a:buFont typeface="Arial"/>
              <a:buNone/>
            </a:pPr>
            <a:r>
              <a:rPr lang="en"/>
              <a:t>VALUES (69121893,	'John',		'Donahue',	19198763020);</a:t>
            </a:r>
            <a:endParaRPr/>
          </a:p>
          <a:p>
            <a:pPr indent="0" lvl="0" marL="0" rtl="0" algn="l">
              <a:spcBef>
                <a:spcPts val="0"/>
              </a:spcBef>
              <a:spcAft>
                <a:spcPts val="0"/>
              </a:spcAft>
              <a:buClr>
                <a:schemeClr val="dk1"/>
              </a:buClr>
              <a:buSzPts val="1100"/>
              <a:buFont typeface="Arial"/>
              <a:buNone/>
            </a:pPr>
            <a:r>
              <a:rPr lang="en"/>
              <a:t>INSERT INTO	Customers</a:t>
            </a:r>
            <a:endParaRPr/>
          </a:p>
          <a:p>
            <a:pPr indent="0" lvl="0" marL="0" rtl="0" algn="l">
              <a:spcBef>
                <a:spcPts val="0"/>
              </a:spcBef>
              <a:spcAft>
                <a:spcPts val="0"/>
              </a:spcAft>
              <a:buClr>
                <a:schemeClr val="dk1"/>
              </a:buClr>
              <a:buSzPts val="1100"/>
              <a:buFont typeface="Arial"/>
              <a:buNone/>
            </a:pPr>
            <a:r>
              <a:rPr lang="en"/>
              <a:t>VALUES (24451736,	'Anne',		'Williams',	12527440993);</a:t>
            </a:r>
            <a:endParaRPr/>
          </a:p>
          <a:p>
            <a:pPr indent="0" lvl="0" marL="0" rtl="0" algn="l">
              <a:spcBef>
                <a:spcPts val="0"/>
              </a:spcBef>
              <a:spcAft>
                <a:spcPts val="0"/>
              </a:spcAft>
              <a:buClr>
                <a:schemeClr val="dk1"/>
              </a:buClr>
              <a:buSzPts val="1100"/>
              <a:buFont typeface="Arial"/>
              <a:buNone/>
            </a:pPr>
            <a:r>
              <a:rPr lang="en"/>
              <a:t>INSERT INTO	Customers</a:t>
            </a:r>
            <a:endParaRPr/>
          </a:p>
          <a:p>
            <a:pPr indent="0" lvl="0" marL="0" rtl="0" algn="l">
              <a:spcBef>
                <a:spcPts val="0"/>
              </a:spcBef>
              <a:spcAft>
                <a:spcPts val="0"/>
              </a:spcAft>
              <a:buClr>
                <a:schemeClr val="dk1"/>
              </a:buClr>
              <a:buSzPts val="1100"/>
              <a:buFont typeface="Arial"/>
              <a:buNone/>
            </a:pPr>
            <a:r>
              <a:rPr lang="en"/>
              <a:t>VALUES (18663258,	'Ahmed',	'Farhid',	17048915629);</a:t>
            </a:r>
            <a:endParaRPr/>
          </a:p>
          <a:p>
            <a:pPr indent="0" lvl="0" marL="0" rtl="0" algn="l">
              <a:spcBef>
                <a:spcPts val="0"/>
              </a:spcBef>
              <a:spcAft>
                <a:spcPts val="0"/>
              </a:spcAft>
              <a:buClr>
                <a:schemeClr val="dk1"/>
              </a:buClr>
              <a:buSzPts val="1100"/>
              <a:buFont typeface="Arial"/>
              <a:buNone/>
            </a:pPr>
            <a:r>
              <a:rPr lang="en"/>
              <a:t>INSERT INTO	Customers</a:t>
            </a:r>
            <a:endParaRPr/>
          </a:p>
          <a:p>
            <a:pPr indent="0" lvl="0" marL="0" rtl="0" algn="l">
              <a:spcBef>
                <a:spcPts val="0"/>
              </a:spcBef>
              <a:spcAft>
                <a:spcPts val="0"/>
              </a:spcAft>
              <a:buClr>
                <a:schemeClr val="dk1"/>
              </a:buClr>
              <a:buSzPts val="1100"/>
              <a:buFont typeface="Arial"/>
              <a:buNone/>
            </a:pPr>
            <a:r>
              <a:rPr lang="en"/>
              <a:t>VALUES (88107045,	'Bella',	'Talous',	13439467313);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Actors</a:t>
            </a:r>
            <a:endParaRPr/>
          </a:p>
          <a:p>
            <a:pPr indent="0" lvl="0" marL="0" rtl="0" algn="l">
              <a:spcBef>
                <a:spcPts val="0"/>
              </a:spcBef>
              <a:spcAft>
                <a:spcPts val="0"/>
              </a:spcAft>
              <a:buClr>
                <a:schemeClr val="dk1"/>
              </a:buClr>
              <a:buSzPts val="1100"/>
              <a:buFont typeface="Arial"/>
              <a:buNone/>
            </a:pPr>
            <a:r>
              <a:rPr lang="en"/>
              <a:t>INSERT INTO Actors</a:t>
            </a:r>
            <a:endParaRPr/>
          </a:p>
          <a:p>
            <a:pPr indent="0" lvl="0" marL="0" rtl="0" algn="l">
              <a:spcBef>
                <a:spcPts val="0"/>
              </a:spcBef>
              <a:spcAft>
                <a:spcPts val="0"/>
              </a:spcAft>
              <a:buClr>
                <a:schemeClr val="dk1"/>
              </a:buClr>
              <a:buSzPts val="1100"/>
              <a:buFont typeface="Arial"/>
              <a:buNone/>
            </a:pPr>
            <a:r>
              <a:rPr lang="en"/>
              <a:t>VALUES (22,	'Mel Gibson',		'Mel Columcille Gerard Gibson',	'1956-1-3', 	6.2);</a:t>
            </a:r>
            <a:endParaRPr/>
          </a:p>
          <a:p>
            <a:pPr indent="0" lvl="0" marL="0" rtl="0" algn="l">
              <a:spcBef>
                <a:spcPts val="0"/>
              </a:spcBef>
              <a:spcAft>
                <a:spcPts val="0"/>
              </a:spcAft>
              <a:buClr>
                <a:schemeClr val="dk1"/>
              </a:buClr>
              <a:buSzPts val="1100"/>
              <a:buFont typeface="Arial"/>
              <a:buNone/>
            </a:pPr>
            <a:r>
              <a:rPr lang="en"/>
              <a:t>INSERT INTO Actors</a:t>
            </a:r>
            <a:endParaRPr/>
          </a:p>
          <a:p>
            <a:pPr indent="0" lvl="0" marL="0" rtl="0" algn="l">
              <a:spcBef>
                <a:spcPts val="0"/>
              </a:spcBef>
              <a:spcAft>
                <a:spcPts val="0"/>
              </a:spcAft>
              <a:buClr>
                <a:schemeClr val="dk1"/>
              </a:buClr>
              <a:buSzPts val="1100"/>
              <a:buFont typeface="Arial"/>
              <a:buNone/>
            </a:pPr>
            <a:r>
              <a:rPr lang="en"/>
              <a:t>VALUES (65,	'Julia Roberts', 	'Julia Fiona Roberts', 			'1967-10-28',	8.0);</a:t>
            </a:r>
            <a:endParaRPr/>
          </a:p>
          <a:p>
            <a:pPr indent="0" lvl="0" marL="0" rtl="0" algn="l">
              <a:spcBef>
                <a:spcPts val="0"/>
              </a:spcBef>
              <a:spcAft>
                <a:spcPts val="0"/>
              </a:spcAft>
              <a:buClr>
                <a:schemeClr val="dk1"/>
              </a:buClr>
              <a:buSzPts val="1100"/>
              <a:buFont typeface="Arial"/>
              <a:buNone/>
            </a:pPr>
            <a:r>
              <a:rPr lang="en"/>
              <a:t>INSERT INTO Actors</a:t>
            </a:r>
            <a:endParaRPr/>
          </a:p>
          <a:p>
            <a:pPr indent="0" lvl="0" marL="0" rtl="0" algn="l">
              <a:spcBef>
                <a:spcPts val="0"/>
              </a:spcBef>
              <a:spcAft>
                <a:spcPts val="0"/>
              </a:spcAft>
              <a:buClr>
                <a:schemeClr val="dk1"/>
              </a:buClr>
              <a:buSzPts val="1100"/>
              <a:buFont typeface="Arial"/>
              <a:buNone/>
            </a:pPr>
            <a:r>
              <a:rPr lang="en"/>
              <a:t>VALUES (1,	'Denzel Washington', 'Denzel Hayes Washington Jr.',	'1954-12-28',	9.4);</a:t>
            </a:r>
            <a:endParaRPr/>
          </a:p>
          <a:p>
            <a:pPr indent="0" lvl="0" marL="0" rtl="0" algn="l">
              <a:spcBef>
                <a:spcPts val="0"/>
              </a:spcBef>
              <a:spcAft>
                <a:spcPts val="0"/>
              </a:spcAft>
              <a:buClr>
                <a:schemeClr val="dk1"/>
              </a:buClr>
              <a:buSzPts val="1100"/>
              <a:buFont typeface="Arial"/>
              <a:buNone/>
            </a:pPr>
            <a:r>
              <a:rPr lang="en"/>
              <a:t>INSERT INTO Actors</a:t>
            </a:r>
            <a:endParaRPr/>
          </a:p>
          <a:p>
            <a:pPr indent="0" lvl="0" marL="0" rtl="0" algn="l">
              <a:spcBef>
                <a:spcPts val="0"/>
              </a:spcBef>
              <a:spcAft>
                <a:spcPts val="0"/>
              </a:spcAft>
              <a:buClr>
                <a:schemeClr val="dk1"/>
              </a:buClr>
              <a:buSzPts val="1100"/>
              <a:buFont typeface="Arial"/>
              <a:buNone/>
            </a:pPr>
            <a:r>
              <a:rPr lang="en"/>
              <a:t>VALUES (108, 'Natalie Portman', 'Natalie Hershlag', 			'1981-6-9', 	7.7);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Categories</a:t>
            </a:r>
            <a:endParaRPr/>
          </a:p>
          <a:p>
            <a:pPr indent="0" lvl="0" marL="0" rtl="0" algn="l">
              <a:spcBef>
                <a:spcPts val="0"/>
              </a:spcBef>
              <a:spcAft>
                <a:spcPts val="0"/>
              </a:spcAft>
              <a:buClr>
                <a:schemeClr val="dk1"/>
              </a:buClr>
              <a:buSzPts val="1100"/>
              <a:buFont typeface="Arial"/>
              <a:buNone/>
            </a:pPr>
            <a:r>
              <a:rPr lang="en"/>
              <a:t>INSERT INTO Categories</a:t>
            </a:r>
            <a:endParaRPr/>
          </a:p>
          <a:p>
            <a:pPr indent="0" lvl="0" marL="0" rtl="0" algn="l">
              <a:spcBef>
                <a:spcPts val="0"/>
              </a:spcBef>
              <a:spcAft>
                <a:spcPts val="0"/>
              </a:spcAft>
              <a:buClr>
                <a:schemeClr val="dk1"/>
              </a:buClr>
              <a:buSzPts val="1100"/>
              <a:buFont typeface="Arial"/>
              <a:buNone/>
            </a:pPr>
            <a:r>
              <a:rPr lang="en"/>
              <a:t>VALUES (1, 'Action');</a:t>
            </a:r>
            <a:endParaRPr/>
          </a:p>
          <a:p>
            <a:pPr indent="0" lvl="0" marL="0" rtl="0" algn="l">
              <a:spcBef>
                <a:spcPts val="0"/>
              </a:spcBef>
              <a:spcAft>
                <a:spcPts val="0"/>
              </a:spcAft>
              <a:buClr>
                <a:schemeClr val="dk1"/>
              </a:buClr>
              <a:buSzPts val="1100"/>
              <a:buFont typeface="Arial"/>
              <a:buNone/>
            </a:pPr>
            <a:r>
              <a:rPr lang="en"/>
              <a:t>INSERT INTO Categories</a:t>
            </a:r>
            <a:endParaRPr/>
          </a:p>
          <a:p>
            <a:pPr indent="0" lvl="0" marL="0" rtl="0" algn="l">
              <a:spcBef>
                <a:spcPts val="0"/>
              </a:spcBef>
              <a:spcAft>
                <a:spcPts val="0"/>
              </a:spcAft>
              <a:buClr>
                <a:schemeClr val="dk1"/>
              </a:buClr>
              <a:buSzPts val="1100"/>
              <a:buFont typeface="Arial"/>
              <a:buNone/>
            </a:pPr>
            <a:r>
              <a:rPr lang="en"/>
              <a:t>VALUES (2, 'Comedy');</a:t>
            </a:r>
            <a:endParaRPr/>
          </a:p>
          <a:p>
            <a:pPr indent="0" lvl="0" marL="0" rtl="0" algn="l">
              <a:spcBef>
                <a:spcPts val="0"/>
              </a:spcBef>
              <a:spcAft>
                <a:spcPts val="0"/>
              </a:spcAft>
              <a:buClr>
                <a:schemeClr val="dk1"/>
              </a:buClr>
              <a:buSzPts val="1100"/>
              <a:buFont typeface="Arial"/>
              <a:buNone/>
            </a:pPr>
            <a:r>
              <a:rPr lang="en"/>
              <a:t>INSERT INTO Categories</a:t>
            </a:r>
            <a:endParaRPr/>
          </a:p>
          <a:p>
            <a:pPr indent="0" lvl="0" marL="0" rtl="0" algn="l">
              <a:spcBef>
                <a:spcPts val="0"/>
              </a:spcBef>
              <a:spcAft>
                <a:spcPts val="0"/>
              </a:spcAft>
              <a:buClr>
                <a:schemeClr val="dk1"/>
              </a:buClr>
              <a:buSzPts val="1100"/>
              <a:buFont typeface="Arial"/>
              <a:buNone/>
            </a:pPr>
            <a:r>
              <a:rPr lang="en"/>
              <a:t>VALUES (3, 'Science Fiction');</a:t>
            </a:r>
            <a:endParaRPr/>
          </a:p>
          <a:p>
            <a:pPr indent="0" lvl="0" marL="0" rtl="0" algn="l">
              <a:spcBef>
                <a:spcPts val="0"/>
              </a:spcBef>
              <a:spcAft>
                <a:spcPts val="0"/>
              </a:spcAft>
              <a:buClr>
                <a:schemeClr val="dk1"/>
              </a:buClr>
              <a:buSzPts val="1100"/>
              <a:buFont typeface="Arial"/>
              <a:buNone/>
            </a:pPr>
            <a:r>
              <a:rPr lang="en"/>
              <a:t>INSERT INTO Categories</a:t>
            </a:r>
            <a:endParaRPr/>
          </a:p>
          <a:p>
            <a:pPr indent="0" lvl="0" marL="0" rtl="0" algn="l">
              <a:spcBef>
                <a:spcPts val="0"/>
              </a:spcBef>
              <a:spcAft>
                <a:spcPts val="0"/>
              </a:spcAft>
              <a:buClr>
                <a:schemeClr val="dk1"/>
              </a:buClr>
              <a:buSzPts val="1100"/>
              <a:buFont typeface="Arial"/>
              <a:buNone/>
            </a:pPr>
            <a:r>
              <a:rPr lang="en"/>
              <a:t>VALUES (4, 'Crime');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Movies</a:t>
            </a:r>
            <a:endParaRPr/>
          </a:p>
          <a:p>
            <a:pPr indent="0" lvl="0" marL="0" rtl="0" algn="l">
              <a:spcBef>
                <a:spcPts val="0"/>
              </a:spcBef>
              <a:spcAft>
                <a:spcPts val="0"/>
              </a:spcAft>
              <a:buClr>
                <a:schemeClr val="dk1"/>
              </a:buClr>
              <a:buSzPts val="1100"/>
              <a:buFont typeface="Arial"/>
              <a:buNone/>
            </a:pPr>
            <a:r>
              <a:rPr lang="en"/>
              <a:t>INSERT INTO Movies</a:t>
            </a:r>
            <a:endParaRPr/>
          </a:p>
          <a:p>
            <a:pPr indent="0" lvl="0" marL="0" rtl="0" algn="l">
              <a:spcBef>
                <a:spcPts val="0"/>
              </a:spcBef>
              <a:spcAft>
                <a:spcPts val="0"/>
              </a:spcAft>
              <a:buClr>
                <a:schemeClr val="dk1"/>
              </a:buClr>
              <a:buSzPts val="1100"/>
              <a:buFont typeface="Arial"/>
              <a:buNone/>
            </a:pPr>
            <a:r>
              <a:rPr lang="en"/>
              <a:t>VALUES (1, 		1, 'Lethal Weapon', '1:49:04');</a:t>
            </a:r>
            <a:endParaRPr/>
          </a:p>
          <a:p>
            <a:pPr indent="0" lvl="0" marL="0" rtl="0" algn="l">
              <a:spcBef>
                <a:spcPts val="0"/>
              </a:spcBef>
              <a:spcAft>
                <a:spcPts val="0"/>
              </a:spcAft>
              <a:buClr>
                <a:schemeClr val="dk1"/>
              </a:buClr>
              <a:buSzPts val="1100"/>
              <a:buFont typeface="Arial"/>
              <a:buNone/>
            </a:pPr>
            <a:r>
              <a:rPr lang="en"/>
              <a:t>INSERT INTO Movies</a:t>
            </a:r>
            <a:endParaRPr/>
          </a:p>
          <a:p>
            <a:pPr indent="0" lvl="0" marL="0" rtl="0" algn="l">
              <a:spcBef>
                <a:spcPts val="0"/>
              </a:spcBef>
              <a:spcAft>
                <a:spcPts val="0"/>
              </a:spcAft>
              <a:buClr>
                <a:schemeClr val="dk1"/>
              </a:buClr>
              <a:buSzPts val="1100"/>
              <a:buFont typeface="Arial"/>
              <a:buNone/>
            </a:pPr>
            <a:r>
              <a:rPr lang="en"/>
              <a:t>VALUES (8, 		2, 'Pretty Woman', '1:59:58');</a:t>
            </a:r>
            <a:endParaRPr/>
          </a:p>
          <a:p>
            <a:pPr indent="0" lvl="0" marL="0" rtl="0" algn="l">
              <a:spcBef>
                <a:spcPts val="0"/>
              </a:spcBef>
              <a:spcAft>
                <a:spcPts val="0"/>
              </a:spcAft>
              <a:buClr>
                <a:schemeClr val="dk1"/>
              </a:buClr>
              <a:buSzPts val="1100"/>
              <a:buFont typeface="Arial"/>
              <a:buNone/>
            </a:pPr>
            <a:r>
              <a:rPr lang="en"/>
              <a:t>INSERT INTO Movies</a:t>
            </a:r>
            <a:endParaRPr/>
          </a:p>
          <a:p>
            <a:pPr indent="0" lvl="0" marL="0" rtl="0" algn="l">
              <a:spcBef>
                <a:spcPts val="0"/>
              </a:spcBef>
              <a:spcAft>
                <a:spcPts val="0"/>
              </a:spcAft>
              <a:buClr>
                <a:schemeClr val="dk1"/>
              </a:buClr>
              <a:buSzPts val="1100"/>
              <a:buFont typeface="Arial"/>
              <a:buNone/>
            </a:pPr>
            <a:r>
              <a:rPr lang="en"/>
              <a:t>VALUES (61,		1, 'The Book of Eli', '1:58:43');</a:t>
            </a:r>
            <a:endParaRPr/>
          </a:p>
          <a:p>
            <a:pPr indent="0" lvl="0" marL="0" rtl="0" algn="l">
              <a:spcBef>
                <a:spcPts val="0"/>
              </a:spcBef>
              <a:spcAft>
                <a:spcPts val="0"/>
              </a:spcAft>
              <a:buClr>
                <a:schemeClr val="dk1"/>
              </a:buClr>
              <a:buSzPts val="1100"/>
              <a:buFont typeface="Arial"/>
              <a:buNone/>
            </a:pPr>
            <a:r>
              <a:rPr lang="en"/>
              <a:t>INSERT INTO Movies</a:t>
            </a:r>
            <a:endParaRPr/>
          </a:p>
          <a:p>
            <a:pPr indent="0" lvl="0" marL="0" rtl="0" algn="l">
              <a:spcBef>
                <a:spcPts val="0"/>
              </a:spcBef>
              <a:spcAft>
                <a:spcPts val="0"/>
              </a:spcAft>
              <a:buClr>
                <a:schemeClr val="dk1"/>
              </a:buClr>
              <a:buSzPts val="1100"/>
              <a:buFont typeface="Arial"/>
              <a:buNone/>
            </a:pPr>
            <a:r>
              <a:rPr lang="en"/>
              <a:t>VALUES (758,	3, 'Star Wars: Episode I - The Phantom Menace', '2:16:20');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Castings</a:t>
            </a:r>
            <a:endParaRPr/>
          </a:p>
          <a:p>
            <a:pPr indent="0" lvl="0" marL="0" rtl="0" algn="l">
              <a:spcBef>
                <a:spcPts val="0"/>
              </a:spcBef>
              <a:spcAft>
                <a:spcPts val="0"/>
              </a:spcAft>
              <a:buClr>
                <a:schemeClr val="dk1"/>
              </a:buClr>
              <a:buSzPts val="1100"/>
              <a:buFont typeface="Arial"/>
              <a:buNone/>
            </a:pPr>
            <a:r>
              <a:rPr lang="en"/>
              <a:t>INSERT INTO Castings</a:t>
            </a:r>
            <a:endParaRPr/>
          </a:p>
          <a:p>
            <a:pPr indent="0" lvl="0" marL="0" rtl="0" algn="l">
              <a:spcBef>
                <a:spcPts val="0"/>
              </a:spcBef>
              <a:spcAft>
                <a:spcPts val="0"/>
              </a:spcAft>
              <a:buClr>
                <a:schemeClr val="dk1"/>
              </a:buClr>
              <a:buSzPts val="1100"/>
              <a:buFont typeface="Arial"/>
              <a:buNone/>
            </a:pPr>
            <a:r>
              <a:rPr lang="en"/>
              <a:t>VALUES (1, 22);</a:t>
            </a:r>
            <a:endParaRPr/>
          </a:p>
          <a:p>
            <a:pPr indent="0" lvl="0" marL="0" rtl="0" algn="l">
              <a:spcBef>
                <a:spcPts val="0"/>
              </a:spcBef>
              <a:spcAft>
                <a:spcPts val="0"/>
              </a:spcAft>
              <a:buClr>
                <a:schemeClr val="dk1"/>
              </a:buClr>
              <a:buSzPts val="1100"/>
              <a:buFont typeface="Arial"/>
              <a:buNone/>
            </a:pPr>
            <a:r>
              <a:rPr lang="en"/>
              <a:t>INSERT INTO Castings</a:t>
            </a:r>
            <a:endParaRPr/>
          </a:p>
          <a:p>
            <a:pPr indent="0" lvl="0" marL="0" rtl="0" algn="l">
              <a:spcBef>
                <a:spcPts val="0"/>
              </a:spcBef>
              <a:spcAft>
                <a:spcPts val="0"/>
              </a:spcAft>
              <a:buClr>
                <a:schemeClr val="dk1"/>
              </a:buClr>
              <a:buSzPts val="1100"/>
              <a:buFont typeface="Arial"/>
              <a:buNone/>
            </a:pPr>
            <a:r>
              <a:rPr lang="en"/>
              <a:t>VALUES (8, 65);</a:t>
            </a:r>
            <a:endParaRPr/>
          </a:p>
          <a:p>
            <a:pPr indent="0" lvl="0" marL="0" rtl="0" algn="l">
              <a:spcBef>
                <a:spcPts val="0"/>
              </a:spcBef>
              <a:spcAft>
                <a:spcPts val="0"/>
              </a:spcAft>
              <a:buClr>
                <a:schemeClr val="dk1"/>
              </a:buClr>
              <a:buSzPts val="1100"/>
              <a:buFont typeface="Arial"/>
              <a:buNone/>
            </a:pPr>
            <a:r>
              <a:rPr lang="en"/>
              <a:t>INSERT INTO Castings</a:t>
            </a:r>
            <a:endParaRPr/>
          </a:p>
          <a:p>
            <a:pPr indent="0" lvl="0" marL="0" rtl="0" algn="l">
              <a:spcBef>
                <a:spcPts val="0"/>
              </a:spcBef>
              <a:spcAft>
                <a:spcPts val="0"/>
              </a:spcAft>
              <a:buClr>
                <a:schemeClr val="dk1"/>
              </a:buClr>
              <a:buSzPts val="1100"/>
              <a:buFont typeface="Arial"/>
              <a:buNone/>
            </a:pPr>
            <a:r>
              <a:rPr lang="en"/>
              <a:t>VALUES (61, 1);</a:t>
            </a:r>
            <a:endParaRPr/>
          </a:p>
          <a:p>
            <a:pPr indent="0" lvl="0" marL="0" rtl="0" algn="l">
              <a:spcBef>
                <a:spcPts val="0"/>
              </a:spcBef>
              <a:spcAft>
                <a:spcPts val="0"/>
              </a:spcAft>
              <a:buClr>
                <a:schemeClr val="dk1"/>
              </a:buClr>
              <a:buSzPts val="1100"/>
              <a:buFont typeface="Arial"/>
              <a:buNone/>
            </a:pPr>
            <a:r>
              <a:rPr lang="en"/>
              <a:t>INSERT INTO Castings</a:t>
            </a:r>
            <a:endParaRPr/>
          </a:p>
          <a:p>
            <a:pPr indent="0" lvl="0" marL="0" rtl="0" algn="l">
              <a:spcBef>
                <a:spcPts val="0"/>
              </a:spcBef>
              <a:spcAft>
                <a:spcPts val="0"/>
              </a:spcAft>
              <a:buClr>
                <a:schemeClr val="dk1"/>
              </a:buClr>
              <a:buSzPts val="1100"/>
              <a:buFont typeface="Arial"/>
              <a:buNone/>
            </a:pPr>
            <a:r>
              <a:rPr lang="en"/>
              <a:t>VALUES (758, 108);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Copies</a:t>
            </a:r>
            <a:endParaRPr/>
          </a:p>
          <a:p>
            <a:pPr indent="0" lvl="0" marL="0" rtl="0" algn="l">
              <a:spcBef>
                <a:spcPts val="0"/>
              </a:spcBef>
              <a:spcAft>
                <a:spcPts val="0"/>
              </a:spcAft>
              <a:buClr>
                <a:schemeClr val="dk1"/>
              </a:buClr>
              <a:buSzPts val="1100"/>
              <a:buFont typeface="Arial"/>
              <a:buNone/>
            </a:pPr>
            <a:r>
              <a:rPr lang="en"/>
              <a:t>INSERT INTO Copies</a:t>
            </a:r>
            <a:endParaRPr/>
          </a:p>
          <a:p>
            <a:pPr indent="0" lvl="0" marL="0" rtl="0" algn="l">
              <a:spcBef>
                <a:spcPts val="0"/>
              </a:spcBef>
              <a:spcAft>
                <a:spcPts val="0"/>
              </a:spcAft>
              <a:buClr>
                <a:schemeClr val="dk1"/>
              </a:buClr>
              <a:buSzPts val="1100"/>
              <a:buFont typeface="Arial"/>
              <a:buNone/>
            </a:pPr>
            <a:r>
              <a:rPr lang="en"/>
              <a:t>		(CopyID, 	MovieID,	InStock,	DVDNumber)</a:t>
            </a:r>
            <a:endParaRPr/>
          </a:p>
          <a:p>
            <a:pPr indent="0" lvl="0" marL="0" rtl="0" algn="l">
              <a:spcBef>
                <a:spcPts val="0"/>
              </a:spcBef>
              <a:spcAft>
                <a:spcPts val="0"/>
              </a:spcAft>
              <a:buClr>
                <a:schemeClr val="dk1"/>
              </a:buClr>
              <a:buSzPts val="1100"/>
              <a:buFont typeface="Arial"/>
              <a:buNone/>
            </a:pPr>
            <a:r>
              <a:rPr lang="en"/>
              <a:t>VALUES 	(1, 		65, 		0,			1);</a:t>
            </a:r>
            <a:endParaRPr/>
          </a:p>
          <a:p>
            <a:pPr indent="0" lvl="0" marL="0" rtl="0" algn="l">
              <a:spcBef>
                <a:spcPts val="0"/>
              </a:spcBef>
              <a:spcAft>
                <a:spcPts val="0"/>
              </a:spcAft>
              <a:buClr>
                <a:schemeClr val="dk1"/>
              </a:buClr>
              <a:buSzPts val="1100"/>
              <a:buFont typeface="Arial"/>
              <a:buNone/>
            </a:pPr>
            <a:r>
              <a:rPr lang="en"/>
              <a:t>INSERT INTO Copies</a:t>
            </a:r>
            <a:endParaRPr/>
          </a:p>
          <a:p>
            <a:pPr indent="0" lvl="0" marL="0" rtl="0" algn="l">
              <a:spcBef>
                <a:spcPts val="0"/>
              </a:spcBef>
              <a:spcAft>
                <a:spcPts val="0"/>
              </a:spcAft>
              <a:buClr>
                <a:schemeClr val="dk1"/>
              </a:buClr>
              <a:buSzPts val="1100"/>
              <a:buFont typeface="Arial"/>
              <a:buNone/>
            </a:pPr>
            <a:r>
              <a:rPr lang="en"/>
              <a:t>		(CopyID, 	MovieID,	InStock,	VHSNummber)</a:t>
            </a:r>
            <a:endParaRPr/>
          </a:p>
          <a:p>
            <a:pPr indent="0" lvl="0" marL="0" rtl="0" algn="l">
              <a:spcBef>
                <a:spcPts val="0"/>
              </a:spcBef>
              <a:spcAft>
                <a:spcPts val="0"/>
              </a:spcAft>
              <a:buClr>
                <a:schemeClr val="dk1"/>
              </a:buClr>
              <a:buSzPts val="1100"/>
              <a:buFont typeface="Arial"/>
              <a:buNone/>
            </a:pPr>
            <a:r>
              <a:rPr lang="en"/>
              <a:t>VALUES 	(2, 		8, 			1,			1);</a:t>
            </a:r>
            <a:endParaRPr/>
          </a:p>
          <a:p>
            <a:pPr indent="0" lvl="0" marL="0" rtl="0" algn="l">
              <a:spcBef>
                <a:spcPts val="0"/>
              </a:spcBef>
              <a:spcAft>
                <a:spcPts val="0"/>
              </a:spcAft>
              <a:buClr>
                <a:schemeClr val="dk1"/>
              </a:buClr>
              <a:buSzPts val="1100"/>
              <a:buFont typeface="Arial"/>
              <a:buNone/>
            </a:pPr>
            <a:r>
              <a:rPr lang="en"/>
              <a:t>INSERT INTO Copies</a:t>
            </a:r>
            <a:endParaRPr/>
          </a:p>
          <a:p>
            <a:pPr indent="0" lvl="0" marL="0" rtl="0" algn="l">
              <a:spcBef>
                <a:spcPts val="0"/>
              </a:spcBef>
              <a:spcAft>
                <a:spcPts val="0"/>
              </a:spcAft>
              <a:buClr>
                <a:schemeClr val="dk1"/>
              </a:buClr>
              <a:buSzPts val="1100"/>
              <a:buFont typeface="Arial"/>
              <a:buNone/>
            </a:pPr>
            <a:r>
              <a:rPr lang="en"/>
              <a:t>		(CopyID, 	MovieID,	InStock,	DVDNumber)</a:t>
            </a:r>
            <a:endParaRPr/>
          </a:p>
          <a:p>
            <a:pPr indent="0" lvl="0" marL="0" rtl="0" algn="l">
              <a:spcBef>
                <a:spcPts val="0"/>
              </a:spcBef>
              <a:spcAft>
                <a:spcPts val="0"/>
              </a:spcAft>
              <a:buClr>
                <a:schemeClr val="dk1"/>
              </a:buClr>
              <a:buSzPts val="1100"/>
              <a:buFont typeface="Arial"/>
              <a:buNone/>
            </a:pPr>
            <a:r>
              <a:rPr lang="en"/>
              <a:t>VALUES 	(405, 		61, 		0,			223);</a:t>
            </a:r>
            <a:endParaRPr/>
          </a:p>
          <a:p>
            <a:pPr indent="0" lvl="0" marL="0" rtl="0" algn="l">
              <a:spcBef>
                <a:spcPts val="0"/>
              </a:spcBef>
              <a:spcAft>
                <a:spcPts val="0"/>
              </a:spcAft>
              <a:buClr>
                <a:schemeClr val="dk1"/>
              </a:buClr>
              <a:buSzPts val="1100"/>
              <a:buFont typeface="Arial"/>
              <a:buNone/>
            </a:pPr>
            <a:r>
              <a:rPr lang="en"/>
              <a:t>INSERT INTO Copies</a:t>
            </a:r>
            <a:endParaRPr/>
          </a:p>
          <a:p>
            <a:pPr indent="0" lvl="0" marL="0" rtl="0" algn="l">
              <a:spcBef>
                <a:spcPts val="0"/>
              </a:spcBef>
              <a:spcAft>
                <a:spcPts val="0"/>
              </a:spcAft>
              <a:buClr>
                <a:schemeClr val="dk1"/>
              </a:buClr>
              <a:buSzPts val="1100"/>
              <a:buFont typeface="Arial"/>
              <a:buNone/>
            </a:pPr>
            <a:r>
              <a:rPr lang="en"/>
              <a:t>		(CopyID, 	MovieID,	InStock,	VHSNummber)</a:t>
            </a:r>
            <a:endParaRPr/>
          </a:p>
          <a:p>
            <a:pPr indent="0" lvl="0" marL="0" rtl="0" algn="l">
              <a:spcBef>
                <a:spcPts val="0"/>
              </a:spcBef>
              <a:spcAft>
                <a:spcPts val="0"/>
              </a:spcAft>
              <a:buClr>
                <a:schemeClr val="dk1"/>
              </a:buClr>
              <a:buSzPts val="1100"/>
              <a:buFont typeface="Arial"/>
              <a:buNone/>
            </a:pPr>
            <a:r>
              <a:rPr lang="en"/>
              <a:t>VALUES 	(2364, 		758, 		1,			104);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Insert into Rentals</a:t>
            </a:r>
            <a:endParaRPr/>
          </a:p>
          <a:p>
            <a:pPr indent="0" lvl="0" marL="0" rtl="0" algn="l">
              <a:spcBef>
                <a:spcPts val="0"/>
              </a:spcBef>
              <a:spcAft>
                <a:spcPts val="0"/>
              </a:spcAft>
              <a:buClr>
                <a:schemeClr val="dk1"/>
              </a:buClr>
              <a:buSzPts val="1100"/>
              <a:buFont typeface="Arial"/>
              <a:buNone/>
            </a:pPr>
            <a:r>
              <a:rPr lang="en"/>
              <a:t>INSERT INTO RentalStatus</a:t>
            </a:r>
            <a:endParaRPr/>
          </a:p>
          <a:p>
            <a:pPr indent="0" lvl="0" marL="0" rtl="0" algn="l">
              <a:spcBef>
                <a:spcPts val="0"/>
              </a:spcBef>
              <a:spcAft>
                <a:spcPts val="0"/>
              </a:spcAft>
              <a:buClr>
                <a:schemeClr val="dk1"/>
              </a:buClr>
              <a:buSzPts val="1100"/>
              <a:buFont typeface="Arial"/>
              <a:buNone/>
            </a:pPr>
            <a:r>
              <a:rPr lang="en"/>
              <a:t>(CopyID, MemberID, CheckoutDateTime, DueDate, ReturnedDateTime, RentalStatus)</a:t>
            </a:r>
            <a:endParaRPr/>
          </a:p>
          <a:p>
            <a:pPr indent="0" lvl="0" marL="0" rtl="0" algn="l">
              <a:spcBef>
                <a:spcPts val="0"/>
              </a:spcBef>
              <a:spcAft>
                <a:spcPts val="0"/>
              </a:spcAft>
              <a:buClr>
                <a:schemeClr val="dk1"/>
              </a:buClr>
              <a:buSzPts val="1100"/>
              <a:buFont typeface="Arial"/>
              <a:buNone/>
            </a:pPr>
            <a:r>
              <a:rPr lang="en"/>
              <a:t>VALUES</a:t>
            </a:r>
            <a:endParaRPr/>
          </a:p>
          <a:p>
            <a:pPr indent="0" lvl="0" marL="0" rtl="0" algn="l">
              <a:spcBef>
                <a:spcPts val="0"/>
              </a:spcBef>
              <a:spcAft>
                <a:spcPts val="0"/>
              </a:spcAft>
              <a:buClr>
                <a:schemeClr val="dk1"/>
              </a:buClr>
              <a:buSzPts val="1100"/>
              <a:buFont typeface="Arial"/>
              <a:buNone/>
            </a:pPr>
            <a:r>
              <a:rPr lang="en"/>
              <a:t>(405, 69121893, '2019-12-8 16:51:04', '2019-12-15', '2019-12-13 16:13:22', 'Returned');</a:t>
            </a:r>
            <a:endParaRPr/>
          </a:p>
          <a:p>
            <a:pPr indent="0" lvl="0" marL="0" rtl="0" algn="l">
              <a:spcBef>
                <a:spcPts val="0"/>
              </a:spcBef>
              <a:spcAft>
                <a:spcPts val="0"/>
              </a:spcAft>
              <a:buClr>
                <a:schemeClr val="dk1"/>
              </a:buClr>
              <a:buSzPts val="1100"/>
              <a:buFont typeface="Arial"/>
              <a:buNone/>
            </a:pPr>
            <a:r>
              <a:rPr lang="en"/>
              <a:t>INSERT INTO RentalStatus</a:t>
            </a:r>
            <a:endParaRPr/>
          </a:p>
          <a:p>
            <a:pPr indent="0" lvl="0" marL="0" rtl="0" algn="l">
              <a:spcBef>
                <a:spcPts val="0"/>
              </a:spcBef>
              <a:spcAft>
                <a:spcPts val="0"/>
              </a:spcAft>
              <a:buClr>
                <a:schemeClr val="dk1"/>
              </a:buClr>
              <a:buSzPts val="1100"/>
              <a:buFont typeface="Arial"/>
              <a:buNone/>
            </a:pPr>
            <a:r>
              <a:rPr lang="en"/>
              <a:t>(CopyID, MemberID, CheckoutDateTime, DueDate, ReturnedDateTime, RentalStatus, LateFees)</a:t>
            </a:r>
            <a:endParaRPr/>
          </a:p>
          <a:p>
            <a:pPr indent="0" lvl="0" marL="0" rtl="0" algn="l">
              <a:spcBef>
                <a:spcPts val="0"/>
              </a:spcBef>
              <a:spcAft>
                <a:spcPts val="0"/>
              </a:spcAft>
              <a:buClr>
                <a:schemeClr val="dk1"/>
              </a:buClr>
              <a:buSzPts val="1100"/>
              <a:buFont typeface="Arial"/>
              <a:buNone/>
            </a:pPr>
            <a:r>
              <a:rPr lang="en"/>
              <a:t>VALUES</a:t>
            </a:r>
            <a:endParaRPr/>
          </a:p>
          <a:p>
            <a:pPr indent="0" lvl="0" marL="0" rtl="0" algn="l">
              <a:spcBef>
                <a:spcPts val="0"/>
              </a:spcBef>
              <a:spcAft>
                <a:spcPts val="0"/>
              </a:spcAft>
              <a:buClr>
                <a:schemeClr val="dk1"/>
              </a:buClr>
              <a:buSzPts val="1100"/>
              <a:buFont typeface="Arial"/>
              <a:buNone/>
            </a:pPr>
            <a:r>
              <a:rPr lang="en"/>
              <a:t>(2, 24451736, '2020-6-16 11:12:40', '2020-6-23', '2020-6-26' '11:12:40', 'Returned', 4.00);</a:t>
            </a:r>
            <a:endParaRPr/>
          </a:p>
          <a:p>
            <a:pPr indent="0" lvl="0" marL="0" rtl="0" algn="l">
              <a:spcBef>
                <a:spcPts val="0"/>
              </a:spcBef>
              <a:spcAft>
                <a:spcPts val="0"/>
              </a:spcAft>
              <a:buClr>
                <a:schemeClr val="dk1"/>
              </a:buClr>
              <a:buSzPts val="1100"/>
              <a:buFont typeface="Arial"/>
              <a:buNone/>
            </a:pPr>
            <a:r>
              <a:rPr lang="en"/>
              <a:t>INSERT INTO RentalStatus</a:t>
            </a:r>
            <a:endParaRPr/>
          </a:p>
          <a:p>
            <a:pPr indent="0" lvl="0" marL="0" rtl="0" algn="l">
              <a:spcBef>
                <a:spcPts val="0"/>
              </a:spcBef>
              <a:spcAft>
                <a:spcPts val="0"/>
              </a:spcAft>
              <a:buClr>
                <a:schemeClr val="dk1"/>
              </a:buClr>
              <a:buSzPts val="1100"/>
              <a:buFont typeface="Arial"/>
              <a:buNone/>
            </a:pPr>
            <a:r>
              <a:rPr lang="en"/>
              <a:t>(CopyID, MemberID, CheckoutDateTime, DueDate, RentalStatus, LateFees)</a:t>
            </a:r>
            <a:endParaRPr/>
          </a:p>
          <a:p>
            <a:pPr indent="0" lvl="0" marL="0" rtl="0" algn="l">
              <a:spcBef>
                <a:spcPts val="0"/>
              </a:spcBef>
              <a:spcAft>
                <a:spcPts val="0"/>
              </a:spcAft>
              <a:buClr>
                <a:schemeClr val="dk1"/>
              </a:buClr>
              <a:buSzPts val="1100"/>
              <a:buFont typeface="Arial"/>
              <a:buNone/>
            </a:pPr>
            <a:r>
              <a:rPr lang="en"/>
              <a:t>VALUES</a:t>
            </a:r>
            <a:endParaRPr/>
          </a:p>
          <a:p>
            <a:pPr indent="0" lvl="0" marL="0" rtl="0" algn="l">
              <a:spcBef>
                <a:spcPts val="0"/>
              </a:spcBef>
              <a:spcAft>
                <a:spcPts val="0"/>
              </a:spcAft>
              <a:buClr>
                <a:schemeClr val="dk1"/>
              </a:buClr>
              <a:buSzPts val="1100"/>
              <a:buFont typeface="Arial"/>
              <a:buNone/>
            </a:pPr>
            <a:r>
              <a:rPr lang="en"/>
              <a:t>(2364, '18663258', '2021-1-30 9:20:59', '2021-2-6', 'Overdue', 15.00);</a:t>
            </a:r>
            <a:endParaRPr/>
          </a:p>
          <a:p>
            <a:pPr indent="0" lvl="0" marL="0" rtl="0" algn="l">
              <a:spcBef>
                <a:spcPts val="0"/>
              </a:spcBef>
              <a:spcAft>
                <a:spcPts val="0"/>
              </a:spcAft>
              <a:buClr>
                <a:schemeClr val="dk1"/>
              </a:buClr>
              <a:buSzPts val="1100"/>
              <a:buFont typeface="Arial"/>
              <a:buNone/>
            </a:pPr>
            <a:r>
              <a:rPr lang="en"/>
              <a:t>INSERT INTO RentalStatus</a:t>
            </a:r>
            <a:endParaRPr/>
          </a:p>
          <a:p>
            <a:pPr indent="0" lvl="0" marL="0" rtl="0" algn="l">
              <a:spcBef>
                <a:spcPts val="0"/>
              </a:spcBef>
              <a:spcAft>
                <a:spcPts val="0"/>
              </a:spcAft>
              <a:buClr>
                <a:schemeClr val="dk1"/>
              </a:buClr>
              <a:buSzPts val="1100"/>
              <a:buFont typeface="Arial"/>
              <a:buNone/>
            </a:pPr>
            <a:r>
              <a:rPr lang="en"/>
              <a:t>(CopyID, MemberID, CheckoutDateTime, DueDate, RentalStatus)</a:t>
            </a:r>
            <a:endParaRPr/>
          </a:p>
          <a:p>
            <a:pPr indent="0" lvl="0" marL="0" rtl="0" algn="l">
              <a:spcBef>
                <a:spcPts val="0"/>
              </a:spcBef>
              <a:spcAft>
                <a:spcPts val="0"/>
              </a:spcAft>
              <a:buClr>
                <a:schemeClr val="dk1"/>
              </a:buClr>
              <a:buSzPts val="1100"/>
              <a:buFont typeface="Arial"/>
              <a:buNone/>
            </a:pPr>
            <a:r>
              <a:rPr lang="en"/>
              <a:t>VALUES</a:t>
            </a:r>
            <a:endParaRPr/>
          </a:p>
          <a:p>
            <a:pPr indent="0" lvl="0" marL="0" rtl="0" algn="l">
              <a:spcBef>
                <a:spcPts val="0"/>
              </a:spcBef>
              <a:spcAft>
                <a:spcPts val="0"/>
              </a:spcAft>
              <a:buClr>
                <a:schemeClr val="dk1"/>
              </a:buClr>
              <a:buSzPts val="1100"/>
              <a:buFont typeface="Arial"/>
              <a:buNone/>
            </a:pPr>
            <a:r>
              <a:rPr lang="en"/>
              <a:t>(1, '88107045', '2021-3-25 20:45:20', '2021-4-1', 'Checked 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 FROM Rentals;</a:t>
            </a:r>
            <a:endParaRPr/>
          </a:p>
          <a:p>
            <a:pPr indent="0" lvl="0" marL="0" rtl="0" algn="l">
              <a:spcBef>
                <a:spcPts val="0"/>
              </a:spcBef>
              <a:spcAft>
                <a:spcPts val="0"/>
              </a:spcAft>
              <a:buClr>
                <a:schemeClr val="dk1"/>
              </a:buClr>
              <a:buSzPts val="1100"/>
              <a:buFont typeface="Arial"/>
              <a:buNone/>
            </a:pPr>
            <a:r>
              <a:rPr lang="en"/>
              <a:t>SELECT * FROM Copies;</a:t>
            </a:r>
            <a:endParaRPr/>
          </a:p>
          <a:p>
            <a:pPr indent="0" lvl="0" marL="0" rtl="0" algn="l">
              <a:spcBef>
                <a:spcPts val="0"/>
              </a:spcBef>
              <a:spcAft>
                <a:spcPts val="0"/>
              </a:spcAft>
              <a:buClr>
                <a:schemeClr val="dk1"/>
              </a:buClr>
              <a:buSzPts val="1100"/>
              <a:buFont typeface="Arial"/>
              <a:buNone/>
            </a:pPr>
            <a:r>
              <a:rPr lang="en"/>
              <a:t>SELECT * FROM Movies;</a:t>
            </a:r>
            <a:endParaRPr/>
          </a:p>
          <a:p>
            <a:pPr indent="0" lvl="0" marL="0" rtl="0" algn="l">
              <a:spcBef>
                <a:spcPts val="0"/>
              </a:spcBef>
              <a:spcAft>
                <a:spcPts val="0"/>
              </a:spcAft>
              <a:buClr>
                <a:schemeClr val="dk1"/>
              </a:buClr>
              <a:buSzPts val="1100"/>
              <a:buFont typeface="Arial"/>
              <a:buNone/>
            </a:pPr>
            <a:r>
              <a:rPr lang="en"/>
              <a:t>SELECT * FROM Customers;</a:t>
            </a:r>
            <a:endParaRPr/>
          </a:p>
          <a:p>
            <a:pPr indent="0" lvl="0" marL="0" rtl="0" algn="l">
              <a:spcBef>
                <a:spcPts val="0"/>
              </a:spcBef>
              <a:spcAft>
                <a:spcPts val="0"/>
              </a:spcAft>
              <a:buClr>
                <a:schemeClr val="dk1"/>
              </a:buClr>
              <a:buSzPts val="1100"/>
              <a:buFont typeface="Arial"/>
              <a:buNone/>
            </a:pPr>
            <a:r>
              <a:rPr lang="en"/>
              <a:t>SELECT * FROM Categories;</a:t>
            </a:r>
            <a:endParaRPr/>
          </a:p>
          <a:p>
            <a:pPr indent="0" lvl="0" marL="0" rtl="0" algn="l">
              <a:spcBef>
                <a:spcPts val="0"/>
              </a:spcBef>
              <a:spcAft>
                <a:spcPts val="0"/>
              </a:spcAft>
              <a:buClr>
                <a:schemeClr val="dk1"/>
              </a:buClr>
              <a:buSzPts val="1100"/>
              <a:buFont typeface="Arial"/>
              <a:buNone/>
            </a:pPr>
            <a:r>
              <a:rPr lang="en"/>
              <a:t>SELECT * FROM Castings;</a:t>
            </a:r>
            <a:endParaRPr/>
          </a:p>
          <a:p>
            <a:pPr indent="0" lvl="0" marL="0" rtl="0" algn="l">
              <a:spcBef>
                <a:spcPts val="0"/>
              </a:spcBef>
              <a:spcAft>
                <a:spcPts val="0"/>
              </a:spcAft>
              <a:buClr>
                <a:schemeClr val="dk1"/>
              </a:buClr>
              <a:buSzPts val="1100"/>
              <a:buFont typeface="Arial"/>
              <a:buNone/>
            </a:pPr>
            <a:r>
              <a:rPr lang="en"/>
              <a:t>SELECT * FROM Actors;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16379ae8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16379ae8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16379ae8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16379ae8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16379ae8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16379ae8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16379ae8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16379ae8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6379ae8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6379ae8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66cd9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d66cd9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ad66cd9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d66cd9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5900">
                <a:solidFill>
                  <a:srgbClr val="FFFFFF"/>
                </a:solidFill>
                <a:latin typeface="Roboto"/>
                <a:ea typeface="Roboto"/>
                <a:cs typeface="Roboto"/>
                <a:sym typeface="Roboto"/>
              </a:rPr>
              <a:t>Database Design</a:t>
            </a:r>
            <a:endParaRPr b="1" sz="5900">
              <a:solidFill>
                <a:srgbClr val="FFFFFF"/>
              </a:solidFill>
              <a:latin typeface="Roboto"/>
              <a:ea typeface="Roboto"/>
              <a:cs typeface="Roboto"/>
              <a:sym typeface="Roboto"/>
            </a:endParaRPr>
          </a:p>
          <a:p>
            <a:pPr indent="0" lvl="0" marL="0" rtl="0" algn="l">
              <a:spcBef>
                <a:spcPts val="0"/>
              </a:spcBef>
              <a:spcAft>
                <a:spcPts val="0"/>
              </a:spcAft>
              <a:buNone/>
            </a:pPr>
            <a:r>
              <a:rPr lang="en" sz="3600">
                <a:solidFill>
                  <a:srgbClr val="CCCCCC"/>
                </a:solidFill>
                <a:latin typeface="Roboto"/>
                <a:ea typeface="Roboto"/>
                <a:cs typeface="Roboto"/>
                <a:sym typeface="Roboto"/>
              </a:rPr>
              <a:t>Video Rental Store</a:t>
            </a:r>
            <a:endParaRPr sz="3600">
              <a:solidFill>
                <a:srgbClr val="CCCCCC"/>
              </a:solidFill>
              <a:latin typeface="Roboto"/>
              <a:ea typeface="Roboto"/>
              <a:cs typeface="Roboto"/>
              <a:sym typeface="Roboto"/>
            </a:endParaRPr>
          </a:p>
        </p:txBody>
      </p:sp>
      <p:sp>
        <p:nvSpPr>
          <p:cNvPr id="55" name="Google Shape;55;p13"/>
          <p:cNvSpPr txBox="1"/>
          <p:nvPr>
            <p:ph idx="1" type="subTitle"/>
          </p:nvPr>
        </p:nvSpPr>
        <p:spPr>
          <a:xfrm>
            <a:off x="311700" y="3217325"/>
            <a:ext cx="8520600" cy="16440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b="1" lang="en" sz="2200">
                <a:solidFill>
                  <a:srgbClr val="3D85C6"/>
                </a:solidFill>
                <a:latin typeface="Roboto"/>
                <a:ea typeface="Roboto"/>
                <a:cs typeface="Roboto"/>
                <a:sym typeface="Roboto"/>
              </a:rPr>
              <a:t>R. Brandon Miracle</a:t>
            </a:r>
            <a:endParaRPr b="1" sz="2200">
              <a:solidFill>
                <a:srgbClr val="3D85C6"/>
              </a:solidFill>
              <a:latin typeface="Roboto"/>
              <a:ea typeface="Roboto"/>
              <a:cs typeface="Roboto"/>
              <a:sym typeface="Roboto"/>
            </a:endParaRPr>
          </a:p>
          <a:p>
            <a:pPr indent="0" lvl="0" marL="0" rtl="0" algn="r">
              <a:spcBef>
                <a:spcPts val="0"/>
              </a:spcBef>
              <a:spcAft>
                <a:spcPts val="0"/>
              </a:spcAft>
              <a:buNone/>
            </a:pPr>
            <a:r>
              <a:rPr lang="en" sz="2200">
                <a:solidFill>
                  <a:srgbClr val="3D85C6"/>
                </a:solidFill>
                <a:latin typeface="Roboto"/>
                <a:ea typeface="Roboto"/>
                <a:cs typeface="Roboto"/>
                <a:sym typeface="Roboto"/>
              </a:rPr>
              <a:t>May 7, 2021</a:t>
            </a:r>
            <a:endParaRPr sz="2200">
              <a:solidFill>
                <a:srgbClr val="3D85C6"/>
              </a:solidFill>
              <a:latin typeface="Roboto"/>
              <a:ea typeface="Roboto"/>
              <a:cs typeface="Roboto"/>
              <a:sym typeface="Roboto"/>
            </a:endParaRPr>
          </a:p>
        </p:txBody>
      </p:sp>
      <p:cxnSp>
        <p:nvCxnSpPr>
          <p:cNvPr id="56" name="Google Shape;56;p13"/>
          <p:cNvCxnSpPr/>
          <p:nvPr/>
        </p:nvCxnSpPr>
        <p:spPr>
          <a:xfrm>
            <a:off x="3450" y="3217325"/>
            <a:ext cx="9137100" cy="0"/>
          </a:xfrm>
          <a:prstGeom prst="straightConnector1">
            <a:avLst/>
          </a:prstGeom>
          <a:noFill/>
          <a:ln cap="flat" cmpd="sng" w="38100">
            <a:solidFill>
              <a:srgbClr val="3D85C6"/>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Relationship Matrix</a:t>
            </a:r>
            <a:endParaRPr>
              <a:latin typeface="Roboto"/>
              <a:ea typeface="Roboto"/>
              <a:cs typeface="Roboto"/>
              <a:sym typeface="Roboto"/>
            </a:endParaRPr>
          </a:p>
        </p:txBody>
      </p:sp>
      <p:cxnSp>
        <p:nvCxnSpPr>
          <p:cNvPr id="138" name="Google Shape;138;p22"/>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39" name="Google Shape;139;p22"/>
          <p:cNvGraphicFramePr/>
          <p:nvPr/>
        </p:nvGraphicFramePr>
        <p:xfrm>
          <a:off x="625625" y="1192325"/>
          <a:ext cx="3000000" cy="3000000"/>
        </p:xfrm>
        <a:graphic>
          <a:graphicData uri="http://schemas.openxmlformats.org/drawingml/2006/table">
            <a:tbl>
              <a:tblPr>
                <a:noFill/>
                <a:tableStyleId>{D52292BF-E404-4D0E-A714-3EAF424702F9}</a:tableStyleId>
              </a:tblPr>
              <a:tblGrid>
                <a:gridCol w="966225"/>
                <a:gridCol w="867325"/>
                <a:gridCol w="1103175"/>
                <a:gridCol w="928175"/>
                <a:gridCol w="966225"/>
                <a:gridCol w="951000"/>
                <a:gridCol w="1095600"/>
                <a:gridCol w="1007300"/>
              </a:tblGrid>
              <a:tr h="465775">
                <a:tc>
                  <a:txBody>
                    <a:bodyPr/>
                    <a:lstStyle/>
                    <a:p>
                      <a:pPr indent="0" lvl="0" marL="0" rtl="0" algn="l">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COPY</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MOVIE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CATEGORY</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CASTING</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ACTOR</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RENTAL</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CUSTOMER</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r>
              <a:tr h="399575">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COPY</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Contains</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Included In</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5600">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MOVIE</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Stored On</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Described By</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Features</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37625">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CATEGORY</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Describes</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68050">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CASTING</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Featured In</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Stars</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30025">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ACTOR</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Stars In</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02900">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RENTAL</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Includes</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Checked Out By</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70375">
                <a:tc>
                  <a:txBody>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CUSTOMER</a:t>
                      </a:r>
                      <a:endParaRPr b="1"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Checks Out</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latin typeface="Roboto"/>
                        <a:ea typeface="Roboto"/>
                        <a:cs typeface="Roboto"/>
                        <a:sym typeface="Robo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cxnSp>
        <p:nvCxnSpPr>
          <p:cNvPr id="140" name="Google Shape;140;p22"/>
          <p:cNvCxnSpPr/>
          <p:nvPr/>
        </p:nvCxnSpPr>
        <p:spPr>
          <a:xfrm>
            <a:off x="628050" y="1202200"/>
            <a:ext cx="7890300" cy="3697800"/>
          </a:xfrm>
          <a:prstGeom prst="straightConnector1">
            <a:avLst/>
          </a:prstGeom>
          <a:noFill/>
          <a:ln cap="flat" cmpd="sng" w="28575">
            <a:solidFill>
              <a:srgbClr val="00FFFF"/>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a:t>
            </a:r>
            <a:r>
              <a:rPr b="1" lang="en">
                <a:latin typeface="Roboto"/>
                <a:ea typeface="Roboto"/>
                <a:cs typeface="Roboto"/>
                <a:sym typeface="Roboto"/>
              </a:rPr>
              <a:t>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46" name="Google Shape;146;p23"/>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47" name="Google Shape;147;p23"/>
          <p:cNvGraphicFramePr/>
          <p:nvPr/>
        </p:nvGraphicFramePr>
        <p:xfrm>
          <a:off x="1370000" y="1708525"/>
          <a:ext cx="3000000" cy="3000000"/>
        </p:xfrm>
        <a:graphic>
          <a:graphicData uri="http://schemas.openxmlformats.org/drawingml/2006/table">
            <a:tbl>
              <a:tblPr>
                <a:noFill/>
                <a:tableStyleId>{D52292BF-E404-4D0E-A714-3EAF424702F9}</a:tableStyleId>
              </a:tblPr>
              <a:tblGrid>
                <a:gridCol w="1327825"/>
                <a:gridCol w="1015225"/>
                <a:gridCol w="1015225"/>
                <a:gridCol w="1015225"/>
                <a:gridCol w="1038050"/>
                <a:gridCol w="1045800"/>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CopyID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MovieID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InStock</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DVDNumber</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VHSNumber</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FK</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BOOLEAN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i="1" lang="en" sz="1200">
                          <a:solidFill>
                            <a:schemeClr val="dk1"/>
                          </a:solidFill>
                          <a:latin typeface="Roboto"/>
                          <a:ea typeface="Roboto"/>
                          <a:cs typeface="Roboto"/>
                          <a:sym typeface="Roboto"/>
                        </a:rPr>
                        <a:t>o</a:t>
                      </a:r>
                      <a:endParaRPr b="1" i="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i="1" lang="en" sz="1200">
                          <a:solidFill>
                            <a:schemeClr val="dk1"/>
                          </a:solidFill>
                          <a:latin typeface="Roboto"/>
                          <a:ea typeface="Roboto"/>
                          <a:cs typeface="Roboto"/>
                          <a:sym typeface="Roboto"/>
                        </a:rPr>
                        <a:t>o</a:t>
                      </a:r>
                      <a:endParaRPr b="1" i="1"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56</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120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405</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1043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223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2364</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81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104</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48" name="Google Shape;148;p23"/>
          <p:cNvSpPr txBox="1"/>
          <p:nvPr>
            <p:ph type="title"/>
          </p:nvPr>
        </p:nvSpPr>
        <p:spPr>
          <a:xfrm>
            <a:off x="1370000" y="1226775"/>
            <a:ext cx="64041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COPY</a:t>
            </a:r>
            <a:endParaRPr sz="162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54" name="Google Shape;154;p24"/>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55" name="Google Shape;155;p24"/>
          <p:cNvGraphicFramePr/>
          <p:nvPr/>
        </p:nvGraphicFramePr>
        <p:xfrm>
          <a:off x="663125" y="1523625"/>
          <a:ext cx="3000000" cy="3000000"/>
        </p:xfrm>
        <a:graphic>
          <a:graphicData uri="http://schemas.openxmlformats.org/drawingml/2006/table">
            <a:tbl>
              <a:tblPr>
                <a:noFill/>
                <a:tableStyleId>{D52292BF-E404-4D0E-A714-3EAF424702F9}</a:tableStyleId>
              </a:tblPr>
              <a:tblGrid>
                <a:gridCol w="971450"/>
                <a:gridCol w="617575"/>
                <a:gridCol w="750500"/>
                <a:gridCol w="1182400"/>
                <a:gridCol w="787425"/>
                <a:gridCol w="1250050"/>
                <a:gridCol w="1303600"/>
                <a:gridCol w="954750"/>
              </a:tblGrid>
              <a:tr h="362175">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Attribute Name</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CopyID</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MemberID</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CheckoutDateTime</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DueDate</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Returned</a:t>
                      </a:r>
                      <a:r>
                        <a:rPr b="1" lang="en" sz="900">
                          <a:solidFill>
                            <a:schemeClr val="dk1"/>
                          </a:solidFill>
                          <a:latin typeface="Roboto"/>
                          <a:ea typeface="Roboto"/>
                          <a:cs typeface="Roboto"/>
                          <a:sym typeface="Roboto"/>
                        </a:rPr>
                        <a:t>DateTime</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RentalStatus</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LateFees</a:t>
                      </a:r>
                      <a:endParaRPr b="1" sz="900">
                        <a:solidFill>
                          <a:schemeClr val="dk1"/>
                        </a:solidFill>
                        <a:latin typeface="Roboto"/>
                        <a:ea typeface="Roboto"/>
                        <a:cs typeface="Roboto"/>
                        <a:sym typeface="Roboto"/>
                      </a:endParaRPr>
                    </a:p>
                  </a:txBody>
                  <a:tcPr marT="91425" marB="91425" marR="91425" marL="91425">
                    <a:solidFill>
                      <a:srgbClr val="0B5394"/>
                    </a:solidFill>
                  </a:tcPr>
                </a:tc>
              </a:tr>
              <a:tr h="441575">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Key Type(s)</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PK, FK1</a:t>
                      </a:r>
                      <a:endParaRPr b="1"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PK, FK2</a:t>
                      </a:r>
                      <a:endParaRPr b="1"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r>
              <a:tr h="441575">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Data Type</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INT</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INT</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DATETIME</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DATE</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DATETIME</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VARCHAR(16)</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MONEY</a:t>
                      </a:r>
                      <a:endParaRPr sz="900">
                        <a:solidFill>
                          <a:schemeClr val="dk1"/>
                        </a:solidFill>
                        <a:latin typeface="Roboto"/>
                        <a:ea typeface="Roboto"/>
                        <a:cs typeface="Roboto"/>
                        <a:sym typeface="Roboto"/>
                      </a:endParaRPr>
                    </a:p>
                  </a:txBody>
                  <a:tcPr marT="91425" marB="91425" marR="91425" marL="91425"/>
                </a:tc>
              </a:tr>
              <a:tr h="418300">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Optionality Tags</a:t>
                      </a:r>
                      <a:endParaRPr b="1" sz="9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a:t>
                      </a:r>
                      <a:endParaRPr b="1"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a:t>
                      </a:r>
                      <a:endParaRPr b="1" i="1" sz="900">
                        <a:solidFill>
                          <a:schemeClr val="dk1"/>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i="1" lang="en" sz="900">
                          <a:solidFill>
                            <a:schemeClr val="dk1"/>
                          </a:solidFill>
                          <a:latin typeface="Roboto"/>
                          <a:ea typeface="Roboto"/>
                          <a:cs typeface="Roboto"/>
                          <a:sym typeface="Roboto"/>
                        </a:rPr>
                        <a:t>o</a:t>
                      </a:r>
                      <a:endParaRPr b="1" i="1" sz="900">
                        <a:solidFill>
                          <a:schemeClr val="dk1"/>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a:t>
                      </a:r>
                      <a:endParaRPr b="1" i="1"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i="1" lang="en" sz="900">
                          <a:solidFill>
                            <a:schemeClr val="dk1"/>
                          </a:solidFill>
                          <a:latin typeface="Roboto"/>
                          <a:ea typeface="Roboto"/>
                          <a:cs typeface="Roboto"/>
                          <a:sym typeface="Roboto"/>
                        </a:rPr>
                        <a:t>o</a:t>
                      </a:r>
                      <a:endParaRPr b="1" i="1" sz="900">
                        <a:solidFill>
                          <a:schemeClr val="dk1"/>
                        </a:solidFill>
                        <a:latin typeface="Roboto"/>
                        <a:ea typeface="Roboto"/>
                        <a:cs typeface="Roboto"/>
                        <a:sym typeface="Roboto"/>
                      </a:endParaRPr>
                    </a:p>
                  </a:txBody>
                  <a:tcPr marT="91425" marB="91425" marR="91425" marL="91425"/>
                </a:tc>
              </a:tr>
              <a:tr h="441575">
                <a:tc rowSpan="4">
                  <a:txBody>
                    <a:bodyPr/>
                    <a:lstStyle/>
                    <a:p>
                      <a:pPr indent="0" lvl="0" marL="0" rtl="0" algn="ctr">
                        <a:spcBef>
                          <a:spcPts val="0"/>
                        </a:spcBef>
                        <a:spcAft>
                          <a:spcPts val="0"/>
                        </a:spcAft>
                        <a:buNone/>
                      </a:pPr>
                      <a:r>
                        <a:rPr b="1" lang="en" sz="900">
                          <a:solidFill>
                            <a:schemeClr val="dk1"/>
                          </a:solidFill>
                          <a:latin typeface="Roboto"/>
                          <a:ea typeface="Roboto"/>
                          <a:cs typeface="Roboto"/>
                          <a:sym typeface="Roboto"/>
                        </a:rPr>
                        <a:t>Sample Data</a:t>
                      </a:r>
                      <a:endParaRPr b="1" sz="9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36</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69121893</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2019-12-8 16:51:04</a:t>
                      </a:r>
                      <a:endParaRPr sz="900">
                        <a:solidFill>
                          <a:schemeClr val="dk1"/>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2019-12-15</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2019-12-13 16:13:22</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Returned</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r>
              <a:tr h="441575">
                <a:tc vMerge="1"/>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4</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24451736</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2020-6-16 11:12:40</a:t>
                      </a:r>
                      <a:endParaRPr sz="900">
                        <a:solidFill>
                          <a:schemeClr val="dk1"/>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2020-6-23</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2020-6-26 11:12:40</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Returned</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$4.00</a:t>
                      </a:r>
                      <a:endParaRPr sz="900">
                        <a:solidFill>
                          <a:schemeClr val="dk1"/>
                        </a:solidFill>
                        <a:latin typeface="Roboto"/>
                        <a:ea typeface="Roboto"/>
                        <a:cs typeface="Roboto"/>
                        <a:sym typeface="Roboto"/>
                      </a:endParaRPr>
                    </a:p>
                  </a:txBody>
                  <a:tcPr marT="91425" marB="91425" marR="91425" marL="91425"/>
                </a:tc>
              </a:tr>
              <a:tr h="441575">
                <a:tc vMerge="1"/>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457</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18663258</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2021-1-30 9:20:59</a:t>
                      </a:r>
                      <a:endParaRPr sz="900">
                        <a:solidFill>
                          <a:schemeClr val="dk1"/>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2021-2-6</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Overdue</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$15.00</a:t>
                      </a:r>
                      <a:endParaRPr sz="900">
                        <a:solidFill>
                          <a:schemeClr val="dk1"/>
                        </a:solidFill>
                        <a:latin typeface="Roboto"/>
                        <a:ea typeface="Roboto"/>
                        <a:cs typeface="Roboto"/>
                        <a:sym typeface="Roboto"/>
                      </a:endParaRPr>
                    </a:p>
                  </a:txBody>
                  <a:tcPr marT="91425" marB="91425" marR="91425" marL="91425"/>
                </a:tc>
              </a:tr>
              <a:tr h="441575">
                <a:tc vMerge="1"/>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2126</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88107045</a:t>
                      </a:r>
                      <a:endParaRPr sz="9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2021-3-25 20:45:20</a:t>
                      </a:r>
                      <a:endParaRPr sz="900">
                        <a:solidFill>
                          <a:schemeClr val="dk1"/>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2021-4-1</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1"/>
                          </a:solidFill>
                          <a:latin typeface="Roboto"/>
                          <a:ea typeface="Roboto"/>
                          <a:cs typeface="Roboto"/>
                          <a:sym typeface="Roboto"/>
                        </a:rPr>
                        <a:t>Checked Out</a:t>
                      </a:r>
                      <a:endParaRPr sz="9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900">
                        <a:solidFill>
                          <a:schemeClr val="dk1"/>
                        </a:solidFill>
                        <a:latin typeface="Roboto"/>
                        <a:ea typeface="Roboto"/>
                        <a:cs typeface="Roboto"/>
                        <a:sym typeface="Roboto"/>
                      </a:endParaRPr>
                    </a:p>
                  </a:txBody>
                  <a:tcPr marT="91425" marB="91425" marR="91425" marL="91425"/>
                </a:tc>
              </a:tr>
            </a:tbl>
          </a:graphicData>
        </a:graphic>
      </p:graphicFrame>
      <p:sp>
        <p:nvSpPr>
          <p:cNvPr id="156" name="Google Shape;156;p24"/>
          <p:cNvSpPr txBox="1"/>
          <p:nvPr>
            <p:ph type="title"/>
          </p:nvPr>
        </p:nvSpPr>
        <p:spPr>
          <a:xfrm>
            <a:off x="663125" y="1129725"/>
            <a:ext cx="64041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RENTAL</a:t>
            </a:r>
            <a:endParaRPr sz="162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62" name="Google Shape;162;p25"/>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63" name="Google Shape;163;p25"/>
          <p:cNvGraphicFramePr/>
          <p:nvPr/>
        </p:nvGraphicFramePr>
        <p:xfrm>
          <a:off x="910500" y="1578225"/>
          <a:ext cx="3000000" cy="3000000"/>
        </p:xfrm>
        <a:graphic>
          <a:graphicData uri="http://schemas.openxmlformats.org/drawingml/2006/table">
            <a:tbl>
              <a:tblPr>
                <a:noFill/>
                <a:tableStyleId>{D52292BF-E404-4D0E-A714-3EAF424702F9}</a:tableStyleId>
              </a:tblPr>
              <a:tblGrid>
                <a:gridCol w="1577975"/>
                <a:gridCol w="1206500"/>
                <a:gridCol w="1206500"/>
                <a:gridCol w="2413125"/>
                <a:gridCol w="919100"/>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MovieID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CategoryID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Title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Length</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FK</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VARCHAR(50)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TIME</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b="1" i="1"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The Dark Knight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2:32:04</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4</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Pulp Fiction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2:34:58</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61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The Matrix</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2:16:43</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758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Star Wars: Episode V - The Empire Strikes Back</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2:04:20</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64" name="Google Shape;164;p25"/>
          <p:cNvSpPr txBox="1"/>
          <p:nvPr>
            <p:ph type="title"/>
          </p:nvPr>
        </p:nvSpPr>
        <p:spPr>
          <a:xfrm>
            <a:off x="910450" y="1139275"/>
            <a:ext cx="73233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MOVIE</a:t>
            </a:r>
            <a:endParaRPr sz="162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70" name="Google Shape;170;p26"/>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71" name="Google Shape;171;p26"/>
          <p:cNvGraphicFramePr/>
          <p:nvPr/>
        </p:nvGraphicFramePr>
        <p:xfrm>
          <a:off x="1173225" y="1744825"/>
          <a:ext cx="3000000" cy="3000000"/>
        </p:xfrm>
        <a:graphic>
          <a:graphicData uri="http://schemas.openxmlformats.org/drawingml/2006/table">
            <a:tbl>
              <a:tblPr>
                <a:noFill/>
                <a:tableStyleId>{D52292BF-E404-4D0E-A714-3EAF424702F9}</a:tableStyleId>
              </a:tblPr>
              <a:tblGrid>
                <a:gridCol w="1297300"/>
                <a:gridCol w="967925"/>
                <a:gridCol w="1213200"/>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CategoryID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CategoryName</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P</a:t>
                      </a:r>
                      <a:r>
                        <a:rPr lang="en" sz="1200">
                          <a:solidFill>
                            <a:schemeClr val="dk1"/>
                          </a:solidFill>
                          <a:latin typeface="Roboto"/>
                          <a:ea typeface="Roboto"/>
                          <a:cs typeface="Roboto"/>
                          <a:sym typeface="Roboto"/>
                        </a:rPr>
                        <a:t>K</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VARCHAR(24)</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Action</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Comedy</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Science Fiction</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12</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Drama</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72" name="Google Shape;172;p26"/>
          <p:cNvSpPr txBox="1"/>
          <p:nvPr>
            <p:ph type="title"/>
          </p:nvPr>
        </p:nvSpPr>
        <p:spPr>
          <a:xfrm>
            <a:off x="1173225" y="1284125"/>
            <a:ext cx="34785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CATEGORY</a:t>
            </a:r>
            <a:endParaRPr sz="1620">
              <a:latin typeface="Roboto"/>
              <a:ea typeface="Roboto"/>
              <a:cs typeface="Roboto"/>
              <a:sym typeface="Roboto"/>
            </a:endParaRPr>
          </a:p>
        </p:txBody>
      </p:sp>
      <p:graphicFrame>
        <p:nvGraphicFramePr>
          <p:cNvPr id="173" name="Google Shape;173;p26"/>
          <p:cNvGraphicFramePr/>
          <p:nvPr/>
        </p:nvGraphicFramePr>
        <p:xfrm>
          <a:off x="5193975" y="1744825"/>
          <a:ext cx="3000000" cy="3000000"/>
        </p:xfrm>
        <a:graphic>
          <a:graphicData uri="http://schemas.openxmlformats.org/drawingml/2006/table">
            <a:tbl>
              <a:tblPr>
                <a:noFill/>
                <a:tableStyleId>{D52292BF-E404-4D0E-A714-3EAF424702F9}</a:tableStyleId>
              </a:tblPr>
              <a:tblGrid>
                <a:gridCol w="1297300"/>
                <a:gridCol w="750400"/>
                <a:gridCol w="729000"/>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MovieID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ActorID</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 FK1</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 FK2</a:t>
                      </a:r>
                      <a:endParaRPr b="1"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22</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45</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65</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268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1204</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108</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74" name="Google Shape;174;p26"/>
          <p:cNvSpPr txBox="1"/>
          <p:nvPr>
            <p:ph type="title"/>
          </p:nvPr>
        </p:nvSpPr>
        <p:spPr>
          <a:xfrm>
            <a:off x="5193975" y="1284125"/>
            <a:ext cx="27768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CASTING</a:t>
            </a:r>
            <a:endParaRPr sz="162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80" name="Google Shape;180;p27"/>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81" name="Google Shape;181;p27"/>
          <p:cNvGraphicFramePr/>
          <p:nvPr/>
        </p:nvGraphicFramePr>
        <p:xfrm>
          <a:off x="432750" y="1664000"/>
          <a:ext cx="3000000" cy="3000000"/>
        </p:xfrm>
        <a:graphic>
          <a:graphicData uri="http://schemas.openxmlformats.org/drawingml/2006/table">
            <a:tbl>
              <a:tblPr>
                <a:noFill/>
                <a:tableStyleId>{D52292BF-E404-4D0E-A714-3EAF424702F9}</a:tableStyleId>
              </a:tblPr>
              <a:tblGrid>
                <a:gridCol w="1326025"/>
                <a:gridCol w="761775"/>
                <a:gridCol w="1571850"/>
                <a:gridCol w="2480250"/>
                <a:gridCol w="1238900"/>
                <a:gridCol w="899650"/>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ActorID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ActorName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BirthName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DateOfBirth</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Popularity</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VARCHAR(50)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VARCHAR(50)</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DATE</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DEC</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22</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Mel Gibson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Mel Columcille Gerard Gibson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1956-1-3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6.2</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65</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Julia Roberts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Julia Fiona Roberts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1967-10-28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8.0</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Denzel Washington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Denzel Hayes Washington Jr.</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1954-12-28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9.4</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108</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Natalie Portman</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Natalie Hershlag</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1981-6-9</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7.7</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82" name="Google Shape;182;p27"/>
          <p:cNvSpPr txBox="1"/>
          <p:nvPr>
            <p:ph type="title"/>
          </p:nvPr>
        </p:nvSpPr>
        <p:spPr>
          <a:xfrm>
            <a:off x="432750" y="1270100"/>
            <a:ext cx="82785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ACTOR</a:t>
            </a:r>
            <a:endParaRPr sz="162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Table Instance Charts</a:t>
            </a:r>
            <a:endParaRPr>
              <a:latin typeface="Roboto"/>
              <a:ea typeface="Roboto"/>
              <a:cs typeface="Roboto"/>
              <a:sym typeface="Roboto"/>
            </a:endParaRPr>
          </a:p>
        </p:txBody>
      </p:sp>
      <p:cxnSp>
        <p:nvCxnSpPr>
          <p:cNvPr id="188" name="Google Shape;188;p28"/>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graphicFrame>
        <p:nvGraphicFramePr>
          <p:cNvPr id="189" name="Google Shape;189;p28"/>
          <p:cNvGraphicFramePr/>
          <p:nvPr/>
        </p:nvGraphicFramePr>
        <p:xfrm>
          <a:off x="432750" y="1664000"/>
          <a:ext cx="3000000" cy="3000000"/>
        </p:xfrm>
        <a:graphic>
          <a:graphicData uri="http://schemas.openxmlformats.org/drawingml/2006/table">
            <a:tbl>
              <a:tblPr>
                <a:noFill/>
                <a:tableStyleId>{D52292BF-E404-4D0E-A714-3EAF424702F9}</a:tableStyleId>
              </a:tblPr>
              <a:tblGrid>
                <a:gridCol w="1326025"/>
                <a:gridCol w="1168750"/>
                <a:gridCol w="1178900"/>
                <a:gridCol w="1203150"/>
                <a:gridCol w="1393275"/>
              </a:tblGrid>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Attribute 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MemberID</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FirstName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LastName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PhoneNumber</a:t>
                      </a:r>
                      <a:endParaRPr b="1" sz="1200">
                        <a:solidFill>
                          <a:schemeClr val="dk1"/>
                        </a:solidFill>
                        <a:latin typeface="Roboto"/>
                        <a:ea typeface="Roboto"/>
                        <a:cs typeface="Roboto"/>
                        <a:sym typeface="Roboto"/>
                      </a:endParaRPr>
                    </a:p>
                  </a:txBody>
                  <a:tcPr marT="91425" marB="91425" marR="91425" marL="91425">
                    <a:solidFill>
                      <a:srgbClr val="0B5394"/>
                    </a:solidFill>
                  </a:tcPr>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Key Types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PK</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IX</a:t>
                      </a:r>
                      <a:endParaRPr b="1"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Data Type</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INT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VARCHAR(24)</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VARCHAR(24)</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VARCHAR(15)</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Optionality Tags</a:t>
                      </a:r>
                      <a:endParaRPr b="1" sz="1200">
                        <a:solidFill>
                          <a:schemeClr val="dk1"/>
                        </a:solidFill>
                        <a:latin typeface="Roboto"/>
                        <a:ea typeface="Roboto"/>
                        <a:cs typeface="Roboto"/>
                        <a:sym typeface="Roboto"/>
                      </a:endParaRPr>
                    </a:p>
                  </a:txBody>
                  <a:tcPr marT="91425" marB="91425" marR="91425" marL="91425">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tc>
              </a:tr>
              <a:tr h="381000">
                <a:tc rowSpan="4">
                  <a:txBody>
                    <a:bodyPr/>
                    <a:lstStyle/>
                    <a:p>
                      <a:pPr indent="0" lvl="0" marL="0" rtl="0" algn="ctr">
                        <a:spcBef>
                          <a:spcPts val="0"/>
                        </a:spcBef>
                        <a:spcAft>
                          <a:spcPts val="0"/>
                        </a:spcAft>
                        <a:buNone/>
                      </a:pPr>
                      <a:r>
                        <a:rPr b="1" lang="en" sz="1200">
                          <a:solidFill>
                            <a:schemeClr val="dk1"/>
                          </a:solidFill>
                          <a:latin typeface="Roboto"/>
                          <a:ea typeface="Roboto"/>
                          <a:cs typeface="Roboto"/>
                          <a:sym typeface="Roboto"/>
                        </a:rPr>
                        <a:t>Sample Data</a:t>
                      </a:r>
                      <a:endParaRPr b="1" sz="1200">
                        <a:solidFill>
                          <a:schemeClr val="dk1"/>
                        </a:solidFill>
                        <a:latin typeface="Roboto"/>
                        <a:ea typeface="Roboto"/>
                        <a:cs typeface="Roboto"/>
                        <a:sym typeface="Roboto"/>
                      </a:endParaRPr>
                    </a:p>
                  </a:txBody>
                  <a:tcPr marT="91425" marB="91425" marR="91425" marL="91425" anchor="ctr">
                    <a:lnR cap="flat" cmpd="sng" w="9525">
                      <a:solidFill>
                        <a:srgbClr val="9E9E9E"/>
                      </a:solidFill>
                      <a:prstDash val="solid"/>
                      <a:round/>
                      <a:headEnd len="sm" w="sm" type="none"/>
                      <a:tailEnd len="sm" w="sm" type="none"/>
                    </a:lnR>
                    <a:solidFill>
                      <a:srgbClr val="0B5394"/>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69121893</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John</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Donahue</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19198763020</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24451736</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Anne</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Williams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12527440993</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18663258</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Ahmed</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Farhid</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17048915629</a:t>
                      </a:r>
                      <a:endParaRPr sz="1200">
                        <a:solidFill>
                          <a:schemeClr val="dk1"/>
                        </a:solidFill>
                        <a:latin typeface="Roboto"/>
                        <a:ea typeface="Roboto"/>
                        <a:cs typeface="Roboto"/>
                        <a:sym typeface="Roboto"/>
                      </a:endParaRPr>
                    </a:p>
                  </a:txBody>
                  <a:tcPr marT="91425" marB="91425" marR="91425" marL="91425"/>
                </a:tc>
              </a:tr>
              <a:tr h="381000">
                <a:tc vMerge="1"/>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88107045</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Bella</a:t>
                      </a:r>
                      <a:endParaRPr sz="1200">
                        <a:solidFill>
                          <a:schemeClr val="dk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Talous</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13439467313</a:t>
                      </a:r>
                      <a:endParaRPr sz="1200">
                        <a:solidFill>
                          <a:schemeClr val="dk1"/>
                        </a:solidFill>
                        <a:latin typeface="Roboto"/>
                        <a:ea typeface="Roboto"/>
                        <a:cs typeface="Roboto"/>
                        <a:sym typeface="Roboto"/>
                      </a:endParaRPr>
                    </a:p>
                  </a:txBody>
                  <a:tcPr marT="91425" marB="91425" marR="91425" marL="91425"/>
                </a:tc>
              </a:tr>
            </a:tbl>
          </a:graphicData>
        </a:graphic>
      </p:graphicFrame>
      <p:sp>
        <p:nvSpPr>
          <p:cNvPr id="190" name="Google Shape;190;p28"/>
          <p:cNvSpPr txBox="1"/>
          <p:nvPr>
            <p:ph type="title"/>
          </p:nvPr>
        </p:nvSpPr>
        <p:spPr>
          <a:xfrm>
            <a:off x="432750" y="1270100"/>
            <a:ext cx="82785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lang="en" sz="1620">
                <a:latin typeface="Roboto"/>
                <a:ea typeface="Roboto"/>
                <a:cs typeface="Roboto"/>
                <a:sym typeface="Roboto"/>
              </a:rPr>
              <a:t>Entity Name: </a:t>
            </a:r>
            <a:r>
              <a:rPr b="1" lang="en" sz="1620">
                <a:latin typeface="Roboto"/>
                <a:ea typeface="Roboto"/>
                <a:cs typeface="Roboto"/>
                <a:sym typeface="Roboto"/>
              </a:rPr>
              <a:t>CUSTOMER</a:t>
            </a:r>
            <a:endParaRPr sz="162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311700" y="1246425"/>
            <a:ext cx="28992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2"/>
                </a:solidFill>
                <a:latin typeface="Roboto"/>
                <a:ea typeface="Roboto"/>
                <a:cs typeface="Roboto"/>
                <a:sym typeface="Roboto"/>
              </a:rPr>
              <a:t>We will want to create an additional index on </a:t>
            </a:r>
            <a:r>
              <a:rPr b="1" lang="en" sz="1500">
                <a:solidFill>
                  <a:srgbClr val="F1C232"/>
                </a:solidFill>
                <a:latin typeface="Roboto"/>
                <a:ea typeface="Roboto"/>
                <a:cs typeface="Roboto"/>
                <a:sym typeface="Roboto"/>
              </a:rPr>
              <a:t>PhoneNumber </a:t>
            </a:r>
            <a:r>
              <a:rPr lang="en" sz="1500">
                <a:solidFill>
                  <a:schemeClr val="lt2"/>
                </a:solidFill>
                <a:latin typeface="Roboto"/>
                <a:ea typeface="Roboto"/>
                <a:cs typeface="Roboto"/>
                <a:sym typeface="Roboto"/>
              </a:rPr>
              <a:t>(CUSTOMER) since it will be rarely altered, often queried, and contain unique values.</a:t>
            </a:r>
            <a:endParaRPr b="1" sz="1500">
              <a:solidFill>
                <a:srgbClr val="F1C232"/>
              </a:solidFill>
              <a:latin typeface="Roboto"/>
              <a:ea typeface="Roboto"/>
              <a:cs typeface="Roboto"/>
              <a:sym typeface="Roboto"/>
            </a:endParaRPr>
          </a:p>
        </p:txBody>
      </p:sp>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Key Relationships and Indexes</a:t>
            </a:r>
            <a:endParaRPr>
              <a:latin typeface="Roboto"/>
              <a:ea typeface="Roboto"/>
              <a:cs typeface="Roboto"/>
              <a:sym typeface="Roboto"/>
            </a:endParaRPr>
          </a:p>
        </p:txBody>
      </p:sp>
      <p:cxnSp>
        <p:nvCxnSpPr>
          <p:cNvPr id="197" name="Google Shape;197;p29"/>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pic>
        <p:nvPicPr>
          <p:cNvPr id="198" name="Google Shape;198;p29"/>
          <p:cNvPicPr preferRelativeResize="0"/>
          <p:nvPr/>
        </p:nvPicPr>
        <p:blipFill rotWithShape="1">
          <a:blip r:embed="rId3">
            <a:alphaModFix/>
          </a:blip>
          <a:srcRect b="39" l="0" r="0" t="39"/>
          <a:stretch/>
        </p:blipFill>
        <p:spPr>
          <a:xfrm>
            <a:off x="3431775" y="2345966"/>
            <a:ext cx="1347678" cy="2645136"/>
          </a:xfrm>
          <a:prstGeom prst="rect">
            <a:avLst/>
          </a:prstGeom>
          <a:noFill/>
          <a:ln>
            <a:noFill/>
          </a:ln>
        </p:spPr>
      </p:pic>
      <p:pic>
        <p:nvPicPr>
          <p:cNvPr id="199" name="Google Shape;199;p29"/>
          <p:cNvPicPr preferRelativeResize="0"/>
          <p:nvPr/>
        </p:nvPicPr>
        <p:blipFill rotWithShape="1">
          <a:blip r:embed="rId4">
            <a:alphaModFix/>
          </a:blip>
          <a:srcRect b="0" l="0" r="0" t="0"/>
          <a:stretch/>
        </p:blipFill>
        <p:spPr>
          <a:xfrm>
            <a:off x="3481455" y="1194575"/>
            <a:ext cx="1297982" cy="1154651"/>
          </a:xfrm>
          <a:prstGeom prst="rect">
            <a:avLst/>
          </a:prstGeom>
          <a:noFill/>
          <a:ln>
            <a:noFill/>
          </a:ln>
        </p:spPr>
      </p:pic>
      <p:pic>
        <p:nvPicPr>
          <p:cNvPr id="200" name="Google Shape;200;p29"/>
          <p:cNvPicPr preferRelativeResize="0"/>
          <p:nvPr/>
        </p:nvPicPr>
        <p:blipFill rotWithShape="1">
          <a:blip r:embed="rId5">
            <a:alphaModFix/>
          </a:blip>
          <a:srcRect b="0" l="0" r="0" t="0"/>
          <a:stretch/>
        </p:blipFill>
        <p:spPr>
          <a:xfrm>
            <a:off x="5401012" y="1671728"/>
            <a:ext cx="1586939" cy="1373940"/>
          </a:xfrm>
          <a:prstGeom prst="rect">
            <a:avLst/>
          </a:prstGeom>
          <a:noFill/>
          <a:ln>
            <a:noFill/>
          </a:ln>
        </p:spPr>
      </p:pic>
      <p:cxnSp>
        <p:nvCxnSpPr>
          <p:cNvPr id="201" name="Google Shape;201;p29"/>
          <p:cNvCxnSpPr/>
          <p:nvPr/>
        </p:nvCxnSpPr>
        <p:spPr>
          <a:xfrm>
            <a:off x="4580475" y="1567400"/>
            <a:ext cx="776100" cy="403200"/>
          </a:xfrm>
          <a:prstGeom prst="straightConnector1">
            <a:avLst/>
          </a:prstGeom>
          <a:noFill/>
          <a:ln cap="flat" cmpd="sng" w="28575">
            <a:solidFill>
              <a:srgbClr val="13A4DE"/>
            </a:solidFill>
            <a:prstDash val="solid"/>
            <a:round/>
            <a:headEnd len="med" w="med" type="none"/>
            <a:tailEnd len="med" w="med" type="triangle"/>
          </a:ln>
        </p:spPr>
      </p:cxnSp>
      <p:cxnSp>
        <p:nvCxnSpPr>
          <p:cNvPr id="202" name="Google Shape;202;p29"/>
          <p:cNvCxnSpPr/>
          <p:nvPr/>
        </p:nvCxnSpPr>
        <p:spPr>
          <a:xfrm flipH="1" rot="10800000">
            <a:off x="4420675" y="2168625"/>
            <a:ext cx="928500" cy="555300"/>
          </a:xfrm>
          <a:prstGeom prst="straightConnector1">
            <a:avLst/>
          </a:prstGeom>
          <a:noFill/>
          <a:ln cap="flat" cmpd="sng" w="28575">
            <a:solidFill>
              <a:srgbClr val="13A4DE"/>
            </a:solidFill>
            <a:prstDash val="solid"/>
            <a:round/>
            <a:headEnd len="med" w="med" type="none"/>
            <a:tailEnd len="med" w="med" type="triangle"/>
          </a:ln>
        </p:spPr>
      </p:cxnSp>
      <p:sp>
        <p:nvSpPr>
          <p:cNvPr id="203" name="Google Shape;203;p29"/>
          <p:cNvSpPr txBox="1"/>
          <p:nvPr/>
        </p:nvSpPr>
        <p:spPr>
          <a:xfrm>
            <a:off x="5135900" y="3249075"/>
            <a:ext cx="37512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rgbClr val="F1C232"/>
                </a:solidFill>
                <a:latin typeface="Roboto"/>
                <a:ea typeface="Roboto"/>
                <a:cs typeface="Roboto"/>
                <a:sym typeface="Roboto"/>
              </a:rPr>
              <a:t>MemberID </a:t>
            </a:r>
            <a:r>
              <a:rPr lang="en" sz="1500">
                <a:solidFill>
                  <a:schemeClr val="lt2"/>
                </a:solidFill>
                <a:latin typeface="Roboto"/>
                <a:ea typeface="Roboto"/>
                <a:cs typeface="Roboto"/>
                <a:sym typeface="Roboto"/>
              </a:rPr>
              <a:t>(CUSTOMER) and </a:t>
            </a:r>
            <a:r>
              <a:rPr b="1" lang="en" sz="1500">
                <a:solidFill>
                  <a:srgbClr val="F1C232"/>
                </a:solidFill>
                <a:latin typeface="Roboto"/>
                <a:ea typeface="Roboto"/>
                <a:cs typeface="Roboto"/>
                <a:sym typeface="Roboto"/>
              </a:rPr>
              <a:t>CopyID </a:t>
            </a:r>
            <a:r>
              <a:rPr lang="en" sz="1500">
                <a:solidFill>
                  <a:schemeClr val="lt2"/>
                </a:solidFill>
                <a:latin typeface="Roboto"/>
                <a:ea typeface="Roboto"/>
                <a:cs typeface="Roboto"/>
                <a:sym typeface="Roboto"/>
              </a:rPr>
              <a:t>(COPY) will be combined to create a composite primary key, </a:t>
            </a:r>
            <a:r>
              <a:rPr b="1" lang="en" sz="1500">
                <a:solidFill>
                  <a:srgbClr val="F1C232"/>
                </a:solidFill>
                <a:latin typeface="Roboto"/>
                <a:ea typeface="Roboto"/>
                <a:cs typeface="Roboto"/>
                <a:sym typeface="Roboto"/>
              </a:rPr>
              <a:t>PK_Rentals </a:t>
            </a:r>
            <a:r>
              <a:rPr lang="en" sz="1500">
                <a:solidFill>
                  <a:schemeClr val="lt2"/>
                </a:solidFill>
                <a:latin typeface="Roboto"/>
                <a:ea typeface="Roboto"/>
                <a:cs typeface="Roboto"/>
                <a:sym typeface="Roboto"/>
              </a:rPr>
              <a:t>(RENTAL).</a:t>
            </a:r>
            <a:endParaRPr>
              <a:solidFill>
                <a:srgbClr val="757575"/>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Key Relationships and Indexes</a:t>
            </a:r>
            <a:endParaRPr>
              <a:latin typeface="Roboto"/>
              <a:ea typeface="Roboto"/>
              <a:cs typeface="Roboto"/>
              <a:sym typeface="Roboto"/>
            </a:endParaRPr>
          </a:p>
        </p:txBody>
      </p:sp>
      <p:cxnSp>
        <p:nvCxnSpPr>
          <p:cNvPr id="209" name="Google Shape;209;p30"/>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210" name="Google Shape;210;p30"/>
          <p:cNvSpPr txBox="1"/>
          <p:nvPr/>
        </p:nvSpPr>
        <p:spPr>
          <a:xfrm>
            <a:off x="5081100" y="1192350"/>
            <a:ext cx="37512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rgbClr val="F1C232"/>
                </a:solidFill>
                <a:latin typeface="Roboto"/>
                <a:ea typeface="Roboto"/>
                <a:cs typeface="Roboto"/>
                <a:sym typeface="Roboto"/>
              </a:rPr>
              <a:t>MovieID </a:t>
            </a:r>
            <a:r>
              <a:rPr lang="en" sz="1500">
                <a:solidFill>
                  <a:schemeClr val="lt2"/>
                </a:solidFill>
                <a:latin typeface="Roboto"/>
                <a:ea typeface="Roboto"/>
                <a:cs typeface="Roboto"/>
                <a:sym typeface="Roboto"/>
              </a:rPr>
              <a:t>(MOVIE) and </a:t>
            </a:r>
            <a:r>
              <a:rPr b="1" lang="en" sz="1500">
                <a:solidFill>
                  <a:srgbClr val="F1C232"/>
                </a:solidFill>
                <a:latin typeface="Roboto"/>
                <a:ea typeface="Roboto"/>
                <a:cs typeface="Roboto"/>
                <a:sym typeface="Roboto"/>
              </a:rPr>
              <a:t>ActorID </a:t>
            </a:r>
            <a:r>
              <a:rPr lang="en" sz="1500">
                <a:solidFill>
                  <a:schemeClr val="lt2"/>
                </a:solidFill>
                <a:latin typeface="Roboto"/>
                <a:ea typeface="Roboto"/>
                <a:cs typeface="Roboto"/>
                <a:sym typeface="Roboto"/>
              </a:rPr>
              <a:t>(ACTOR) will be combined to create a composite primary key, </a:t>
            </a:r>
            <a:r>
              <a:rPr b="1" lang="en" sz="1500">
                <a:solidFill>
                  <a:srgbClr val="F1C232"/>
                </a:solidFill>
                <a:latin typeface="Roboto"/>
                <a:ea typeface="Roboto"/>
                <a:cs typeface="Roboto"/>
                <a:sym typeface="Roboto"/>
              </a:rPr>
              <a:t>PK_Casting </a:t>
            </a:r>
            <a:r>
              <a:rPr lang="en" sz="1500">
                <a:solidFill>
                  <a:schemeClr val="lt2"/>
                </a:solidFill>
                <a:latin typeface="Roboto"/>
                <a:ea typeface="Roboto"/>
                <a:cs typeface="Roboto"/>
                <a:sym typeface="Roboto"/>
              </a:rPr>
              <a:t>(CASTING).</a:t>
            </a:r>
            <a:endParaRPr>
              <a:solidFill>
                <a:srgbClr val="757575"/>
              </a:solidFill>
              <a:latin typeface="Roboto"/>
              <a:ea typeface="Roboto"/>
              <a:cs typeface="Roboto"/>
              <a:sym typeface="Roboto"/>
            </a:endParaRPr>
          </a:p>
        </p:txBody>
      </p:sp>
      <p:pic>
        <p:nvPicPr>
          <p:cNvPr id="211" name="Google Shape;211;p30"/>
          <p:cNvPicPr preferRelativeResize="0"/>
          <p:nvPr/>
        </p:nvPicPr>
        <p:blipFill>
          <a:blip r:embed="rId3">
            <a:alphaModFix/>
          </a:blip>
          <a:stretch>
            <a:fillRect/>
          </a:stretch>
        </p:blipFill>
        <p:spPr>
          <a:xfrm>
            <a:off x="2884575" y="3238863"/>
            <a:ext cx="1658697" cy="1661262"/>
          </a:xfrm>
          <a:prstGeom prst="rect">
            <a:avLst/>
          </a:prstGeom>
          <a:noFill/>
          <a:ln>
            <a:noFill/>
          </a:ln>
        </p:spPr>
      </p:pic>
      <p:pic>
        <p:nvPicPr>
          <p:cNvPr id="212" name="Google Shape;212;p30"/>
          <p:cNvPicPr preferRelativeResize="0"/>
          <p:nvPr/>
        </p:nvPicPr>
        <p:blipFill rotWithShape="1">
          <a:blip r:embed="rId4">
            <a:alphaModFix/>
          </a:blip>
          <a:srcRect b="0" l="0" r="0" t="0"/>
          <a:stretch/>
        </p:blipFill>
        <p:spPr>
          <a:xfrm>
            <a:off x="4643538" y="2596688"/>
            <a:ext cx="1934338" cy="1075206"/>
          </a:xfrm>
          <a:prstGeom prst="rect">
            <a:avLst/>
          </a:prstGeom>
          <a:noFill/>
          <a:ln>
            <a:noFill/>
          </a:ln>
        </p:spPr>
      </p:pic>
      <p:pic>
        <p:nvPicPr>
          <p:cNvPr id="213" name="Google Shape;213;p30"/>
          <p:cNvPicPr preferRelativeResize="0"/>
          <p:nvPr/>
        </p:nvPicPr>
        <p:blipFill rotWithShape="1">
          <a:blip r:embed="rId5">
            <a:alphaModFix/>
          </a:blip>
          <a:srcRect b="0" l="0" r="0" t="0"/>
          <a:stretch/>
        </p:blipFill>
        <p:spPr>
          <a:xfrm>
            <a:off x="2916074" y="1827525"/>
            <a:ext cx="1595693" cy="1384727"/>
          </a:xfrm>
          <a:prstGeom prst="rect">
            <a:avLst/>
          </a:prstGeom>
          <a:noFill/>
          <a:ln>
            <a:noFill/>
          </a:ln>
        </p:spPr>
      </p:pic>
      <p:cxnSp>
        <p:nvCxnSpPr>
          <p:cNvPr id="214" name="Google Shape;214;p30"/>
          <p:cNvCxnSpPr/>
          <p:nvPr/>
        </p:nvCxnSpPr>
        <p:spPr>
          <a:xfrm>
            <a:off x="4085134" y="2289407"/>
            <a:ext cx="558300" cy="759600"/>
          </a:xfrm>
          <a:prstGeom prst="straightConnector1">
            <a:avLst/>
          </a:prstGeom>
          <a:noFill/>
          <a:ln cap="flat" cmpd="sng" w="28575">
            <a:solidFill>
              <a:srgbClr val="13A4DE"/>
            </a:solidFill>
            <a:prstDash val="solid"/>
            <a:round/>
            <a:headEnd len="med" w="med" type="none"/>
            <a:tailEnd len="med" w="med" type="triangle"/>
          </a:ln>
        </p:spPr>
      </p:cxnSp>
      <p:cxnSp>
        <p:nvCxnSpPr>
          <p:cNvPr id="215" name="Google Shape;215;p30"/>
          <p:cNvCxnSpPr/>
          <p:nvPr/>
        </p:nvCxnSpPr>
        <p:spPr>
          <a:xfrm flipH="1" rot="10800000">
            <a:off x="3974742" y="3237401"/>
            <a:ext cx="694800" cy="480600"/>
          </a:xfrm>
          <a:prstGeom prst="straightConnector1">
            <a:avLst/>
          </a:prstGeom>
          <a:noFill/>
          <a:ln cap="flat" cmpd="sng" w="28575">
            <a:solidFill>
              <a:srgbClr val="13A4DE"/>
            </a:solidFill>
            <a:prstDash val="solid"/>
            <a:round/>
            <a:headEnd len="med" w="med" type="none"/>
            <a:tailEnd len="med" w="med" type="triangle"/>
          </a:ln>
        </p:spPr>
      </p:cxnSp>
      <p:sp>
        <p:nvSpPr>
          <p:cNvPr id="216" name="Google Shape;216;p30"/>
          <p:cNvSpPr txBox="1"/>
          <p:nvPr/>
        </p:nvSpPr>
        <p:spPr>
          <a:xfrm>
            <a:off x="251100" y="3142400"/>
            <a:ext cx="25629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2"/>
                </a:solidFill>
                <a:latin typeface="Roboto"/>
                <a:ea typeface="Roboto"/>
                <a:cs typeface="Roboto"/>
                <a:sym typeface="Roboto"/>
              </a:rPr>
              <a:t>We will want to create indexes for </a:t>
            </a:r>
            <a:r>
              <a:rPr b="1" lang="en" sz="1500">
                <a:solidFill>
                  <a:srgbClr val="F1C232"/>
                </a:solidFill>
                <a:latin typeface="Roboto"/>
                <a:ea typeface="Roboto"/>
                <a:cs typeface="Roboto"/>
                <a:sym typeface="Roboto"/>
              </a:rPr>
              <a:t>Title </a:t>
            </a:r>
            <a:r>
              <a:rPr lang="en" sz="1500">
                <a:solidFill>
                  <a:schemeClr val="lt2"/>
                </a:solidFill>
                <a:latin typeface="Roboto"/>
                <a:ea typeface="Roboto"/>
                <a:cs typeface="Roboto"/>
                <a:sym typeface="Roboto"/>
              </a:rPr>
              <a:t>(MOVIE) and </a:t>
            </a:r>
            <a:r>
              <a:rPr b="1" lang="en" sz="1500">
                <a:solidFill>
                  <a:srgbClr val="F1C232"/>
                </a:solidFill>
                <a:latin typeface="Roboto"/>
                <a:ea typeface="Roboto"/>
                <a:cs typeface="Roboto"/>
                <a:sym typeface="Roboto"/>
              </a:rPr>
              <a:t>ActorName </a:t>
            </a:r>
            <a:r>
              <a:rPr lang="en" sz="1500">
                <a:solidFill>
                  <a:schemeClr val="lt2"/>
                </a:solidFill>
                <a:latin typeface="Roboto"/>
                <a:ea typeface="Roboto"/>
                <a:cs typeface="Roboto"/>
                <a:sym typeface="Roboto"/>
              </a:rPr>
              <a:t>(ACTOR), since these columns will be rarely altered, often queried, and contain unique values.</a:t>
            </a:r>
            <a:endParaRPr>
              <a:solidFill>
                <a:srgbClr val="75757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Key Relationships and Indexes</a:t>
            </a:r>
            <a:endParaRPr>
              <a:latin typeface="Roboto"/>
              <a:ea typeface="Roboto"/>
              <a:cs typeface="Roboto"/>
              <a:sym typeface="Roboto"/>
            </a:endParaRPr>
          </a:p>
        </p:txBody>
      </p:sp>
      <p:cxnSp>
        <p:nvCxnSpPr>
          <p:cNvPr id="222" name="Google Shape;222;p31"/>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223" name="Google Shape;223;p31"/>
          <p:cNvSpPr txBox="1"/>
          <p:nvPr/>
        </p:nvSpPr>
        <p:spPr>
          <a:xfrm>
            <a:off x="5081100" y="1192350"/>
            <a:ext cx="3751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rgbClr val="F1C232"/>
                </a:solidFill>
                <a:latin typeface="Roboto"/>
                <a:ea typeface="Roboto"/>
                <a:cs typeface="Roboto"/>
                <a:sym typeface="Roboto"/>
              </a:rPr>
              <a:t>MovieID </a:t>
            </a:r>
            <a:r>
              <a:rPr lang="en" sz="1500">
                <a:solidFill>
                  <a:schemeClr val="lt2"/>
                </a:solidFill>
                <a:latin typeface="Roboto"/>
                <a:ea typeface="Roboto"/>
                <a:cs typeface="Roboto"/>
                <a:sym typeface="Roboto"/>
              </a:rPr>
              <a:t>(MOVIE) will be a foreign key for the COPY entity.</a:t>
            </a:r>
            <a:endParaRPr>
              <a:solidFill>
                <a:srgbClr val="757575"/>
              </a:solidFill>
              <a:latin typeface="Roboto"/>
              <a:ea typeface="Roboto"/>
              <a:cs typeface="Roboto"/>
              <a:sym typeface="Roboto"/>
            </a:endParaRPr>
          </a:p>
        </p:txBody>
      </p:sp>
      <p:pic>
        <p:nvPicPr>
          <p:cNvPr id="224" name="Google Shape;224;p31"/>
          <p:cNvPicPr preferRelativeResize="0"/>
          <p:nvPr/>
        </p:nvPicPr>
        <p:blipFill rotWithShape="1">
          <a:blip r:embed="rId3">
            <a:alphaModFix/>
          </a:blip>
          <a:srcRect b="39" l="0" r="0" t="39"/>
          <a:stretch/>
        </p:blipFill>
        <p:spPr>
          <a:xfrm>
            <a:off x="2814731" y="1411225"/>
            <a:ext cx="1672845" cy="3283352"/>
          </a:xfrm>
          <a:prstGeom prst="rect">
            <a:avLst/>
          </a:prstGeom>
          <a:noFill/>
          <a:ln>
            <a:noFill/>
          </a:ln>
        </p:spPr>
      </p:pic>
      <p:pic>
        <p:nvPicPr>
          <p:cNvPr id="225" name="Google Shape;225;p31"/>
          <p:cNvPicPr preferRelativeResize="0"/>
          <p:nvPr/>
        </p:nvPicPr>
        <p:blipFill rotWithShape="1">
          <a:blip r:embed="rId4">
            <a:alphaModFix/>
          </a:blip>
          <a:srcRect b="0" l="0" r="0" t="0"/>
          <a:stretch/>
        </p:blipFill>
        <p:spPr>
          <a:xfrm>
            <a:off x="813625" y="1411225"/>
            <a:ext cx="1703683" cy="1478463"/>
          </a:xfrm>
          <a:prstGeom prst="rect">
            <a:avLst/>
          </a:prstGeom>
          <a:noFill/>
          <a:ln>
            <a:noFill/>
          </a:ln>
        </p:spPr>
      </p:pic>
      <p:cxnSp>
        <p:nvCxnSpPr>
          <p:cNvPr id="226" name="Google Shape;226;p31"/>
          <p:cNvCxnSpPr/>
          <p:nvPr/>
        </p:nvCxnSpPr>
        <p:spPr>
          <a:xfrm>
            <a:off x="2019123" y="1876699"/>
            <a:ext cx="789000" cy="150600"/>
          </a:xfrm>
          <a:prstGeom prst="straightConnector1">
            <a:avLst/>
          </a:prstGeom>
          <a:noFill/>
          <a:ln cap="flat" cmpd="sng" w="28575">
            <a:solidFill>
              <a:srgbClr val="13A4DE"/>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a:t>
            </a:r>
            <a:r>
              <a:rPr b="1" lang="en">
                <a:latin typeface="Roboto"/>
                <a:ea typeface="Roboto"/>
                <a:cs typeface="Roboto"/>
                <a:sym typeface="Roboto"/>
              </a:rPr>
              <a:t>: </a:t>
            </a:r>
            <a:r>
              <a:rPr lang="en">
                <a:latin typeface="Roboto"/>
                <a:ea typeface="Roboto"/>
                <a:cs typeface="Roboto"/>
                <a:sym typeface="Roboto"/>
              </a:rPr>
              <a:t>Requirements Analysis</a:t>
            </a:r>
            <a:endParaRPr>
              <a:latin typeface="Roboto"/>
              <a:ea typeface="Roboto"/>
              <a:cs typeface="Roboto"/>
              <a:sym typeface="Roboto"/>
            </a:endParaRPr>
          </a:p>
        </p:txBody>
      </p:sp>
      <p:sp>
        <p:nvSpPr>
          <p:cNvPr id="62" name="Google Shape;62;p14"/>
          <p:cNvSpPr txBox="1"/>
          <p:nvPr>
            <p:ph idx="1" type="body"/>
          </p:nvPr>
        </p:nvSpPr>
        <p:spPr>
          <a:xfrm>
            <a:off x="311700" y="1152475"/>
            <a:ext cx="8520600" cy="33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The client is seeking a system to assist in with managing various aspects of the business for a small video rental store.</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This system will focus primarily on tracking movies and customers, but as we will explore in the coming slides these entities (especially movies) are complex and will require multiple supplemental entities to fully maintain and manage.</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First, we will take a look at the exact requirements provided by the client, in order to identify preliminary entities, attributes, and relationships upon which we can start to build our conceptual design.</a:t>
            </a:r>
            <a:endParaRPr>
              <a:latin typeface="Roboto"/>
              <a:ea typeface="Roboto"/>
              <a:cs typeface="Roboto"/>
              <a:sym typeface="Roboto"/>
            </a:endParaRPr>
          </a:p>
        </p:txBody>
      </p:sp>
      <p:cxnSp>
        <p:nvCxnSpPr>
          <p:cNvPr id="63" name="Google Shape;63;p14"/>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Logical Design: </a:t>
            </a:r>
            <a:r>
              <a:rPr lang="en">
                <a:latin typeface="Roboto"/>
                <a:ea typeface="Roboto"/>
                <a:cs typeface="Roboto"/>
                <a:sym typeface="Roboto"/>
              </a:rPr>
              <a:t>Database Build Code</a:t>
            </a:r>
            <a:endParaRPr>
              <a:latin typeface="Roboto"/>
              <a:ea typeface="Roboto"/>
              <a:cs typeface="Roboto"/>
              <a:sym typeface="Roboto"/>
            </a:endParaRPr>
          </a:p>
        </p:txBody>
      </p:sp>
      <p:cxnSp>
        <p:nvCxnSpPr>
          <p:cNvPr id="232" name="Google Shape;232;p32"/>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233" name="Google Shape;233;p32"/>
          <p:cNvSpPr txBox="1"/>
          <p:nvPr/>
        </p:nvSpPr>
        <p:spPr>
          <a:xfrm>
            <a:off x="399975" y="1732800"/>
            <a:ext cx="4497900" cy="3232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00">
                <a:solidFill>
                  <a:srgbClr val="9E9E9E"/>
                </a:solidFill>
                <a:latin typeface="Roboto"/>
                <a:ea typeface="Roboto"/>
                <a:cs typeface="Roboto"/>
                <a:sym typeface="Roboto"/>
              </a:rPr>
              <a:t>-- Table creation</a:t>
            </a:r>
            <a:br>
              <a:rPr lang="en" sz="900">
                <a:solidFill>
                  <a:srgbClr val="9E9E9E"/>
                </a:solidFill>
                <a:latin typeface="Roboto"/>
                <a:ea typeface="Roboto"/>
                <a:cs typeface="Roboto"/>
                <a:sym typeface="Roboto"/>
              </a:rPr>
            </a:br>
            <a:r>
              <a:rPr lang="en" sz="900">
                <a:solidFill>
                  <a:srgbClr val="E06666"/>
                </a:solidFill>
                <a:latin typeface="Roboto"/>
                <a:ea typeface="Roboto"/>
                <a:cs typeface="Roboto"/>
                <a:sym typeface="Roboto"/>
              </a:rPr>
              <a:t>DROP TABLE</a:t>
            </a:r>
            <a:r>
              <a:rPr lang="en" sz="900">
                <a:solidFill>
                  <a:srgbClr val="EA9999"/>
                </a:solidFill>
                <a:latin typeface="Roboto"/>
                <a:ea typeface="Roboto"/>
                <a:cs typeface="Roboto"/>
                <a:sym typeface="Roboto"/>
              </a:rPr>
              <a:t> </a:t>
            </a:r>
            <a:r>
              <a:rPr lang="en" sz="900">
                <a:solidFill>
                  <a:srgbClr val="9E9E9E"/>
                </a:solidFill>
                <a:latin typeface="Roboto"/>
                <a:ea typeface="Roboto"/>
                <a:cs typeface="Roboto"/>
                <a:sym typeface="Roboto"/>
              </a:rPr>
              <a:t>	</a:t>
            </a:r>
            <a:r>
              <a:rPr lang="en" sz="900">
                <a:solidFill>
                  <a:schemeClr val="dk1"/>
                </a:solidFill>
                <a:latin typeface="Roboto"/>
                <a:ea typeface="Roboto"/>
                <a:cs typeface="Roboto"/>
                <a:sym typeface="Roboto"/>
              </a:rPr>
              <a:t>Customers</a:t>
            </a:r>
            <a:r>
              <a:rPr lang="en" sz="900">
                <a:solidFill>
                  <a:srgbClr val="9E9E9E"/>
                </a:solidFill>
                <a:latin typeface="Roboto"/>
                <a:ea typeface="Roboto"/>
                <a:cs typeface="Roboto"/>
                <a:sym typeface="Roboto"/>
              </a:rPr>
              <a:t>;</a:t>
            </a:r>
            <a:endParaRPr sz="900">
              <a:solidFill>
                <a:srgbClr val="9E9E9E"/>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CREATE TABLE</a:t>
            </a:r>
            <a:r>
              <a:rPr lang="en" sz="900">
                <a:solidFill>
                  <a:srgbClr val="9E9E9E"/>
                </a:solidFill>
                <a:latin typeface="Roboto"/>
                <a:ea typeface="Roboto"/>
                <a:cs typeface="Roboto"/>
                <a:sym typeface="Roboto"/>
              </a:rPr>
              <a:t> 	</a:t>
            </a:r>
            <a:r>
              <a:rPr lang="en" sz="900">
                <a:solidFill>
                  <a:srgbClr val="98E813"/>
                </a:solidFill>
                <a:latin typeface="Roboto"/>
                <a:ea typeface="Roboto"/>
                <a:cs typeface="Roboto"/>
                <a:sym typeface="Roboto"/>
              </a:rPr>
              <a:t>Customers</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	MemberID	</a:t>
            </a:r>
            <a:r>
              <a:rPr lang="en" sz="900">
                <a:solidFill>
                  <a:srgbClr val="00FFFF"/>
                </a:solidFill>
                <a:latin typeface="Roboto"/>
                <a:ea typeface="Roboto"/>
                <a:cs typeface="Roboto"/>
                <a:sym typeface="Roboto"/>
              </a:rPr>
              <a:t>INT</a:t>
            </a:r>
            <a:r>
              <a:rPr lang="en" sz="900">
                <a:solidFill>
                  <a:srgbClr val="FFFFFF"/>
                </a:solidFill>
                <a:latin typeface="Roboto"/>
                <a:ea typeface="Roboto"/>
                <a:cs typeface="Roboto"/>
                <a:sym typeface="Roboto"/>
              </a:rPr>
              <a:t>		</a:t>
            </a:r>
            <a:r>
              <a:rPr lang="en" sz="900">
                <a:solidFill>
                  <a:srgbClr val="E06666"/>
                </a:solidFill>
                <a:latin typeface="Roboto"/>
                <a:ea typeface="Roboto"/>
                <a:cs typeface="Roboto"/>
                <a:sym typeface="Roboto"/>
              </a:rPr>
              <a:t>NOT NULL</a:t>
            </a:r>
            <a:endParaRPr sz="900">
              <a:solidFill>
                <a:srgbClr val="E06666"/>
              </a:solidFill>
              <a:latin typeface="Roboto"/>
              <a:ea typeface="Roboto"/>
              <a:cs typeface="Roboto"/>
              <a:sym typeface="Roboto"/>
            </a:endParaRPr>
          </a:p>
          <a:p>
            <a:pPr indent="457200" lvl="0" marL="1828800" rtl="0" algn="l">
              <a:lnSpc>
                <a:spcPct val="100000"/>
              </a:lnSpc>
              <a:spcBef>
                <a:spcPts val="0"/>
              </a:spcBef>
              <a:spcAft>
                <a:spcPts val="0"/>
              </a:spcAft>
              <a:buNone/>
            </a:pPr>
            <a:r>
              <a:rPr lang="en" sz="900">
                <a:solidFill>
                  <a:srgbClr val="E06666"/>
                </a:solidFill>
                <a:latin typeface="Roboto"/>
                <a:ea typeface="Roboto"/>
                <a:cs typeface="Roboto"/>
                <a:sym typeface="Roboto"/>
              </a:rPr>
              <a:t>PRIMARY KEY</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	FirstName	</a:t>
            </a:r>
            <a:r>
              <a:rPr lang="en" sz="900">
                <a:solidFill>
                  <a:srgbClr val="00FFFF"/>
                </a:solidFill>
                <a:latin typeface="Roboto"/>
                <a:ea typeface="Roboto"/>
                <a:cs typeface="Roboto"/>
                <a:sym typeface="Roboto"/>
              </a:rPr>
              <a:t>VARCHAR(24)</a:t>
            </a:r>
            <a:r>
              <a:rPr lang="en" sz="900">
                <a:solidFill>
                  <a:srgbClr val="FFFFFF"/>
                </a:solidFill>
                <a:latin typeface="Roboto"/>
                <a:ea typeface="Roboto"/>
                <a:cs typeface="Roboto"/>
                <a:sym typeface="Roboto"/>
              </a:rPr>
              <a:t>	</a:t>
            </a:r>
            <a:r>
              <a:rPr lang="en" sz="900">
                <a:solidFill>
                  <a:srgbClr val="E06666"/>
                </a:solidFill>
                <a:latin typeface="Roboto"/>
                <a:ea typeface="Roboto"/>
                <a:cs typeface="Roboto"/>
                <a:sym typeface="Roboto"/>
              </a:rPr>
              <a:t>NOT NULL</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	LastName	</a:t>
            </a:r>
            <a:r>
              <a:rPr lang="en" sz="900">
                <a:solidFill>
                  <a:srgbClr val="00FFFF"/>
                </a:solidFill>
                <a:latin typeface="Roboto"/>
                <a:ea typeface="Roboto"/>
                <a:cs typeface="Roboto"/>
                <a:sym typeface="Roboto"/>
              </a:rPr>
              <a:t>VARCHAR(24)</a:t>
            </a:r>
            <a:r>
              <a:rPr lang="en" sz="900">
                <a:solidFill>
                  <a:srgbClr val="FFFFFF"/>
                </a:solidFill>
                <a:latin typeface="Roboto"/>
                <a:ea typeface="Roboto"/>
                <a:cs typeface="Roboto"/>
                <a:sym typeface="Roboto"/>
              </a:rPr>
              <a:t>	</a:t>
            </a:r>
            <a:r>
              <a:rPr lang="en" sz="900">
                <a:solidFill>
                  <a:srgbClr val="E06666"/>
                </a:solidFill>
                <a:latin typeface="Roboto"/>
                <a:ea typeface="Roboto"/>
                <a:cs typeface="Roboto"/>
                <a:sym typeface="Roboto"/>
              </a:rPr>
              <a:t>NOT NULL</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	PhoneNumber	</a:t>
            </a:r>
            <a:r>
              <a:rPr lang="en" sz="900">
                <a:solidFill>
                  <a:srgbClr val="00FFFF"/>
                </a:solidFill>
                <a:latin typeface="Roboto"/>
                <a:ea typeface="Roboto"/>
                <a:cs typeface="Roboto"/>
                <a:sym typeface="Roboto"/>
              </a:rPr>
              <a:t>VARCHAR(15)</a:t>
            </a:r>
            <a:r>
              <a:rPr lang="en" sz="900">
                <a:solidFill>
                  <a:srgbClr val="FFFFFF"/>
                </a:solidFill>
                <a:latin typeface="Roboto"/>
                <a:ea typeface="Roboto"/>
                <a:cs typeface="Roboto"/>
                <a:sym typeface="Roboto"/>
              </a:rPr>
              <a:t>	</a:t>
            </a:r>
            <a:r>
              <a:rPr lang="en" sz="900">
                <a:solidFill>
                  <a:srgbClr val="E06666"/>
                </a:solidFill>
                <a:latin typeface="Roboto"/>
                <a:ea typeface="Roboto"/>
                <a:cs typeface="Roboto"/>
                <a:sym typeface="Roboto"/>
              </a:rPr>
              <a:t>NOT NULL</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CREATE INDEX</a:t>
            </a:r>
            <a:r>
              <a:rPr lang="en" sz="900">
                <a:solidFill>
                  <a:srgbClr val="FFFFFF"/>
                </a:solidFill>
                <a:latin typeface="Roboto"/>
                <a:ea typeface="Roboto"/>
                <a:cs typeface="Roboto"/>
                <a:sym typeface="Roboto"/>
              </a:rPr>
              <a:t>	</a:t>
            </a:r>
            <a:r>
              <a:rPr lang="en" sz="900">
                <a:solidFill>
                  <a:srgbClr val="98E813"/>
                </a:solidFill>
                <a:latin typeface="Roboto"/>
                <a:ea typeface="Roboto"/>
                <a:cs typeface="Roboto"/>
                <a:sym typeface="Roboto"/>
              </a:rPr>
              <a:t>IDX_Customers_PhoneNumber</a:t>
            </a:r>
            <a:endParaRPr sz="900">
              <a:solidFill>
                <a:srgbClr val="98E813"/>
              </a:solidFill>
              <a:latin typeface="Roboto"/>
              <a:ea typeface="Roboto"/>
              <a:cs typeface="Roboto"/>
              <a:sym typeface="Roboto"/>
            </a:endParaRPr>
          </a:p>
          <a:p>
            <a:pPr indent="0" lvl="0" marL="457200" rtl="0" algn="l">
              <a:lnSpc>
                <a:spcPct val="100000"/>
              </a:lnSpc>
              <a:spcBef>
                <a:spcPts val="0"/>
              </a:spcBef>
              <a:spcAft>
                <a:spcPts val="0"/>
              </a:spcAft>
              <a:buNone/>
            </a:pPr>
            <a:r>
              <a:rPr lang="en" sz="900">
                <a:solidFill>
                  <a:srgbClr val="E06666"/>
                </a:solidFill>
                <a:latin typeface="Roboto"/>
                <a:ea typeface="Roboto"/>
                <a:cs typeface="Roboto"/>
                <a:sym typeface="Roboto"/>
              </a:rPr>
              <a:t>ON</a:t>
            </a:r>
            <a:r>
              <a:rPr lang="en" sz="900">
                <a:solidFill>
                  <a:srgbClr val="FFFFFF"/>
                </a:solidFill>
                <a:latin typeface="Roboto"/>
                <a:ea typeface="Roboto"/>
                <a:cs typeface="Roboto"/>
                <a:sym typeface="Roboto"/>
              </a:rPr>
              <a:t>		Customers (PhoneNumber);</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t/>
            </a:r>
            <a:endParaRPr sz="900">
              <a:solidFill>
                <a:srgbClr val="FFFFFF"/>
              </a:solidFill>
              <a:latin typeface="Roboto"/>
              <a:ea typeface="Roboto"/>
              <a:cs typeface="Roboto"/>
              <a:sym typeface="Roboto"/>
            </a:endParaRPr>
          </a:p>
          <a:p>
            <a:pPr indent="0" lvl="0" marL="0" rtl="0" algn="l">
              <a:spcBef>
                <a:spcPts val="0"/>
              </a:spcBef>
              <a:spcAft>
                <a:spcPts val="0"/>
              </a:spcAft>
              <a:buNone/>
            </a:pPr>
            <a:r>
              <a:rPr lang="en" sz="900">
                <a:solidFill>
                  <a:srgbClr val="9E9E9E"/>
                </a:solidFill>
                <a:latin typeface="Roboto"/>
                <a:ea typeface="Roboto"/>
                <a:cs typeface="Roboto"/>
                <a:sym typeface="Roboto"/>
              </a:rPr>
              <a:t>-- Insert test data</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INSERT INTO</a:t>
            </a:r>
            <a:r>
              <a:rPr lang="en" sz="900">
                <a:solidFill>
                  <a:srgbClr val="FFFFFF"/>
                </a:solidFill>
                <a:latin typeface="Roboto"/>
                <a:ea typeface="Roboto"/>
                <a:cs typeface="Roboto"/>
                <a:sym typeface="Roboto"/>
              </a:rPr>
              <a:t>	Customers</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VALUES </a:t>
            </a:r>
            <a:r>
              <a:rPr lang="en" sz="900">
                <a:solidFill>
                  <a:srgbClr val="FFFFFF"/>
                </a:solidFill>
                <a:latin typeface="Roboto"/>
                <a:ea typeface="Roboto"/>
                <a:cs typeface="Roboto"/>
                <a:sym typeface="Roboto"/>
              </a:rPr>
              <a:t>(</a:t>
            </a:r>
            <a:r>
              <a:rPr lang="en" sz="900">
                <a:solidFill>
                  <a:srgbClr val="8E7CC3"/>
                </a:solidFill>
                <a:latin typeface="Roboto"/>
                <a:ea typeface="Roboto"/>
                <a:cs typeface="Roboto"/>
                <a:sym typeface="Roboto"/>
              </a:rPr>
              <a:t>69121893</a:t>
            </a:r>
            <a:r>
              <a:rPr lang="en" sz="900">
                <a:solidFill>
                  <a:srgbClr val="FFFFFF"/>
                </a:solidFill>
                <a:latin typeface="Roboto"/>
                <a:ea typeface="Roboto"/>
                <a:cs typeface="Roboto"/>
                <a:sym typeface="Roboto"/>
              </a:rPr>
              <a:t>,	</a:t>
            </a:r>
            <a:r>
              <a:rPr lang="en" sz="900">
                <a:solidFill>
                  <a:srgbClr val="FFE599"/>
                </a:solidFill>
                <a:latin typeface="Roboto"/>
                <a:ea typeface="Roboto"/>
                <a:cs typeface="Roboto"/>
                <a:sym typeface="Roboto"/>
              </a:rPr>
              <a:t>'John'</a:t>
            </a:r>
            <a:r>
              <a:rPr lang="en" sz="900">
                <a:solidFill>
                  <a:srgbClr val="FFFFFF"/>
                </a:solidFill>
                <a:latin typeface="Roboto"/>
                <a:ea typeface="Roboto"/>
                <a:cs typeface="Roboto"/>
                <a:sym typeface="Roboto"/>
              </a:rPr>
              <a:t>,</a:t>
            </a:r>
            <a:r>
              <a:rPr lang="en" sz="900">
                <a:solidFill>
                  <a:srgbClr val="FFE599"/>
                </a:solidFill>
                <a:latin typeface="Roboto"/>
                <a:ea typeface="Roboto"/>
                <a:cs typeface="Roboto"/>
                <a:sym typeface="Roboto"/>
              </a:rPr>
              <a:t>	'Donahue'</a:t>
            </a:r>
            <a:r>
              <a:rPr lang="en" sz="900">
                <a:solidFill>
                  <a:srgbClr val="FFFFFF"/>
                </a:solidFill>
                <a:latin typeface="Roboto"/>
                <a:ea typeface="Roboto"/>
                <a:cs typeface="Roboto"/>
                <a:sym typeface="Roboto"/>
              </a:rPr>
              <a:t>,	</a:t>
            </a:r>
            <a:r>
              <a:rPr lang="en" sz="900">
                <a:solidFill>
                  <a:srgbClr val="8E7CC3"/>
                </a:solidFill>
                <a:latin typeface="Roboto"/>
                <a:ea typeface="Roboto"/>
                <a:cs typeface="Roboto"/>
                <a:sym typeface="Roboto"/>
              </a:rPr>
              <a:t>19198763020</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INSERT INTO</a:t>
            </a:r>
            <a:r>
              <a:rPr lang="en" sz="900">
                <a:solidFill>
                  <a:srgbClr val="FFFFFF"/>
                </a:solidFill>
                <a:latin typeface="Roboto"/>
                <a:ea typeface="Roboto"/>
                <a:cs typeface="Roboto"/>
                <a:sym typeface="Roboto"/>
              </a:rPr>
              <a:t>	Customers</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VALUES </a:t>
            </a:r>
            <a:r>
              <a:rPr lang="en" sz="900">
                <a:solidFill>
                  <a:srgbClr val="FFFFFF"/>
                </a:solidFill>
                <a:latin typeface="Roboto"/>
                <a:ea typeface="Roboto"/>
                <a:cs typeface="Roboto"/>
                <a:sym typeface="Roboto"/>
              </a:rPr>
              <a:t>(</a:t>
            </a:r>
            <a:r>
              <a:rPr lang="en" sz="900">
                <a:solidFill>
                  <a:srgbClr val="8E7CC3"/>
                </a:solidFill>
                <a:latin typeface="Roboto"/>
                <a:ea typeface="Roboto"/>
                <a:cs typeface="Roboto"/>
                <a:sym typeface="Roboto"/>
              </a:rPr>
              <a:t>24451736</a:t>
            </a:r>
            <a:r>
              <a:rPr lang="en" sz="900">
                <a:solidFill>
                  <a:srgbClr val="FFFFFF"/>
                </a:solidFill>
                <a:latin typeface="Roboto"/>
                <a:ea typeface="Roboto"/>
                <a:cs typeface="Roboto"/>
                <a:sym typeface="Roboto"/>
              </a:rPr>
              <a:t>,	</a:t>
            </a:r>
            <a:r>
              <a:rPr lang="en" sz="900">
                <a:solidFill>
                  <a:srgbClr val="FFE599"/>
                </a:solidFill>
                <a:latin typeface="Roboto"/>
                <a:ea typeface="Roboto"/>
                <a:cs typeface="Roboto"/>
                <a:sym typeface="Roboto"/>
              </a:rPr>
              <a:t>'Anne'</a:t>
            </a:r>
            <a:r>
              <a:rPr lang="en" sz="900">
                <a:solidFill>
                  <a:srgbClr val="FFFFFF"/>
                </a:solidFill>
                <a:latin typeface="Roboto"/>
                <a:ea typeface="Roboto"/>
                <a:cs typeface="Roboto"/>
                <a:sym typeface="Roboto"/>
              </a:rPr>
              <a:t>,</a:t>
            </a:r>
            <a:r>
              <a:rPr lang="en" sz="900">
                <a:solidFill>
                  <a:srgbClr val="FFE599"/>
                </a:solidFill>
                <a:latin typeface="Roboto"/>
                <a:ea typeface="Roboto"/>
                <a:cs typeface="Roboto"/>
                <a:sym typeface="Roboto"/>
              </a:rPr>
              <a:t>	'Williams'</a:t>
            </a:r>
            <a:r>
              <a:rPr lang="en" sz="900">
                <a:solidFill>
                  <a:srgbClr val="FFFFFF"/>
                </a:solidFill>
                <a:latin typeface="Roboto"/>
                <a:ea typeface="Roboto"/>
                <a:cs typeface="Roboto"/>
                <a:sym typeface="Roboto"/>
              </a:rPr>
              <a:t>,</a:t>
            </a:r>
            <a:r>
              <a:rPr lang="en" sz="900">
                <a:solidFill>
                  <a:srgbClr val="FFFFFF"/>
                </a:solidFill>
                <a:latin typeface="Roboto"/>
                <a:ea typeface="Roboto"/>
                <a:cs typeface="Roboto"/>
                <a:sym typeface="Roboto"/>
              </a:rPr>
              <a:t>	</a:t>
            </a:r>
            <a:r>
              <a:rPr lang="en" sz="900">
                <a:solidFill>
                  <a:srgbClr val="8E7CC3"/>
                </a:solidFill>
                <a:latin typeface="Roboto"/>
                <a:ea typeface="Roboto"/>
                <a:cs typeface="Roboto"/>
                <a:sym typeface="Roboto"/>
              </a:rPr>
              <a:t>12527440993</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INSERT INTO</a:t>
            </a:r>
            <a:r>
              <a:rPr lang="en" sz="900">
                <a:solidFill>
                  <a:srgbClr val="FFFFFF"/>
                </a:solidFill>
                <a:latin typeface="Roboto"/>
                <a:ea typeface="Roboto"/>
                <a:cs typeface="Roboto"/>
                <a:sym typeface="Roboto"/>
              </a:rPr>
              <a:t>	Customers</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VALUES </a:t>
            </a:r>
            <a:r>
              <a:rPr lang="en" sz="900">
                <a:solidFill>
                  <a:srgbClr val="FFFFFF"/>
                </a:solidFill>
                <a:latin typeface="Roboto"/>
                <a:ea typeface="Roboto"/>
                <a:cs typeface="Roboto"/>
                <a:sym typeface="Roboto"/>
              </a:rPr>
              <a:t>(</a:t>
            </a:r>
            <a:r>
              <a:rPr lang="en" sz="900">
                <a:solidFill>
                  <a:srgbClr val="8E7CC3"/>
                </a:solidFill>
                <a:latin typeface="Roboto"/>
                <a:ea typeface="Roboto"/>
                <a:cs typeface="Roboto"/>
                <a:sym typeface="Roboto"/>
              </a:rPr>
              <a:t>18663258</a:t>
            </a:r>
            <a:r>
              <a:rPr lang="en" sz="900">
                <a:solidFill>
                  <a:srgbClr val="FFFFFF"/>
                </a:solidFill>
                <a:latin typeface="Roboto"/>
                <a:ea typeface="Roboto"/>
                <a:cs typeface="Roboto"/>
                <a:sym typeface="Roboto"/>
              </a:rPr>
              <a:t>,	</a:t>
            </a:r>
            <a:r>
              <a:rPr lang="en" sz="900">
                <a:solidFill>
                  <a:srgbClr val="FFE599"/>
                </a:solidFill>
                <a:latin typeface="Roboto"/>
                <a:ea typeface="Roboto"/>
                <a:cs typeface="Roboto"/>
                <a:sym typeface="Roboto"/>
              </a:rPr>
              <a:t>'Ahmed'</a:t>
            </a:r>
            <a:r>
              <a:rPr lang="en" sz="900">
                <a:solidFill>
                  <a:srgbClr val="FFFFFF"/>
                </a:solidFill>
                <a:latin typeface="Roboto"/>
                <a:ea typeface="Roboto"/>
                <a:cs typeface="Roboto"/>
                <a:sym typeface="Roboto"/>
              </a:rPr>
              <a:t>,</a:t>
            </a:r>
            <a:r>
              <a:rPr lang="en" sz="900">
                <a:solidFill>
                  <a:srgbClr val="FFE599"/>
                </a:solidFill>
                <a:latin typeface="Roboto"/>
                <a:ea typeface="Roboto"/>
                <a:cs typeface="Roboto"/>
                <a:sym typeface="Roboto"/>
              </a:rPr>
              <a:t>	'Farhid'</a:t>
            </a:r>
            <a:r>
              <a:rPr lang="en" sz="900">
                <a:solidFill>
                  <a:srgbClr val="FFFFFF"/>
                </a:solidFill>
                <a:latin typeface="Roboto"/>
                <a:ea typeface="Roboto"/>
                <a:cs typeface="Roboto"/>
                <a:sym typeface="Roboto"/>
              </a:rPr>
              <a:t>,	</a:t>
            </a:r>
            <a:r>
              <a:rPr lang="en" sz="900">
                <a:solidFill>
                  <a:srgbClr val="FFFFFF"/>
                </a:solidFill>
                <a:latin typeface="Roboto"/>
                <a:ea typeface="Roboto"/>
                <a:cs typeface="Roboto"/>
                <a:sym typeface="Roboto"/>
              </a:rPr>
              <a:t>	</a:t>
            </a:r>
            <a:r>
              <a:rPr lang="en" sz="900">
                <a:solidFill>
                  <a:srgbClr val="8E7CC3"/>
                </a:solidFill>
                <a:latin typeface="Roboto"/>
                <a:ea typeface="Roboto"/>
                <a:cs typeface="Roboto"/>
                <a:sym typeface="Roboto"/>
              </a:rPr>
              <a:t>17048915629</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INSERT INTO</a:t>
            </a:r>
            <a:r>
              <a:rPr lang="en" sz="900">
                <a:solidFill>
                  <a:srgbClr val="FFFFFF"/>
                </a:solidFill>
                <a:latin typeface="Roboto"/>
                <a:ea typeface="Roboto"/>
                <a:cs typeface="Roboto"/>
                <a:sym typeface="Roboto"/>
              </a:rPr>
              <a:t>	Customers</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rPr lang="en" sz="900">
                <a:solidFill>
                  <a:srgbClr val="E06666"/>
                </a:solidFill>
                <a:latin typeface="Roboto"/>
                <a:ea typeface="Roboto"/>
                <a:cs typeface="Roboto"/>
                <a:sym typeface="Roboto"/>
              </a:rPr>
              <a:t>VALUES </a:t>
            </a:r>
            <a:r>
              <a:rPr lang="en" sz="900">
                <a:solidFill>
                  <a:srgbClr val="FFFFFF"/>
                </a:solidFill>
                <a:latin typeface="Roboto"/>
                <a:ea typeface="Roboto"/>
                <a:cs typeface="Roboto"/>
                <a:sym typeface="Roboto"/>
              </a:rPr>
              <a:t>(</a:t>
            </a:r>
            <a:r>
              <a:rPr lang="en" sz="900">
                <a:solidFill>
                  <a:srgbClr val="8E7CC3"/>
                </a:solidFill>
                <a:latin typeface="Roboto"/>
                <a:ea typeface="Roboto"/>
                <a:cs typeface="Roboto"/>
                <a:sym typeface="Roboto"/>
              </a:rPr>
              <a:t>88107045</a:t>
            </a:r>
            <a:r>
              <a:rPr lang="en" sz="900">
                <a:solidFill>
                  <a:srgbClr val="FFFFFF"/>
                </a:solidFill>
                <a:latin typeface="Roboto"/>
                <a:ea typeface="Roboto"/>
                <a:cs typeface="Roboto"/>
                <a:sym typeface="Roboto"/>
              </a:rPr>
              <a:t>,	</a:t>
            </a:r>
            <a:r>
              <a:rPr lang="en" sz="900">
                <a:solidFill>
                  <a:srgbClr val="FFE599"/>
                </a:solidFill>
                <a:latin typeface="Roboto"/>
                <a:ea typeface="Roboto"/>
                <a:cs typeface="Roboto"/>
                <a:sym typeface="Roboto"/>
              </a:rPr>
              <a:t>'Bella'</a:t>
            </a:r>
            <a:r>
              <a:rPr lang="en" sz="900">
                <a:solidFill>
                  <a:srgbClr val="FFFFFF"/>
                </a:solidFill>
                <a:latin typeface="Roboto"/>
                <a:ea typeface="Roboto"/>
                <a:cs typeface="Roboto"/>
                <a:sym typeface="Roboto"/>
              </a:rPr>
              <a:t>,</a:t>
            </a:r>
            <a:r>
              <a:rPr lang="en" sz="900">
                <a:solidFill>
                  <a:srgbClr val="FFE599"/>
                </a:solidFill>
                <a:latin typeface="Roboto"/>
                <a:ea typeface="Roboto"/>
                <a:cs typeface="Roboto"/>
                <a:sym typeface="Roboto"/>
              </a:rPr>
              <a:t>	'Talous'</a:t>
            </a:r>
            <a:r>
              <a:rPr lang="en" sz="900">
                <a:solidFill>
                  <a:srgbClr val="FFFFFF"/>
                </a:solidFill>
                <a:latin typeface="Roboto"/>
                <a:ea typeface="Roboto"/>
                <a:cs typeface="Roboto"/>
                <a:sym typeface="Roboto"/>
              </a:rPr>
              <a:t>,	</a:t>
            </a:r>
            <a:r>
              <a:rPr lang="en" sz="900">
                <a:solidFill>
                  <a:srgbClr val="FFFFFF"/>
                </a:solidFill>
                <a:latin typeface="Roboto"/>
                <a:ea typeface="Roboto"/>
                <a:cs typeface="Roboto"/>
                <a:sym typeface="Roboto"/>
              </a:rPr>
              <a:t>	</a:t>
            </a:r>
            <a:r>
              <a:rPr lang="en" sz="900">
                <a:solidFill>
                  <a:srgbClr val="8E7CC3"/>
                </a:solidFill>
                <a:latin typeface="Roboto"/>
                <a:ea typeface="Roboto"/>
                <a:cs typeface="Roboto"/>
                <a:sym typeface="Roboto"/>
              </a:rPr>
              <a:t>13439467313</a:t>
            </a:r>
            <a:r>
              <a:rPr lang="en"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a:p>
            <a:pPr indent="0" lvl="0" marL="0" rtl="0" algn="l">
              <a:lnSpc>
                <a:spcPct val="100000"/>
              </a:lnSpc>
              <a:spcBef>
                <a:spcPts val="0"/>
              </a:spcBef>
              <a:spcAft>
                <a:spcPts val="0"/>
              </a:spcAft>
              <a:buNone/>
            </a:pPr>
            <a:r>
              <a:t/>
            </a:r>
            <a:endParaRPr sz="900">
              <a:solidFill>
                <a:srgbClr val="FFFFFF"/>
              </a:solidFill>
              <a:latin typeface="Roboto"/>
              <a:ea typeface="Roboto"/>
              <a:cs typeface="Roboto"/>
              <a:sym typeface="Roboto"/>
            </a:endParaRPr>
          </a:p>
        </p:txBody>
      </p:sp>
      <p:sp>
        <p:nvSpPr>
          <p:cNvPr id="234" name="Google Shape;234;p32"/>
          <p:cNvSpPr txBox="1"/>
          <p:nvPr>
            <p:ph type="title"/>
          </p:nvPr>
        </p:nvSpPr>
        <p:spPr>
          <a:xfrm>
            <a:off x="432750" y="1270100"/>
            <a:ext cx="8278500" cy="3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latin typeface="Roboto"/>
                <a:ea typeface="Roboto"/>
                <a:cs typeface="Roboto"/>
                <a:sym typeface="Roboto"/>
              </a:rPr>
              <a:t>Sample SQL Code: </a:t>
            </a:r>
            <a:r>
              <a:rPr b="1" lang="en" sz="1600">
                <a:latin typeface="Roboto"/>
                <a:ea typeface="Roboto"/>
                <a:cs typeface="Roboto"/>
                <a:sym typeface="Roboto"/>
              </a:rPr>
              <a:t>Customers Table</a:t>
            </a:r>
            <a:endParaRPr b="1" sz="1600">
              <a:latin typeface="Roboto"/>
              <a:ea typeface="Roboto"/>
              <a:cs typeface="Roboto"/>
              <a:sym typeface="Roboto"/>
            </a:endParaRPr>
          </a:p>
        </p:txBody>
      </p:sp>
      <p:sp>
        <p:nvSpPr>
          <p:cNvPr id="235" name="Google Shape;235;p32"/>
          <p:cNvSpPr txBox="1"/>
          <p:nvPr>
            <p:ph type="title"/>
          </p:nvPr>
        </p:nvSpPr>
        <p:spPr>
          <a:xfrm>
            <a:off x="5019225" y="4101425"/>
            <a:ext cx="3813300" cy="757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69718"/>
              <a:buNone/>
            </a:pPr>
            <a:r>
              <a:rPr b="1" lang="en" sz="1420">
                <a:solidFill>
                  <a:srgbClr val="93C47D"/>
                </a:solidFill>
                <a:latin typeface="Roboto"/>
                <a:ea typeface="Roboto"/>
                <a:cs typeface="Roboto"/>
                <a:sym typeface="Roboto"/>
              </a:rPr>
              <a:t>** Full code for all tables included in notes below, and also as attached as a separate .sql file. **</a:t>
            </a:r>
            <a:endParaRPr b="1" sz="1420">
              <a:solidFill>
                <a:srgbClr val="93C47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Requirements Analysis</a:t>
            </a:r>
            <a:endParaRPr>
              <a:latin typeface="Roboto"/>
              <a:ea typeface="Roboto"/>
              <a:cs typeface="Roboto"/>
              <a:sym typeface="Roboto"/>
            </a:endParaRPr>
          </a:p>
        </p:txBody>
      </p:sp>
      <p:sp>
        <p:nvSpPr>
          <p:cNvPr id="69" name="Google Shape;69;p15"/>
          <p:cNvSpPr txBox="1"/>
          <p:nvPr>
            <p:ph idx="1" type="body"/>
          </p:nvPr>
        </p:nvSpPr>
        <p:spPr>
          <a:xfrm>
            <a:off x="311700" y="1086550"/>
            <a:ext cx="8520600" cy="3937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I’m the owner of a small video rental store. We have over 3,000 movies that we need to keep track of. Each of our movies has a DVD or VHS tape number. For each movie, we need to know its title and category (</a:t>
            </a:r>
            <a:r>
              <a:rPr i="1" lang="en" sz="1300">
                <a:solidFill>
                  <a:srgbClr val="D9D9D9"/>
                </a:solidFill>
                <a:latin typeface="Roboto"/>
                <a:ea typeface="Roboto"/>
                <a:cs typeface="Roboto"/>
                <a:sym typeface="Roboto"/>
              </a:rPr>
              <a:t>e.g</a:t>
            </a:r>
            <a:r>
              <a:rPr lang="en" sz="1300">
                <a:solidFill>
                  <a:srgbClr val="D9D9D9"/>
                </a:solidFill>
                <a:latin typeface="Roboto"/>
                <a:ea typeface="Roboto"/>
                <a:cs typeface="Roboto"/>
                <a:sym typeface="Roboto"/>
              </a:rPr>
              <a:t>., comedy, suspense, drama, action, war, or sci-fi).</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Yes, we do have multiple copies of many of our movies. We give each movie a specific ID, and then track which DVD or VHS contains the movie. A movie can be either DVD or VHS format.</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We always have at least one DVD or VHS tape for each movie we track, and each DVD or VHS tape is always a copy of a single, specific movie.</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Our DVDs and VHS tapes are very long. We don’t have any movies that require multiple DVDs or VHS tapes.</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We are frequently asked for movies starring specific actors. Mel Gibson and Julia Roberts are always popular. So we’d like to keep track of the star actors appearing in each movie. Not all of our movies have star actors. Customers like to know each actor’s “real” birth name and date of birth. We track only actors who appear in the movies in our inventory.</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We have lots of customers. We rent videos only to people who have joined our 'video club.'  For each club member, we’d like to keep their first and last name, current phone number, and current address. And, of course, each club member has a membership number.</a:t>
            </a:r>
            <a:endParaRPr sz="2000">
              <a:solidFill>
                <a:srgbClr val="D9D9D9"/>
              </a:solidFill>
              <a:latin typeface="Roboto"/>
              <a:ea typeface="Roboto"/>
              <a:cs typeface="Roboto"/>
              <a:sym typeface="Roboto"/>
            </a:endParaRPr>
          </a:p>
        </p:txBody>
      </p:sp>
      <p:cxnSp>
        <p:nvCxnSpPr>
          <p:cNvPr id="70" name="Google Shape;70;p15"/>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Requirements Analysis</a:t>
            </a:r>
            <a:endParaRPr>
              <a:latin typeface="Roboto"/>
              <a:ea typeface="Roboto"/>
              <a:cs typeface="Roboto"/>
              <a:sym typeface="Roboto"/>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We will go through this requirements statement and highlight entities and attributes. We will also attempt to highlight any relationships that are obvious, but many relationships will have to be inferred from our knowledge of how the company’s systems work.</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Entities and attributes will be derived from nouns in the requirements statement. We will highlight entities in </a:t>
            </a:r>
            <a:r>
              <a:rPr b="1" lang="en">
                <a:solidFill>
                  <a:srgbClr val="3D85C6"/>
                </a:solidFill>
                <a:latin typeface="Roboto"/>
                <a:ea typeface="Roboto"/>
                <a:cs typeface="Roboto"/>
                <a:sym typeface="Roboto"/>
              </a:rPr>
              <a:t>blue </a:t>
            </a:r>
            <a:r>
              <a:rPr lang="en">
                <a:latin typeface="Roboto"/>
                <a:ea typeface="Roboto"/>
                <a:cs typeface="Roboto"/>
                <a:sym typeface="Roboto"/>
              </a:rPr>
              <a:t>and attributes in </a:t>
            </a:r>
            <a:r>
              <a:rPr b="1" lang="en">
                <a:solidFill>
                  <a:srgbClr val="F1C232"/>
                </a:solidFill>
                <a:latin typeface="Roboto"/>
                <a:ea typeface="Roboto"/>
                <a:cs typeface="Roboto"/>
                <a:sym typeface="Roboto"/>
              </a:rPr>
              <a:t>yellow</a:t>
            </a:r>
            <a:r>
              <a:rPr lang="en">
                <a:latin typeface="Roboto"/>
                <a:ea typeface="Roboto"/>
                <a:cs typeface="Roboto"/>
                <a:sym typeface="Roboto"/>
              </a:rPr>
              <a:t>. Some attributes may eventually become their own entities, if the database design requires it.</a:t>
            </a:r>
            <a:endParaRPr>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Relationships will be derived from verbs in the requirements statement. We will highlight relationships in </a:t>
            </a:r>
            <a:r>
              <a:rPr b="1" lang="en">
                <a:solidFill>
                  <a:srgbClr val="E06666"/>
                </a:solidFill>
                <a:latin typeface="Roboto"/>
                <a:ea typeface="Roboto"/>
                <a:cs typeface="Roboto"/>
                <a:sym typeface="Roboto"/>
              </a:rPr>
              <a:t>pink</a:t>
            </a:r>
            <a:r>
              <a:rPr lang="en">
                <a:latin typeface="Roboto"/>
                <a:ea typeface="Roboto"/>
                <a:cs typeface="Roboto"/>
                <a:sym typeface="Roboto"/>
              </a:rPr>
              <a:t>. Aspects of those relationships will be highlighted in </a:t>
            </a:r>
            <a:r>
              <a:rPr b="1" lang="en">
                <a:solidFill>
                  <a:srgbClr val="F4CCCC"/>
                </a:solidFill>
                <a:latin typeface="Roboto"/>
                <a:ea typeface="Roboto"/>
                <a:cs typeface="Roboto"/>
                <a:sym typeface="Roboto"/>
              </a:rPr>
              <a:t>lighter pink</a:t>
            </a:r>
            <a:r>
              <a:rPr lang="en">
                <a:latin typeface="Roboto"/>
                <a:ea typeface="Roboto"/>
                <a:cs typeface="Roboto"/>
                <a:sym typeface="Roboto"/>
              </a:rPr>
              <a:t>.</a:t>
            </a:r>
            <a:endParaRPr>
              <a:latin typeface="Roboto"/>
              <a:ea typeface="Roboto"/>
              <a:cs typeface="Roboto"/>
              <a:sym typeface="Roboto"/>
            </a:endParaRPr>
          </a:p>
        </p:txBody>
      </p:sp>
      <p:cxnSp>
        <p:nvCxnSpPr>
          <p:cNvPr id="77" name="Google Shape;77;p16"/>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Requirements Analysis</a:t>
            </a:r>
            <a:endParaRPr>
              <a:latin typeface="Roboto"/>
              <a:ea typeface="Roboto"/>
              <a:cs typeface="Roboto"/>
              <a:sym typeface="Roboto"/>
            </a:endParaRPr>
          </a:p>
        </p:txBody>
      </p:sp>
      <p:sp>
        <p:nvSpPr>
          <p:cNvPr id="83" name="Google Shape;83;p17"/>
          <p:cNvSpPr txBox="1"/>
          <p:nvPr>
            <p:ph idx="1" type="body"/>
          </p:nvPr>
        </p:nvSpPr>
        <p:spPr>
          <a:xfrm>
            <a:off x="170813" y="1206300"/>
            <a:ext cx="8520600" cy="3937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I’m the owner of a small video rental store. We have over 3,000 </a:t>
            </a:r>
            <a:r>
              <a:rPr b="1" lang="en" sz="1300">
                <a:solidFill>
                  <a:srgbClr val="3D85C6"/>
                </a:solidFill>
                <a:latin typeface="Roboto"/>
                <a:ea typeface="Roboto"/>
                <a:cs typeface="Roboto"/>
                <a:sym typeface="Roboto"/>
              </a:rPr>
              <a:t>movies </a:t>
            </a:r>
            <a:r>
              <a:rPr lang="en" sz="1300">
                <a:solidFill>
                  <a:srgbClr val="D9D9D9"/>
                </a:solidFill>
                <a:latin typeface="Roboto"/>
                <a:ea typeface="Roboto"/>
                <a:cs typeface="Roboto"/>
                <a:sym typeface="Roboto"/>
              </a:rPr>
              <a:t>that we need to keep track of. Each of our movies has a </a:t>
            </a:r>
            <a:r>
              <a:rPr b="1" lang="en" sz="1300">
                <a:solidFill>
                  <a:srgbClr val="F1C232"/>
                </a:solidFill>
                <a:latin typeface="Roboto"/>
                <a:ea typeface="Roboto"/>
                <a:cs typeface="Roboto"/>
                <a:sym typeface="Roboto"/>
              </a:rPr>
              <a:t>DVD or VHS tape number</a:t>
            </a:r>
            <a:r>
              <a:rPr lang="en" sz="1300">
                <a:solidFill>
                  <a:srgbClr val="D9D9D9"/>
                </a:solidFill>
                <a:latin typeface="Roboto"/>
                <a:ea typeface="Roboto"/>
                <a:cs typeface="Roboto"/>
                <a:sym typeface="Roboto"/>
              </a:rPr>
              <a:t>. For each movie, we need to know its </a:t>
            </a:r>
            <a:r>
              <a:rPr b="1" lang="en" sz="1300">
                <a:solidFill>
                  <a:srgbClr val="F1C232"/>
                </a:solidFill>
                <a:latin typeface="Roboto"/>
                <a:ea typeface="Roboto"/>
                <a:cs typeface="Roboto"/>
                <a:sym typeface="Roboto"/>
              </a:rPr>
              <a:t>title </a:t>
            </a:r>
            <a:r>
              <a:rPr lang="en" sz="1300">
                <a:solidFill>
                  <a:srgbClr val="D9D9D9"/>
                </a:solidFill>
                <a:latin typeface="Roboto"/>
                <a:ea typeface="Roboto"/>
                <a:cs typeface="Roboto"/>
                <a:sym typeface="Roboto"/>
              </a:rPr>
              <a:t>and </a:t>
            </a:r>
            <a:r>
              <a:rPr b="1" lang="en" sz="1300">
                <a:solidFill>
                  <a:srgbClr val="F1C232"/>
                </a:solidFill>
                <a:latin typeface="Roboto"/>
                <a:ea typeface="Roboto"/>
                <a:cs typeface="Roboto"/>
                <a:sym typeface="Roboto"/>
              </a:rPr>
              <a:t>category </a:t>
            </a:r>
            <a:r>
              <a:rPr lang="en" sz="1300">
                <a:solidFill>
                  <a:srgbClr val="D9D9D9"/>
                </a:solidFill>
                <a:latin typeface="Roboto"/>
                <a:ea typeface="Roboto"/>
                <a:cs typeface="Roboto"/>
                <a:sym typeface="Roboto"/>
              </a:rPr>
              <a:t>(</a:t>
            </a:r>
            <a:r>
              <a:rPr i="1" lang="en" sz="1300">
                <a:solidFill>
                  <a:srgbClr val="D9D9D9"/>
                </a:solidFill>
                <a:latin typeface="Roboto"/>
                <a:ea typeface="Roboto"/>
                <a:cs typeface="Roboto"/>
                <a:sym typeface="Roboto"/>
              </a:rPr>
              <a:t>e.g</a:t>
            </a:r>
            <a:r>
              <a:rPr lang="en" sz="1300">
                <a:solidFill>
                  <a:srgbClr val="D9D9D9"/>
                </a:solidFill>
                <a:latin typeface="Roboto"/>
                <a:ea typeface="Roboto"/>
                <a:cs typeface="Roboto"/>
                <a:sym typeface="Roboto"/>
              </a:rPr>
              <a:t>., comedy, suspense, drama, action, war, or sci-fi).</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Yes, we do have multiple </a:t>
            </a:r>
            <a:r>
              <a:rPr b="1" lang="en" sz="1300">
                <a:solidFill>
                  <a:srgbClr val="3D85C6"/>
                </a:solidFill>
                <a:latin typeface="Roboto"/>
                <a:ea typeface="Roboto"/>
                <a:cs typeface="Roboto"/>
                <a:sym typeface="Roboto"/>
              </a:rPr>
              <a:t>copies </a:t>
            </a:r>
            <a:r>
              <a:rPr lang="en" sz="1300">
                <a:solidFill>
                  <a:srgbClr val="D9D9D9"/>
                </a:solidFill>
                <a:latin typeface="Roboto"/>
                <a:ea typeface="Roboto"/>
                <a:cs typeface="Roboto"/>
                <a:sym typeface="Roboto"/>
              </a:rPr>
              <a:t>of many of our movies. We give each movie a </a:t>
            </a:r>
            <a:r>
              <a:rPr lang="en" sz="1300">
                <a:solidFill>
                  <a:srgbClr val="D9D9D9"/>
                </a:solidFill>
                <a:latin typeface="Roboto"/>
                <a:ea typeface="Roboto"/>
                <a:cs typeface="Roboto"/>
                <a:sym typeface="Roboto"/>
              </a:rPr>
              <a:t>specific </a:t>
            </a:r>
            <a:r>
              <a:rPr b="1" lang="en" sz="1300">
                <a:solidFill>
                  <a:srgbClr val="F1C232"/>
                </a:solidFill>
                <a:latin typeface="Roboto"/>
                <a:ea typeface="Roboto"/>
                <a:cs typeface="Roboto"/>
                <a:sym typeface="Roboto"/>
              </a:rPr>
              <a:t>ID</a:t>
            </a:r>
            <a:r>
              <a:rPr lang="en" sz="1300">
                <a:solidFill>
                  <a:srgbClr val="D9D9D9"/>
                </a:solidFill>
                <a:latin typeface="Roboto"/>
                <a:ea typeface="Roboto"/>
                <a:cs typeface="Roboto"/>
                <a:sym typeface="Roboto"/>
              </a:rPr>
              <a:t>, and then track which </a:t>
            </a:r>
            <a:r>
              <a:rPr lang="en" sz="1300">
                <a:solidFill>
                  <a:srgbClr val="D9D9D9"/>
                </a:solidFill>
                <a:latin typeface="Roboto"/>
                <a:ea typeface="Roboto"/>
                <a:cs typeface="Roboto"/>
                <a:sym typeface="Roboto"/>
              </a:rPr>
              <a:t>DVD or VHS</a:t>
            </a:r>
            <a:r>
              <a:rPr lang="en" sz="1300">
                <a:solidFill>
                  <a:srgbClr val="D9D9D9"/>
                </a:solidFill>
                <a:latin typeface="Roboto"/>
                <a:ea typeface="Roboto"/>
                <a:cs typeface="Roboto"/>
                <a:sym typeface="Roboto"/>
              </a:rPr>
              <a:t> </a:t>
            </a:r>
            <a:r>
              <a:rPr b="1" lang="en" sz="1300">
                <a:solidFill>
                  <a:srgbClr val="E06666"/>
                </a:solidFill>
                <a:latin typeface="Roboto"/>
                <a:ea typeface="Roboto"/>
                <a:cs typeface="Roboto"/>
                <a:sym typeface="Roboto"/>
              </a:rPr>
              <a:t>contains </a:t>
            </a:r>
            <a:r>
              <a:rPr lang="en" sz="1300">
                <a:solidFill>
                  <a:srgbClr val="D9D9D9"/>
                </a:solidFill>
                <a:latin typeface="Roboto"/>
                <a:ea typeface="Roboto"/>
                <a:cs typeface="Roboto"/>
                <a:sym typeface="Roboto"/>
              </a:rPr>
              <a:t>the movie. A movie can </a:t>
            </a:r>
            <a:r>
              <a:rPr b="1" lang="en" sz="1300">
                <a:solidFill>
                  <a:srgbClr val="E06666"/>
                </a:solidFill>
                <a:latin typeface="Roboto"/>
                <a:ea typeface="Roboto"/>
                <a:cs typeface="Roboto"/>
                <a:sym typeface="Roboto"/>
              </a:rPr>
              <a:t>be </a:t>
            </a:r>
            <a:r>
              <a:rPr lang="en" sz="1300">
                <a:solidFill>
                  <a:srgbClr val="D9D9D9"/>
                </a:solidFill>
                <a:latin typeface="Roboto"/>
                <a:ea typeface="Roboto"/>
                <a:cs typeface="Roboto"/>
                <a:sym typeface="Roboto"/>
              </a:rPr>
              <a:t>either </a:t>
            </a:r>
            <a:r>
              <a:rPr b="1" lang="en" sz="1300">
                <a:solidFill>
                  <a:srgbClr val="3D85C6"/>
                </a:solidFill>
                <a:latin typeface="Roboto"/>
                <a:ea typeface="Roboto"/>
                <a:cs typeface="Roboto"/>
                <a:sym typeface="Roboto"/>
              </a:rPr>
              <a:t>DVD or VHS format</a:t>
            </a:r>
            <a:r>
              <a:rPr lang="en" sz="1300">
                <a:solidFill>
                  <a:srgbClr val="D9D9D9"/>
                </a:solidFill>
                <a:latin typeface="Roboto"/>
                <a:ea typeface="Roboto"/>
                <a:cs typeface="Roboto"/>
                <a:sym typeface="Roboto"/>
              </a:rPr>
              <a:t>.</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We always have</a:t>
            </a:r>
            <a:r>
              <a:rPr b="1" lang="en" sz="1300">
                <a:solidFill>
                  <a:srgbClr val="F4CCCC"/>
                </a:solidFill>
                <a:latin typeface="Roboto"/>
                <a:ea typeface="Roboto"/>
                <a:cs typeface="Roboto"/>
                <a:sym typeface="Roboto"/>
              </a:rPr>
              <a:t> at least one</a:t>
            </a:r>
            <a:r>
              <a:rPr lang="en" sz="1300">
                <a:solidFill>
                  <a:srgbClr val="D9D9D9"/>
                </a:solidFill>
                <a:latin typeface="Roboto"/>
                <a:ea typeface="Roboto"/>
                <a:cs typeface="Roboto"/>
                <a:sym typeface="Roboto"/>
              </a:rPr>
              <a:t> DVD or VHS tape for each movie we track, and each DVD or VHS tape is always a copy of a </a:t>
            </a:r>
            <a:r>
              <a:rPr b="1" lang="en" sz="1300">
                <a:solidFill>
                  <a:srgbClr val="F4CCCC"/>
                </a:solidFill>
                <a:latin typeface="Roboto"/>
                <a:ea typeface="Roboto"/>
                <a:cs typeface="Roboto"/>
                <a:sym typeface="Roboto"/>
              </a:rPr>
              <a:t>single</a:t>
            </a:r>
            <a:r>
              <a:rPr lang="en" sz="1300">
                <a:solidFill>
                  <a:srgbClr val="D9D9D9"/>
                </a:solidFill>
                <a:latin typeface="Roboto"/>
                <a:ea typeface="Roboto"/>
                <a:cs typeface="Roboto"/>
                <a:sym typeface="Roboto"/>
              </a:rPr>
              <a:t>, specific movie.</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Our DVDs and VHS tapes are very long. We </a:t>
            </a:r>
            <a:r>
              <a:rPr b="1" lang="en" sz="1300">
                <a:solidFill>
                  <a:srgbClr val="F4CCCC"/>
                </a:solidFill>
                <a:latin typeface="Roboto"/>
                <a:ea typeface="Roboto"/>
                <a:cs typeface="Roboto"/>
                <a:sym typeface="Roboto"/>
              </a:rPr>
              <a:t>don’t have any movies that require multiple</a:t>
            </a:r>
            <a:r>
              <a:rPr lang="en" sz="1300">
                <a:solidFill>
                  <a:srgbClr val="D9D9D9"/>
                </a:solidFill>
                <a:latin typeface="Roboto"/>
                <a:ea typeface="Roboto"/>
                <a:cs typeface="Roboto"/>
                <a:sym typeface="Roboto"/>
              </a:rPr>
              <a:t> DVDs or VHS tapes.</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0"/>
              </a:spcAft>
              <a:buNone/>
            </a:pPr>
            <a:r>
              <a:rPr lang="en" sz="1300">
                <a:solidFill>
                  <a:srgbClr val="D9D9D9"/>
                </a:solidFill>
                <a:latin typeface="Roboto"/>
                <a:ea typeface="Roboto"/>
                <a:cs typeface="Roboto"/>
                <a:sym typeface="Roboto"/>
              </a:rPr>
              <a:t>We are frequently asked for movies </a:t>
            </a:r>
            <a:r>
              <a:rPr b="1" lang="en" sz="1300">
                <a:solidFill>
                  <a:srgbClr val="E06666"/>
                </a:solidFill>
                <a:latin typeface="Roboto"/>
                <a:ea typeface="Roboto"/>
                <a:cs typeface="Roboto"/>
                <a:sym typeface="Roboto"/>
              </a:rPr>
              <a:t>starring </a:t>
            </a:r>
            <a:r>
              <a:rPr lang="en" sz="1300">
                <a:solidFill>
                  <a:srgbClr val="D9D9D9"/>
                </a:solidFill>
                <a:latin typeface="Roboto"/>
                <a:ea typeface="Roboto"/>
                <a:cs typeface="Roboto"/>
                <a:sym typeface="Roboto"/>
              </a:rPr>
              <a:t>specific </a:t>
            </a:r>
            <a:r>
              <a:rPr b="1" lang="en" sz="1300">
                <a:solidFill>
                  <a:srgbClr val="3D85C6"/>
                </a:solidFill>
                <a:latin typeface="Roboto"/>
                <a:ea typeface="Roboto"/>
                <a:cs typeface="Roboto"/>
                <a:sym typeface="Roboto"/>
              </a:rPr>
              <a:t>actors</a:t>
            </a:r>
            <a:r>
              <a:rPr lang="en" sz="1300">
                <a:solidFill>
                  <a:srgbClr val="D9D9D9"/>
                </a:solidFill>
                <a:latin typeface="Roboto"/>
                <a:ea typeface="Roboto"/>
                <a:cs typeface="Roboto"/>
                <a:sym typeface="Roboto"/>
              </a:rPr>
              <a:t>. Mel Gibson and Julia Roberts are always popular. So we’d like to keep track of the star actors </a:t>
            </a:r>
            <a:r>
              <a:rPr b="1" lang="en" sz="1300">
                <a:solidFill>
                  <a:srgbClr val="E06666"/>
                </a:solidFill>
                <a:latin typeface="Roboto"/>
                <a:ea typeface="Roboto"/>
                <a:cs typeface="Roboto"/>
                <a:sym typeface="Roboto"/>
              </a:rPr>
              <a:t>appearing </a:t>
            </a:r>
            <a:r>
              <a:rPr lang="en" sz="1300">
                <a:solidFill>
                  <a:srgbClr val="D9D9D9"/>
                </a:solidFill>
                <a:latin typeface="Roboto"/>
                <a:ea typeface="Roboto"/>
                <a:cs typeface="Roboto"/>
                <a:sym typeface="Roboto"/>
              </a:rPr>
              <a:t>in each movie. </a:t>
            </a:r>
            <a:r>
              <a:rPr b="1" lang="en" sz="1300">
                <a:solidFill>
                  <a:srgbClr val="F4CCCC"/>
                </a:solidFill>
                <a:latin typeface="Roboto"/>
                <a:ea typeface="Roboto"/>
                <a:cs typeface="Roboto"/>
                <a:sym typeface="Roboto"/>
              </a:rPr>
              <a:t>Not all of our movies</a:t>
            </a:r>
            <a:r>
              <a:rPr lang="en" sz="1300">
                <a:solidFill>
                  <a:srgbClr val="D9D9D9"/>
                </a:solidFill>
                <a:latin typeface="Roboto"/>
                <a:ea typeface="Roboto"/>
                <a:cs typeface="Roboto"/>
                <a:sym typeface="Roboto"/>
              </a:rPr>
              <a:t> </a:t>
            </a:r>
            <a:r>
              <a:rPr b="1" lang="en" sz="1300">
                <a:solidFill>
                  <a:srgbClr val="E06666"/>
                </a:solidFill>
                <a:latin typeface="Roboto"/>
                <a:ea typeface="Roboto"/>
                <a:cs typeface="Roboto"/>
                <a:sym typeface="Roboto"/>
              </a:rPr>
              <a:t>have </a:t>
            </a:r>
            <a:r>
              <a:rPr lang="en" sz="1300">
                <a:solidFill>
                  <a:srgbClr val="D9D9D9"/>
                </a:solidFill>
                <a:latin typeface="Roboto"/>
                <a:ea typeface="Roboto"/>
                <a:cs typeface="Roboto"/>
                <a:sym typeface="Roboto"/>
              </a:rPr>
              <a:t>star actors. Customers like to know each actor’s</a:t>
            </a:r>
            <a:r>
              <a:rPr b="1" lang="en" sz="1300">
                <a:solidFill>
                  <a:srgbClr val="F1C232"/>
                </a:solidFill>
                <a:latin typeface="Roboto"/>
                <a:ea typeface="Roboto"/>
                <a:cs typeface="Roboto"/>
                <a:sym typeface="Roboto"/>
              </a:rPr>
              <a:t> “real” birth name</a:t>
            </a:r>
            <a:r>
              <a:rPr lang="en" sz="1300">
                <a:solidFill>
                  <a:srgbClr val="D9D9D9"/>
                </a:solidFill>
                <a:latin typeface="Roboto"/>
                <a:ea typeface="Roboto"/>
                <a:cs typeface="Roboto"/>
                <a:sym typeface="Roboto"/>
              </a:rPr>
              <a:t> and </a:t>
            </a:r>
            <a:r>
              <a:rPr b="1" lang="en" sz="1300">
                <a:solidFill>
                  <a:srgbClr val="F1C232"/>
                </a:solidFill>
                <a:latin typeface="Roboto"/>
                <a:ea typeface="Roboto"/>
                <a:cs typeface="Roboto"/>
                <a:sym typeface="Roboto"/>
              </a:rPr>
              <a:t>date of birth</a:t>
            </a:r>
            <a:r>
              <a:rPr lang="en" sz="1300">
                <a:solidFill>
                  <a:srgbClr val="D9D9D9"/>
                </a:solidFill>
                <a:latin typeface="Roboto"/>
                <a:ea typeface="Roboto"/>
                <a:cs typeface="Roboto"/>
                <a:sym typeface="Roboto"/>
              </a:rPr>
              <a:t>. We track only actors who appear in the movies in our inventory.</a:t>
            </a:r>
            <a:endParaRPr sz="1300">
              <a:solidFill>
                <a:srgbClr val="D9D9D9"/>
              </a:solidFill>
              <a:latin typeface="Roboto"/>
              <a:ea typeface="Roboto"/>
              <a:cs typeface="Roboto"/>
              <a:sym typeface="Roboto"/>
            </a:endParaRPr>
          </a:p>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We have lots of </a:t>
            </a:r>
            <a:r>
              <a:rPr b="1" lang="en" sz="1300">
                <a:solidFill>
                  <a:srgbClr val="3D85C6"/>
                </a:solidFill>
                <a:latin typeface="Roboto"/>
                <a:ea typeface="Roboto"/>
                <a:cs typeface="Roboto"/>
                <a:sym typeface="Roboto"/>
              </a:rPr>
              <a:t>customers</a:t>
            </a:r>
            <a:r>
              <a:rPr lang="en" sz="1300">
                <a:solidFill>
                  <a:srgbClr val="D9D9D9"/>
                </a:solidFill>
                <a:latin typeface="Roboto"/>
                <a:ea typeface="Roboto"/>
                <a:cs typeface="Roboto"/>
                <a:sym typeface="Roboto"/>
              </a:rPr>
              <a:t>. We rent videos only to people who have joined our 'video club.'  For each </a:t>
            </a:r>
            <a:r>
              <a:rPr lang="en" sz="1300">
                <a:solidFill>
                  <a:srgbClr val="D9D9D9"/>
                </a:solidFill>
                <a:latin typeface="Roboto"/>
                <a:ea typeface="Roboto"/>
                <a:cs typeface="Roboto"/>
                <a:sym typeface="Roboto"/>
              </a:rPr>
              <a:t>club member</a:t>
            </a:r>
            <a:r>
              <a:rPr lang="en" sz="1300">
                <a:solidFill>
                  <a:srgbClr val="D9D9D9"/>
                </a:solidFill>
                <a:latin typeface="Roboto"/>
                <a:ea typeface="Roboto"/>
                <a:cs typeface="Roboto"/>
                <a:sym typeface="Roboto"/>
              </a:rPr>
              <a:t>, we’d like to keep their </a:t>
            </a:r>
            <a:r>
              <a:rPr b="1" lang="en" sz="1300">
                <a:solidFill>
                  <a:srgbClr val="F1C232"/>
                </a:solidFill>
                <a:latin typeface="Roboto"/>
                <a:ea typeface="Roboto"/>
                <a:cs typeface="Roboto"/>
                <a:sym typeface="Roboto"/>
              </a:rPr>
              <a:t>first </a:t>
            </a:r>
            <a:r>
              <a:rPr lang="en" sz="1300">
                <a:solidFill>
                  <a:srgbClr val="D9D9D9"/>
                </a:solidFill>
                <a:latin typeface="Roboto"/>
                <a:ea typeface="Roboto"/>
                <a:cs typeface="Roboto"/>
                <a:sym typeface="Roboto"/>
              </a:rPr>
              <a:t>and </a:t>
            </a:r>
            <a:r>
              <a:rPr b="1" lang="en" sz="1300">
                <a:solidFill>
                  <a:srgbClr val="F1C232"/>
                </a:solidFill>
                <a:latin typeface="Roboto"/>
                <a:ea typeface="Roboto"/>
                <a:cs typeface="Roboto"/>
                <a:sym typeface="Roboto"/>
              </a:rPr>
              <a:t>last name</a:t>
            </a:r>
            <a:r>
              <a:rPr lang="en" sz="1300">
                <a:solidFill>
                  <a:srgbClr val="D9D9D9"/>
                </a:solidFill>
                <a:latin typeface="Roboto"/>
                <a:ea typeface="Roboto"/>
                <a:cs typeface="Roboto"/>
                <a:sym typeface="Roboto"/>
              </a:rPr>
              <a:t>, current </a:t>
            </a:r>
            <a:r>
              <a:rPr b="1" lang="en" sz="1300">
                <a:solidFill>
                  <a:srgbClr val="F1C232"/>
                </a:solidFill>
                <a:latin typeface="Roboto"/>
                <a:ea typeface="Roboto"/>
                <a:cs typeface="Roboto"/>
                <a:sym typeface="Roboto"/>
              </a:rPr>
              <a:t>phone number</a:t>
            </a:r>
            <a:r>
              <a:rPr lang="en" sz="1300">
                <a:solidFill>
                  <a:srgbClr val="D9D9D9"/>
                </a:solidFill>
                <a:latin typeface="Roboto"/>
                <a:ea typeface="Roboto"/>
                <a:cs typeface="Roboto"/>
                <a:sym typeface="Roboto"/>
              </a:rPr>
              <a:t>, and current </a:t>
            </a:r>
            <a:r>
              <a:rPr b="1" lang="en" sz="1300">
                <a:solidFill>
                  <a:srgbClr val="F1C232"/>
                </a:solidFill>
                <a:latin typeface="Roboto"/>
                <a:ea typeface="Roboto"/>
                <a:cs typeface="Roboto"/>
                <a:sym typeface="Roboto"/>
              </a:rPr>
              <a:t>address</a:t>
            </a:r>
            <a:r>
              <a:rPr lang="en" sz="1300">
                <a:solidFill>
                  <a:srgbClr val="D9D9D9"/>
                </a:solidFill>
                <a:latin typeface="Roboto"/>
                <a:ea typeface="Roboto"/>
                <a:cs typeface="Roboto"/>
                <a:sym typeface="Roboto"/>
              </a:rPr>
              <a:t>. And, of course, each club member has a </a:t>
            </a:r>
            <a:r>
              <a:rPr b="1" lang="en" sz="1300">
                <a:solidFill>
                  <a:srgbClr val="F1C232"/>
                </a:solidFill>
                <a:latin typeface="Roboto"/>
                <a:ea typeface="Roboto"/>
                <a:cs typeface="Roboto"/>
                <a:sym typeface="Roboto"/>
              </a:rPr>
              <a:t>membership number</a:t>
            </a:r>
            <a:r>
              <a:rPr lang="en" sz="1300">
                <a:solidFill>
                  <a:srgbClr val="D9D9D9"/>
                </a:solidFill>
                <a:latin typeface="Roboto"/>
                <a:ea typeface="Roboto"/>
                <a:cs typeface="Roboto"/>
                <a:sym typeface="Roboto"/>
              </a:rPr>
              <a:t>.</a:t>
            </a:r>
            <a:endParaRPr sz="2000">
              <a:solidFill>
                <a:srgbClr val="D9D9D9"/>
              </a:solidFill>
              <a:latin typeface="Roboto"/>
              <a:ea typeface="Roboto"/>
              <a:cs typeface="Roboto"/>
              <a:sym typeface="Roboto"/>
            </a:endParaRPr>
          </a:p>
        </p:txBody>
      </p:sp>
      <p:cxnSp>
        <p:nvCxnSpPr>
          <p:cNvPr id="84" name="Google Shape;84;p17"/>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Entities</a:t>
            </a:r>
            <a:endParaRPr>
              <a:latin typeface="Roboto"/>
              <a:ea typeface="Roboto"/>
              <a:cs typeface="Roboto"/>
              <a:sym typeface="Roboto"/>
            </a:endParaRPr>
          </a:p>
        </p:txBody>
      </p:sp>
      <p:sp>
        <p:nvSpPr>
          <p:cNvPr id="90" name="Google Shape;90;p18"/>
          <p:cNvSpPr txBox="1"/>
          <p:nvPr>
            <p:ph idx="1" type="body"/>
          </p:nvPr>
        </p:nvSpPr>
        <p:spPr>
          <a:xfrm>
            <a:off x="311700" y="1058325"/>
            <a:ext cx="8520600" cy="458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From the requirements, we know that we will need the following entities:</a:t>
            </a:r>
            <a:endParaRPr sz="2000">
              <a:solidFill>
                <a:srgbClr val="D9D9D9"/>
              </a:solidFill>
              <a:latin typeface="Roboto"/>
              <a:ea typeface="Roboto"/>
              <a:cs typeface="Roboto"/>
              <a:sym typeface="Roboto"/>
            </a:endParaRPr>
          </a:p>
        </p:txBody>
      </p:sp>
      <p:cxnSp>
        <p:nvCxnSpPr>
          <p:cNvPr id="91" name="Google Shape;91;p18"/>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92" name="Google Shape;92;p18"/>
          <p:cNvSpPr/>
          <p:nvPr/>
        </p:nvSpPr>
        <p:spPr>
          <a:xfrm>
            <a:off x="311700" y="1557625"/>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MOVIE</a:t>
            </a:r>
            <a:endParaRPr b="1">
              <a:solidFill>
                <a:schemeClr val="dk1"/>
              </a:solidFill>
              <a:latin typeface="Roboto"/>
              <a:ea typeface="Roboto"/>
              <a:cs typeface="Roboto"/>
              <a:sym typeface="Roboto"/>
            </a:endParaRPr>
          </a:p>
        </p:txBody>
      </p:sp>
      <p:sp>
        <p:nvSpPr>
          <p:cNvPr id="93" name="Google Shape;93;p18"/>
          <p:cNvSpPr/>
          <p:nvPr/>
        </p:nvSpPr>
        <p:spPr>
          <a:xfrm>
            <a:off x="3712500" y="1557625"/>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FORMAT</a:t>
            </a:r>
            <a:endParaRPr b="1">
              <a:solidFill>
                <a:schemeClr val="dk1"/>
              </a:solidFill>
              <a:latin typeface="Roboto"/>
              <a:ea typeface="Roboto"/>
              <a:cs typeface="Roboto"/>
              <a:sym typeface="Roboto"/>
            </a:endParaRPr>
          </a:p>
        </p:txBody>
      </p:sp>
      <p:sp>
        <p:nvSpPr>
          <p:cNvPr id="94" name="Google Shape;94;p18"/>
          <p:cNvSpPr/>
          <p:nvPr/>
        </p:nvSpPr>
        <p:spPr>
          <a:xfrm>
            <a:off x="5412900" y="1557625"/>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ACTOR</a:t>
            </a:r>
            <a:endParaRPr b="1">
              <a:solidFill>
                <a:schemeClr val="dk1"/>
              </a:solidFill>
              <a:latin typeface="Roboto"/>
              <a:ea typeface="Roboto"/>
              <a:cs typeface="Roboto"/>
              <a:sym typeface="Roboto"/>
            </a:endParaRPr>
          </a:p>
        </p:txBody>
      </p:sp>
      <p:sp>
        <p:nvSpPr>
          <p:cNvPr id="95" name="Google Shape;95;p18"/>
          <p:cNvSpPr/>
          <p:nvPr/>
        </p:nvSpPr>
        <p:spPr>
          <a:xfrm>
            <a:off x="2012100" y="1557625"/>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COPY</a:t>
            </a:r>
            <a:endParaRPr b="1">
              <a:solidFill>
                <a:schemeClr val="dk1"/>
              </a:solidFill>
              <a:latin typeface="Roboto"/>
              <a:ea typeface="Roboto"/>
              <a:cs typeface="Roboto"/>
              <a:sym typeface="Roboto"/>
            </a:endParaRPr>
          </a:p>
        </p:txBody>
      </p:sp>
      <p:sp>
        <p:nvSpPr>
          <p:cNvPr id="96" name="Google Shape;96;p18"/>
          <p:cNvSpPr/>
          <p:nvPr/>
        </p:nvSpPr>
        <p:spPr>
          <a:xfrm>
            <a:off x="7113300" y="1557625"/>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CUSTOMER</a:t>
            </a:r>
            <a:endParaRPr b="1">
              <a:solidFill>
                <a:schemeClr val="dk1"/>
              </a:solidFill>
              <a:latin typeface="Roboto"/>
              <a:ea typeface="Roboto"/>
              <a:cs typeface="Roboto"/>
              <a:sym typeface="Roboto"/>
            </a:endParaRPr>
          </a:p>
        </p:txBody>
      </p:sp>
      <p:sp>
        <p:nvSpPr>
          <p:cNvPr id="97" name="Google Shape;97;p18"/>
          <p:cNvSpPr txBox="1"/>
          <p:nvPr>
            <p:ph idx="1" type="body"/>
          </p:nvPr>
        </p:nvSpPr>
        <p:spPr>
          <a:xfrm>
            <a:off x="311700" y="2271900"/>
            <a:ext cx="8520600" cy="606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We also can see that the attribute </a:t>
            </a:r>
            <a:r>
              <a:rPr b="1" lang="en" sz="1300">
                <a:solidFill>
                  <a:srgbClr val="3D85C6"/>
                </a:solidFill>
                <a:latin typeface="Roboto"/>
                <a:ea typeface="Roboto"/>
                <a:cs typeface="Roboto"/>
                <a:sym typeface="Roboto"/>
              </a:rPr>
              <a:t>CATEGORY</a:t>
            </a:r>
            <a:r>
              <a:rPr lang="en" sz="1300">
                <a:solidFill>
                  <a:srgbClr val="D9D9D9"/>
                </a:solidFill>
                <a:latin typeface="Roboto"/>
                <a:ea typeface="Roboto"/>
                <a:cs typeface="Roboto"/>
                <a:sym typeface="Roboto"/>
              </a:rPr>
              <a:t> will be best implemented as its own entity, since it itself is categorical and will contain many different values, but only specific values.</a:t>
            </a:r>
            <a:endParaRPr sz="2000">
              <a:solidFill>
                <a:srgbClr val="D9D9D9"/>
              </a:solidFill>
              <a:latin typeface="Roboto"/>
              <a:ea typeface="Roboto"/>
              <a:cs typeface="Roboto"/>
              <a:sym typeface="Roboto"/>
            </a:endParaRPr>
          </a:p>
        </p:txBody>
      </p:sp>
      <p:sp>
        <p:nvSpPr>
          <p:cNvPr id="98" name="Google Shape;98;p18"/>
          <p:cNvSpPr txBox="1"/>
          <p:nvPr>
            <p:ph idx="1" type="body"/>
          </p:nvPr>
        </p:nvSpPr>
        <p:spPr>
          <a:xfrm>
            <a:off x="311700" y="3570100"/>
            <a:ext cx="8520600" cy="747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Lastly, we will need some intermediary entities to handle many-to-many relationships. A customer can rent multiple copies, and multiple customers can rent a copy. So we will need an entity for </a:t>
            </a:r>
            <a:r>
              <a:rPr b="1" lang="en" sz="1300">
                <a:solidFill>
                  <a:srgbClr val="3D85C6"/>
                </a:solidFill>
                <a:latin typeface="Roboto"/>
                <a:ea typeface="Roboto"/>
                <a:cs typeface="Roboto"/>
                <a:sym typeface="Roboto"/>
              </a:rPr>
              <a:t>RENTALS</a:t>
            </a:r>
            <a:r>
              <a:rPr lang="en" sz="1300">
                <a:solidFill>
                  <a:srgbClr val="D9D9D9"/>
                </a:solidFill>
                <a:latin typeface="Roboto"/>
                <a:ea typeface="Roboto"/>
                <a:cs typeface="Roboto"/>
                <a:sym typeface="Roboto"/>
              </a:rPr>
              <a:t>. Similarly, actors can star in many movies, and a movie can feature multiple actors. So we will need an entity for </a:t>
            </a:r>
            <a:r>
              <a:rPr b="1" lang="en" sz="1300">
                <a:solidFill>
                  <a:srgbClr val="3D85C6"/>
                </a:solidFill>
                <a:latin typeface="Roboto"/>
                <a:ea typeface="Roboto"/>
                <a:cs typeface="Roboto"/>
                <a:sym typeface="Roboto"/>
              </a:rPr>
              <a:t>CASTINGS</a:t>
            </a:r>
            <a:r>
              <a:rPr lang="en" sz="1300">
                <a:solidFill>
                  <a:srgbClr val="D9D9D9"/>
                </a:solidFill>
                <a:latin typeface="Roboto"/>
                <a:ea typeface="Roboto"/>
                <a:cs typeface="Roboto"/>
                <a:sym typeface="Roboto"/>
              </a:rPr>
              <a:t>.</a:t>
            </a:r>
            <a:endParaRPr sz="2000">
              <a:solidFill>
                <a:srgbClr val="D9D9D9"/>
              </a:solidFill>
              <a:latin typeface="Roboto"/>
              <a:ea typeface="Roboto"/>
              <a:cs typeface="Roboto"/>
              <a:sym typeface="Roboto"/>
            </a:endParaRPr>
          </a:p>
        </p:txBody>
      </p:sp>
      <p:sp>
        <p:nvSpPr>
          <p:cNvPr id="99" name="Google Shape;99;p18"/>
          <p:cNvSpPr/>
          <p:nvPr/>
        </p:nvSpPr>
        <p:spPr>
          <a:xfrm>
            <a:off x="311700" y="28926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CATEGORY</a:t>
            </a:r>
            <a:endParaRPr b="1">
              <a:solidFill>
                <a:schemeClr val="dk1"/>
              </a:solidFill>
              <a:latin typeface="Roboto"/>
              <a:ea typeface="Roboto"/>
              <a:cs typeface="Roboto"/>
              <a:sym typeface="Roboto"/>
            </a:endParaRPr>
          </a:p>
        </p:txBody>
      </p:sp>
      <p:sp>
        <p:nvSpPr>
          <p:cNvPr id="100" name="Google Shape;100;p18"/>
          <p:cNvSpPr/>
          <p:nvPr/>
        </p:nvSpPr>
        <p:spPr>
          <a:xfrm>
            <a:off x="311700" y="43885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RENTAL</a:t>
            </a:r>
            <a:endParaRPr b="1">
              <a:solidFill>
                <a:schemeClr val="dk1"/>
              </a:solidFill>
              <a:latin typeface="Roboto"/>
              <a:ea typeface="Roboto"/>
              <a:cs typeface="Roboto"/>
              <a:sym typeface="Roboto"/>
            </a:endParaRPr>
          </a:p>
        </p:txBody>
      </p:sp>
      <p:sp>
        <p:nvSpPr>
          <p:cNvPr id="101" name="Google Shape;101;p18"/>
          <p:cNvSpPr/>
          <p:nvPr/>
        </p:nvSpPr>
        <p:spPr>
          <a:xfrm>
            <a:off x="2012100" y="43885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CASTING</a:t>
            </a:r>
            <a:endParaRPr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Entities</a:t>
            </a:r>
            <a:endParaRPr>
              <a:latin typeface="Roboto"/>
              <a:ea typeface="Roboto"/>
              <a:cs typeface="Roboto"/>
              <a:sym typeface="Roboto"/>
            </a:endParaRPr>
          </a:p>
        </p:txBody>
      </p:sp>
      <p:sp>
        <p:nvSpPr>
          <p:cNvPr id="107" name="Google Shape;107;p19"/>
          <p:cNvSpPr txBox="1"/>
          <p:nvPr>
            <p:ph idx="1" type="body"/>
          </p:nvPr>
        </p:nvSpPr>
        <p:spPr>
          <a:xfrm>
            <a:off x="311700" y="1164175"/>
            <a:ext cx="8520600" cy="642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Finally, we need to convert FORMAT into two child entities (DVD and VHS), which are children of the COPY entity. This will leave us with our </a:t>
            </a:r>
            <a:r>
              <a:rPr lang="en" sz="1300">
                <a:solidFill>
                  <a:srgbClr val="D9D9D9"/>
                </a:solidFill>
                <a:latin typeface="Roboto"/>
                <a:ea typeface="Roboto"/>
                <a:cs typeface="Roboto"/>
                <a:sym typeface="Roboto"/>
              </a:rPr>
              <a:t>final list of entities for now.</a:t>
            </a:r>
            <a:endParaRPr sz="2000">
              <a:solidFill>
                <a:srgbClr val="D9D9D9"/>
              </a:solidFill>
              <a:latin typeface="Roboto"/>
              <a:ea typeface="Roboto"/>
              <a:cs typeface="Roboto"/>
              <a:sym typeface="Roboto"/>
            </a:endParaRPr>
          </a:p>
        </p:txBody>
      </p:sp>
      <p:cxnSp>
        <p:nvCxnSpPr>
          <p:cNvPr id="108" name="Google Shape;108;p19"/>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109" name="Google Shape;109;p19"/>
          <p:cNvSpPr/>
          <p:nvPr/>
        </p:nvSpPr>
        <p:spPr>
          <a:xfrm>
            <a:off x="6339488" y="1846900"/>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MOVIE</a:t>
            </a:r>
            <a:endParaRPr b="1">
              <a:solidFill>
                <a:schemeClr val="dk1"/>
              </a:solidFill>
              <a:latin typeface="Roboto"/>
              <a:ea typeface="Roboto"/>
              <a:cs typeface="Roboto"/>
              <a:sym typeface="Roboto"/>
            </a:endParaRPr>
          </a:p>
        </p:txBody>
      </p:sp>
      <p:sp>
        <p:nvSpPr>
          <p:cNvPr id="110" name="Google Shape;110;p19"/>
          <p:cNvSpPr/>
          <p:nvPr/>
        </p:nvSpPr>
        <p:spPr>
          <a:xfrm>
            <a:off x="1901513" y="2545075"/>
            <a:ext cx="903000" cy="4431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DVD</a:t>
            </a:r>
            <a:endParaRPr b="1">
              <a:solidFill>
                <a:schemeClr val="dk1"/>
              </a:solidFill>
              <a:latin typeface="Roboto"/>
              <a:ea typeface="Roboto"/>
              <a:cs typeface="Roboto"/>
              <a:sym typeface="Roboto"/>
            </a:endParaRPr>
          </a:p>
        </p:txBody>
      </p:sp>
      <p:sp>
        <p:nvSpPr>
          <p:cNvPr id="111" name="Google Shape;111;p19"/>
          <p:cNvSpPr/>
          <p:nvPr/>
        </p:nvSpPr>
        <p:spPr>
          <a:xfrm>
            <a:off x="3136138" y="26432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ACTOR</a:t>
            </a:r>
            <a:endParaRPr b="1">
              <a:solidFill>
                <a:schemeClr val="dk1"/>
              </a:solidFill>
              <a:latin typeface="Roboto"/>
              <a:ea typeface="Roboto"/>
              <a:cs typeface="Roboto"/>
              <a:sym typeface="Roboto"/>
            </a:endParaRPr>
          </a:p>
        </p:txBody>
      </p:sp>
      <p:sp>
        <p:nvSpPr>
          <p:cNvPr id="112" name="Google Shape;112;p19"/>
          <p:cNvSpPr/>
          <p:nvPr/>
        </p:nvSpPr>
        <p:spPr>
          <a:xfrm>
            <a:off x="1442813" y="1846900"/>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COPY</a:t>
            </a:r>
            <a:endParaRPr b="1">
              <a:solidFill>
                <a:schemeClr val="dk1"/>
              </a:solidFill>
              <a:latin typeface="Roboto"/>
              <a:ea typeface="Roboto"/>
              <a:cs typeface="Roboto"/>
              <a:sym typeface="Roboto"/>
            </a:endParaRPr>
          </a:p>
        </p:txBody>
      </p:sp>
      <p:sp>
        <p:nvSpPr>
          <p:cNvPr id="113" name="Google Shape;113;p19"/>
          <p:cNvSpPr/>
          <p:nvPr/>
        </p:nvSpPr>
        <p:spPr>
          <a:xfrm>
            <a:off x="4737813" y="1846900"/>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CUSTOMER</a:t>
            </a:r>
            <a:endParaRPr b="1">
              <a:solidFill>
                <a:schemeClr val="dk1"/>
              </a:solidFill>
              <a:latin typeface="Roboto"/>
              <a:ea typeface="Roboto"/>
              <a:cs typeface="Roboto"/>
              <a:sym typeface="Roboto"/>
            </a:endParaRPr>
          </a:p>
        </p:txBody>
      </p:sp>
      <p:sp>
        <p:nvSpPr>
          <p:cNvPr id="114" name="Google Shape;114;p19"/>
          <p:cNvSpPr/>
          <p:nvPr/>
        </p:nvSpPr>
        <p:spPr>
          <a:xfrm>
            <a:off x="3136138" y="1846900"/>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CATEGORY</a:t>
            </a:r>
            <a:endParaRPr b="1">
              <a:solidFill>
                <a:schemeClr val="dk1"/>
              </a:solidFill>
              <a:latin typeface="Roboto"/>
              <a:ea typeface="Roboto"/>
              <a:cs typeface="Roboto"/>
              <a:sym typeface="Roboto"/>
            </a:endParaRPr>
          </a:p>
        </p:txBody>
      </p:sp>
      <p:sp>
        <p:nvSpPr>
          <p:cNvPr id="115" name="Google Shape;115;p19"/>
          <p:cNvSpPr/>
          <p:nvPr/>
        </p:nvSpPr>
        <p:spPr>
          <a:xfrm>
            <a:off x="6339488" y="26432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RENTAL</a:t>
            </a:r>
            <a:endParaRPr b="1">
              <a:solidFill>
                <a:schemeClr val="dk1"/>
              </a:solidFill>
              <a:latin typeface="Roboto"/>
              <a:ea typeface="Roboto"/>
              <a:cs typeface="Roboto"/>
              <a:sym typeface="Roboto"/>
            </a:endParaRPr>
          </a:p>
        </p:txBody>
      </p:sp>
      <p:sp>
        <p:nvSpPr>
          <p:cNvPr id="116" name="Google Shape;116;p19"/>
          <p:cNvSpPr/>
          <p:nvPr/>
        </p:nvSpPr>
        <p:spPr>
          <a:xfrm>
            <a:off x="4737813" y="2643238"/>
            <a:ext cx="1361700" cy="6069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CASTING</a:t>
            </a:r>
            <a:endParaRPr b="1">
              <a:solidFill>
                <a:schemeClr val="dk1"/>
              </a:solidFill>
              <a:latin typeface="Roboto"/>
              <a:ea typeface="Roboto"/>
              <a:cs typeface="Roboto"/>
              <a:sym typeface="Roboto"/>
            </a:endParaRPr>
          </a:p>
        </p:txBody>
      </p:sp>
      <p:sp>
        <p:nvSpPr>
          <p:cNvPr id="117" name="Google Shape;117;p19"/>
          <p:cNvSpPr/>
          <p:nvPr/>
        </p:nvSpPr>
        <p:spPr>
          <a:xfrm>
            <a:off x="1901513" y="3079446"/>
            <a:ext cx="903000" cy="443100"/>
          </a:xfrm>
          <a:prstGeom prst="roundRect">
            <a:avLst>
              <a:gd fmla="val 16667" name="adj"/>
            </a:avLst>
          </a:prstGeom>
          <a:solidFill>
            <a:schemeClr val="lt1"/>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VHS</a:t>
            </a:r>
            <a:endParaRPr b="1">
              <a:solidFill>
                <a:schemeClr val="dk1"/>
              </a:solidFill>
              <a:latin typeface="Roboto"/>
              <a:ea typeface="Roboto"/>
              <a:cs typeface="Roboto"/>
              <a:sym typeface="Roboto"/>
            </a:endParaRPr>
          </a:p>
        </p:txBody>
      </p:sp>
      <p:sp>
        <p:nvSpPr>
          <p:cNvPr id="118" name="Google Shape;118;p19"/>
          <p:cNvSpPr txBox="1"/>
          <p:nvPr>
            <p:ph idx="1" type="body"/>
          </p:nvPr>
        </p:nvSpPr>
        <p:spPr>
          <a:xfrm>
            <a:off x="311700" y="3831175"/>
            <a:ext cx="8520600" cy="1157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1200"/>
              </a:spcAft>
              <a:buNone/>
            </a:pPr>
            <a:r>
              <a:rPr lang="en" sz="1300">
                <a:solidFill>
                  <a:srgbClr val="D9D9D9"/>
                </a:solidFill>
                <a:latin typeface="Roboto"/>
                <a:ea typeface="Roboto"/>
                <a:cs typeface="Roboto"/>
                <a:sym typeface="Roboto"/>
              </a:rPr>
              <a:t>While not mentioned in the requirements statement, we should also inquire with the client about obvious other entities or attributes that the business may want to track/manage. For example, entities related to </a:t>
            </a:r>
            <a:r>
              <a:rPr b="1" lang="en" sz="1300">
                <a:solidFill>
                  <a:srgbClr val="3D85C6"/>
                </a:solidFill>
                <a:latin typeface="Roboto"/>
                <a:ea typeface="Roboto"/>
                <a:cs typeface="Roboto"/>
                <a:sym typeface="Roboto"/>
              </a:rPr>
              <a:t>Purchases</a:t>
            </a:r>
            <a:r>
              <a:rPr lang="en" sz="1300">
                <a:solidFill>
                  <a:srgbClr val="3D85C6"/>
                </a:solidFill>
                <a:latin typeface="Roboto"/>
                <a:ea typeface="Roboto"/>
                <a:cs typeface="Roboto"/>
                <a:sym typeface="Roboto"/>
              </a:rPr>
              <a:t> </a:t>
            </a:r>
            <a:r>
              <a:rPr lang="en" sz="1300">
                <a:solidFill>
                  <a:srgbClr val="D9D9D9"/>
                </a:solidFill>
                <a:latin typeface="Roboto"/>
                <a:ea typeface="Roboto"/>
                <a:cs typeface="Roboto"/>
                <a:sym typeface="Roboto"/>
              </a:rPr>
              <a:t>(groups of rentals purchased by one at the same time) or attributes for movies like </a:t>
            </a:r>
            <a:r>
              <a:rPr b="1" lang="en" sz="1300">
                <a:solidFill>
                  <a:srgbClr val="F1C232"/>
                </a:solidFill>
                <a:latin typeface="Roboto"/>
                <a:ea typeface="Roboto"/>
                <a:cs typeface="Roboto"/>
                <a:sym typeface="Roboto"/>
              </a:rPr>
              <a:t>Release Date</a:t>
            </a:r>
            <a:r>
              <a:rPr lang="en" sz="1300">
                <a:solidFill>
                  <a:srgbClr val="D9D9D9"/>
                </a:solidFill>
                <a:latin typeface="Roboto"/>
                <a:ea typeface="Roboto"/>
                <a:cs typeface="Roboto"/>
                <a:sym typeface="Roboto"/>
              </a:rPr>
              <a:t> may be important for future development. These are not essential to the design of the system described in the requirements statement, but could easily be added after the fact if the client does require this functionality.</a:t>
            </a:r>
            <a:endParaRPr sz="2000">
              <a:solidFill>
                <a:srgbClr val="D9D9D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Entity Relationship Diagram</a:t>
            </a:r>
            <a:endParaRPr>
              <a:latin typeface="Roboto"/>
              <a:ea typeface="Roboto"/>
              <a:cs typeface="Roboto"/>
              <a:sym typeface="Roboto"/>
            </a:endParaRPr>
          </a:p>
        </p:txBody>
      </p:sp>
      <p:cxnSp>
        <p:nvCxnSpPr>
          <p:cNvPr id="124" name="Google Shape;124;p20"/>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pic>
        <p:nvPicPr>
          <p:cNvPr id="125" name="Google Shape;125;p20"/>
          <p:cNvPicPr preferRelativeResize="0"/>
          <p:nvPr/>
        </p:nvPicPr>
        <p:blipFill rotWithShape="1">
          <a:blip r:embed="rId3">
            <a:alphaModFix/>
          </a:blip>
          <a:srcRect b="0" l="0" r="0" t="0"/>
          <a:stretch/>
        </p:blipFill>
        <p:spPr>
          <a:xfrm>
            <a:off x="1251675" y="1170125"/>
            <a:ext cx="6792847" cy="38209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Conceptual Design: </a:t>
            </a:r>
            <a:r>
              <a:rPr lang="en">
                <a:latin typeface="Roboto"/>
                <a:ea typeface="Roboto"/>
                <a:cs typeface="Roboto"/>
                <a:sym typeface="Roboto"/>
              </a:rPr>
              <a:t>Relationship Descriptions</a:t>
            </a:r>
            <a:endParaRPr>
              <a:latin typeface="Roboto"/>
              <a:ea typeface="Roboto"/>
              <a:cs typeface="Roboto"/>
              <a:sym typeface="Roboto"/>
            </a:endParaRPr>
          </a:p>
        </p:txBody>
      </p:sp>
      <p:cxnSp>
        <p:nvCxnSpPr>
          <p:cNvPr id="131" name="Google Shape;131;p21"/>
          <p:cNvCxnSpPr/>
          <p:nvPr/>
        </p:nvCxnSpPr>
        <p:spPr>
          <a:xfrm>
            <a:off x="3450" y="1017725"/>
            <a:ext cx="9137100" cy="0"/>
          </a:xfrm>
          <a:prstGeom prst="straightConnector1">
            <a:avLst/>
          </a:prstGeom>
          <a:noFill/>
          <a:ln cap="flat" cmpd="sng" w="19050">
            <a:solidFill>
              <a:srgbClr val="3D85C6"/>
            </a:solidFill>
            <a:prstDash val="solid"/>
            <a:round/>
            <a:headEnd len="med" w="med" type="none"/>
            <a:tailEnd len="med" w="med" type="none"/>
          </a:ln>
        </p:spPr>
      </p:cxnSp>
      <p:sp>
        <p:nvSpPr>
          <p:cNvPr id="132" name="Google Shape;132;p21"/>
          <p:cNvSpPr txBox="1"/>
          <p:nvPr>
            <p:ph idx="1" type="body"/>
          </p:nvPr>
        </p:nvSpPr>
        <p:spPr>
          <a:xfrm>
            <a:off x="311700" y="1152475"/>
            <a:ext cx="8520600" cy="381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COPY </a:t>
            </a:r>
            <a:r>
              <a:rPr lang="en" sz="1500">
                <a:latin typeface="Roboto"/>
                <a:ea typeface="Roboto"/>
                <a:cs typeface="Roboto"/>
                <a:sym typeface="Roboto"/>
              </a:rPr>
              <a:t>may be included in one or more </a:t>
            </a:r>
            <a:r>
              <a:rPr b="1" lang="en" sz="1500">
                <a:solidFill>
                  <a:srgbClr val="3D85C6"/>
                </a:solidFill>
                <a:latin typeface="Roboto"/>
                <a:ea typeface="Roboto"/>
                <a:cs typeface="Roboto"/>
                <a:sym typeface="Roboto"/>
              </a:rPr>
              <a:t>RENTALS</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RENTAL </a:t>
            </a:r>
            <a:r>
              <a:rPr lang="en" sz="1500">
                <a:latin typeface="Roboto"/>
                <a:ea typeface="Roboto"/>
                <a:cs typeface="Roboto"/>
                <a:sym typeface="Roboto"/>
              </a:rPr>
              <a:t>must include one and only one </a:t>
            </a:r>
            <a:r>
              <a:rPr b="1" lang="en" sz="1500">
                <a:solidFill>
                  <a:srgbClr val="3D85C6"/>
                </a:solidFill>
                <a:latin typeface="Roboto"/>
                <a:ea typeface="Roboto"/>
                <a:cs typeface="Roboto"/>
                <a:sym typeface="Roboto"/>
              </a:rPr>
              <a:t>COPY</a:t>
            </a: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CUSTOMER </a:t>
            </a:r>
            <a:r>
              <a:rPr lang="en" sz="1500">
                <a:latin typeface="Roboto"/>
                <a:ea typeface="Roboto"/>
                <a:cs typeface="Roboto"/>
                <a:sym typeface="Roboto"/>
              </a:rPr>
              <a:t>may check out one or more </a:t>
            </a:r>
            <a:r>
              <a:rPr b="1" lang="en" sz="1500">
                <a:solidFill>
                  <a:srgbClr val="3D85C6"/>
                </a:solidFill>
                <a:latin typeface="Roboto"/>
                <a:ea typeface="Roboto"/>
                <a:cs typeface="Roboto"/>
                <a:sym typeface="Roboto"/>
              </a:rPr>
              <a:t>RENTALS</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RENTAL </a:t>
            </a:r>
            <a:r>
              <a:rPr lang="en" sz="1500">
                <a:latin typeface="Roboto"/>
                <a:ea typeface="Roboto"/>
                <a:cs typeface="Roboto"/>
                <a:sym typeface="Roboto"/>
              </a:rPr>
              <a:t>must be checked out by one and only one </a:t>
            </a:r>
            <a:r>
              <a:rPr b="1" lang="en" sz="1500">
                <a:solidFill>
                  <a:srgbClr val="3D85C6"/>
                </a:solidFill>
                <a:latin typeface="Roboto"/>
                <a:ea typeface="Roboto"/>
                <a:cs typeface="Roboto"/>
                <a:sym typeface="Roboto"/>
              </a:rPr>
              <a:t>CUSTOMER</a:t>
            </a: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COPY </a:t>
            </a:r>
            <a:r>
              <a:rPr lang="en" sz="1500">
                <a:latin typeface="Roboto"/>
                <a:ea typeface="Roboto"/>
                <a:cs typeface="Roboto"/>
                <a:sym typeface="Roboto"/>
              </a:rPr>
              <a:t>must contain one and only one </a:t>
            </a:r>
            <a:r>
              <a:rPr b="1" lang="en" sz="1500">
                <a:solidFill>
                  <a:srgbClr val="3D85C6"/>
                </a:solidFill>
                <a:latin typeface="Roboto"/>
                <a:ea typeface="Roboto"/>
                <a:cs typeface="Roboto"/>
                <a:sym typeface="Roboto"/>
              </a:rPr>
              <a:t>MOVIE</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MOVIE </a:t>
            </a:r>
            <a:r>
              <a:rPr lang="en" sz="1500">
                <a:latin typeface="Roboto"/>
                <a:ea typeface="Roboto"/>
                <a:cs typeface="Roboto"/>
                <a:sym typeface="Roboto"/>
              </a:rPr>
              <a:t>must be stored on one or more </a:t>
            </a:r>
            <a:r>
              <a:rPr b="1" lang="en" sz="1500">
                <a:solidFill>
                  <a:srgbClr val="3D85C6"/>
                </a:solidFill>
                <a:latin typeface="Roboto"/>
                <a:ea typeface="Roboto"/>
                <a:cs typeface="Roboto"/>
                <a:sym typeface="Roboto"/>
              </a:rPr>
              <a:t>COPIES</a:t>
            </a: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MOVIE </a:t>
            </a:r>
            <a:r>
              <a:rPr lang="en" sz="1500">
                <a:latin typeface="Roboto"/>
                <a:ea typeface="Roboto"/>
                <a:cs typeface="Roboto"/>
                <a:sym typeface="Roboto"/>
              </a:rPr>
              <a:t>must be described by one and only one </a:t>
            </a:r>
            <a:r>
              <a:rPr b="1" lang="en" sz="1500">
                <a:solidFill>
                  <a:srgbClr val="3D85C6"/>
                </a:solidFill>
                <a:latin typeface="Roboto"/>
                <a:ea typeface="Roboto"/>
                <a:cs typeface="Roboto"/>
                <a:sym typeface="Roboto"/>
              </a:rPr>
              <a:t>CATEGORY</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CATEGORY </a:t>
            </a:r>
            <a:r>
              <a:rPr lang="en" sz="1500">
                <a:latin typeface="Roboto"/>
                <a:ea typeface="Roboto"/>
                <a:cs typeface="Roboto"/>
                <a:sym typeface="Roboto"/>
              </a:rPr>
              <a:t>may describe one or more </a:t>
            </a:r>
            <a:r>
              <a:rPr b="1" lang="en" sz="1500">
                <a:solidFill>
                  <a:srgbClr val="3D85C6"/>
                </a:solidFill>
                <a:latin typeface="Roboto"/>
                <a:ea typeface="Roboto"/>
                <a:cs typeface="Roboto"/>
                <a:sym typeface="Roboto"/>
              </a:rPr>
              <a:t>MOVIES</a:t>
            </a: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1200"/>
              </a:spcBef>
              <a:spcAft>
                <a:spcPts val="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MOVIE </a:t>
            </a:r>
            <a:r>
              <a:rPr lang="en" sz="1500">
                <a:latin typeface="Roboto"/>
                <a:ea typeface="Roboto"/>
                <a:cs typeface="Roboto"/>
                <a:sym typeface="Roboto"/>
              </a:rPr>
              <a:t>must feature one or more </a:t>
            </a:r>
            <a:r>
              <a:rPr b="1" lang="en" sz="1500">
                <a:solidFill>
                  <a:srgbClr val="3D85C6"/>
                </a:solidFill>
                <a:latin typeface="Roboto"/>
                <a:ea typeface="Roboto"/>
                <a:cs typeface="Roboto"/>
                <a:sym typeface="Roboto"/>
              </a:rPr>
              <a:t>CASTINGS</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CASTING </a:t>
            </a:r>
            <a:r>
              <a:rPr lang="en" sz="1500">
                <a:latin typeface="Roboto"/>
                <a:ea typeface="Roboto"/>
                <a:cs typeface="Roboto"/>
                <a:sym typeface="Roboto"/>
              </a:rPr>
              <a:t>may be featured in one and only one </a:t>
            </a:r>
            <a:r>
              <a:rPr b="1" lang="en" sz="1500">
                <a:solidFill>
                  <a:srgbClr val="3D85C6"/>
                </a:solidFill>
                <a:latin typeface="Roboto"/>
                <a:ea typeface="Roboto"/>
                <a:cs typeface="Roboto"/>
                <a:sym typeface="Roboto"/>
              </a:rPr>
              <a:t>MOVIES</a:t>
            </a:r>
            <a:r>
              <a:rPr lang="en" sz="1500">
                <a:latin typeface="Roboto"/>
                <a:ea typeface="Roboto"/>
                <a:cs typeface="Roboto"/>
                <a:sym typeface="Roboto"/>
              </a:rPr>
              <a:t>.</a:t>
            </a:r>
            <a:endParaRPr sz="1500">
              <a:latin typeface="Roboto"/>
              <a:ea typeface="Roboto"/>
              <a:cs typeface="Roboto"/>
              <a:sym typeface="Roboto"/>
            </a:endParaRPr>
          </a:p>
          <a:p>
            <a:pPr indent="0" lvl="0" marL="0" rtl="0" algn="l">
              <a:spcBef>
                <a:spcPts val="1200"/>
              </a:spcBef>
              <a:spcAft>
                <a:spcPts val="1200"/>
              </a:spcAft>
              <a:buNone/>
            </a:pPr>
            <a:r>
              <a:rPr lang="en" sz="1500">
                <a:latin typeface="Roboto"/>
                <a:ea typeface="Roboto"/>
                <a:cs typeface="Roboto"/>
                <a:sym typeface="Roboto"/>
              </a:rPr>
              <a:t>Each </a:t>
            </a:r>
            <a:r>
              <a:rPr b="1" lang="en" sz="1500">
                <a:solidFill>
                  <a:srgbClr val="3D85C6"/>
                </a:solidFill>
                <a:latin typeface="Roboto"/>
                <a:ea typeface="Roboto"/>
                <a:cs typeface="Roboto"/>
                <a:sym typeface="Roboto"/>
              </a:rPr>
              <a:t>CASTING </a:t>
            </a:r>
            <a:r>
              <a:rPr lang="en" sz="1500">
                <a:latin typeface="Roboto"/>
                <a:ea typeface="Roboto"/>
                <a:cs typeface="Roboto"/>
                <a:sym typeface="Roboto"/>
              </a:rPr>
              <a:t>must star one and only one </a:t>
            </a:r>
            <a:r>
              <a:rPr b="1" lang="en" sz="1500">
                <a:solidFill>
                  <a:srgbClr val="3D85C6"/>
                </a:solidFill>
                <a:latin typeface="Roboto"/>
                <a:ea typeface="Roboto"/>
                <a:cs typeface="Roboto"/>
                <a:sym typeface="Roboto"/>
              </a:rPr>
              <a:t>ACTOR</a:t>
            </a:r>
            <a:r>
              <a:rPr lang="en" sz="1500">
                <a:latin typeface="Roboto"/>
                <a:ea typeface="Roboto"/>
                <a:cs typeface="Roboto"/>
                <a:sym typeface="Roboto"/>
              </a:rPr>
              <a:t>.</a:t>
            </a:r>
            <a:br>
              <a:rPr lang="en" sz="1500">
                <a:latin typeface="Roboto"/>
                <a:ea typeface="Roboto"/>
                <a:cs typeface="Roboto"/>
                <a:sym typeface="Roboto"/>
              </a:rPr>
            </a:br>
            <a:r>
              <a:rPr lang="en" sz="1500">
                <a:latin typeface="Roboto"/>
                <a:ea typeface="Roboto"/>
                <a:cs typeface="Roboto"/>
                <a:sym typeface="Roboto"/>
              </a:rPr>
              <a:t>Each </a:t>
            </a:r>
            <a:r>
              <a:rPr b="1" lang="en" sz="1500">
                <a:solidFill>
                  <a:srgbClr val="3D85C6"/>
                </a:solidFill>
                <a:latin typeface="Roboto"/>
                <a:ea typeface="Roboto"/>
                <a:cs typeface="Roboto"/>
                <a:sym typeface="Roboto"/>
              </a:rPr>
              <a:t>ACTOR </a:t>
            </a:r>
            <a:r>
              <a:rPr lang="en" sz="1500">
                <a:latin typeface="Roboto"/>
                <a:ea typeface="Roboto"/>
                <a:cs typeface="Roboto"/>
                <a:sym typeface="Roboto"/>
              </a:rPr>
              <a:t>may star in one or more </a:t>
            </a:r>
            <a:r>
              <a:rPr b="1" lang="en" sz="1500">
                <a:solidFill>
                  <a:srgbClr val="3D85C6"/>
                </a:solidFill>
                <a:latin typeface="Roboto"/>
                <a:ea typeface="Roboto"/>
                <a:cs typeface="Roboto"/>
                <a:sym typeface="Roboto"/>
              </a:rPr>
              <a:t>CASTINGS</a:t>
            </a:r>
            <a:r>
              <a:rPr lang="en" sz="1500">
                <a:latin typeface="Roboto"/>
                <a:ea typeface="Roboto"/>
                <a:cs typeface="Roboto"/>
                <a:sym typeface="Roboto"/>
              </a:rPr>
              <a:t>.</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