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Lst>
  <p:sldSz cy="5143500" cx="9144000"/>
  <p:notesSz cx="6858000" cy="9144000"/>
  <p:embeddedFontLst>
    <p:embeddedFont>
      <p:font typeface="Nunito ExtraLight"/>
      <p:regular r:id="rId94"/>
      <p:bold r:id="rId95"/>
      <p:italic r:id="rId96"/>
      <p:boldItalic r:id="rId97"/>
    </p:embeddedFont>
    <p:embeddedFont>
      <p:font typeface="Nunito"/>
      <p:regular r:id="rId98"/>
      <p:bold r:id="rId99"/>
      <p:italic r:id="rId100"/>
      <p:boldItalic r:id="rId101"/>
    </p:embeddedFont>
    <p:embeddedFont>
      <p:font typeface="Didact Gothic"/>
      <p:regular r:id="rId102"/>
    </p:embeddedFont>
    <p:embeddedFont>
      <p:font typeface="DM Sans"/>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07" roundtripDataSignature="AMtx7mgmPXBLzYeiFoauHXBCQmNXvtao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E8F4C1-86AB-484F-AFB2-AD312C94FCFB}">
  <a:tblStyle styleId="{CFE8F4C1-86AB-484F-AFB2-AD312C94FCF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customschemas.google.com/relationships/presentationmetadata" Target="metadata"/><Relationship Id="rId106" Type="http://schemas.openxmlformats.org/officeDocument/2006/relationships/font" Target="fonts/DMSans-boldItalic.fntdata"/><Relationship Id="rId105" Type="http://schemas.openxmlformats.org/officeDocument/2006/relationships/font" Target="fonts/DMSans-italic.fntdata"/><Relationship Id="rId104" Type="http://schemas.openxmlformats.org/officeDocument/2006/relationships/font" Target="fonts/DMSans-bold.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DMSans-regular.fntdata"/><Relationship Id="rId102" Type="http://schemas.openxmlformats.org/officeDocument/2006/relationships/font" Target="fonts/DidactGothic-regular.fntdata"/><Relationship Id="rId101" Type="http://schemas.openxmlformats.org/officeDocument/2006/relationships/font" Target="fonts/Nunito-boldItalic.fntdata"/><Relationship Id="rId100" Type="http://schemas.openxmlformats.org/officeDocument/2006/relationships/font" Target="fonts/Nunito-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NunitoExtraLight-bold.fntdata"/><Relationship Id="rId94" Type="http://schemas.openxmlformats.org/officeDocument/2006/relationships/font" Target="fonts/NunitoExtraLight-regular.fntdata"/><Relationship Id="rId97" Type="http://schemas.openxmlformats.org/officeDocument/2006/relationships/font" Target="fonts/NunitoExtraLight-boldItalic.fntdata"/><Relationship Id="rId96" Type="http://schemas.openxmlformats.org/officeDocument/2006/relationships/font" Target="fonts/NunitoExtraLight-italic.fntdata"/><Relationship Id="rId11" Type="http://schemas.openxmlformats.org/officeDocument/2006/relationships/slide" Target="slides/slide4.xml"/><Relationship Id="rId99" Type="http://schemas.openxmlformats.org/officeDocument/2006/relationships/font" Target="fonts/Nunito-bold.fntdata"/><Relationship Id="rId10" Type="http://schemas.openxmlformats.org/officeDocument/2006/relationships/slide" Target="slides/slide3.xml"/><Relationship Id="rId98" Type="http://schemas.openxmlformats.org/officeDocument/2006/relationships/font" Target="fonts/Nunito-regular.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2de13fe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02de13fe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2de13fe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2de13fe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2de13fe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2de13fe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2de13fe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2de13fe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2de13fed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2de13fed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2de13fe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2de13fe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2de13fe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2de13fe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2de13fe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2de13fe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2de13fed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02de13fed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2de13fed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2de13fed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02de13fed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02de13fed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2de13fed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2de13fed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2de13fed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2de13fed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2de13fed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2de13fed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02de13fed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02de13fed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02de13fed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02de13fed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2de13fed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2de13fed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02de13fed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02de13fed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2de13fe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2de13fe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2de13fe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02de13fe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02de13fed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02de13fed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2de13fed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02de13fed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2de13fed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02de13fed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02de13fed4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02de13fed4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02de13fed4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02de13fed4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02de13fed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02de13fed4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02de13fed4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02de13fed4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02de13fed4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02de13fed4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02de13fed4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02de13fed4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02de13fe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02de13fe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02de13fed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202de13fed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02de13fed4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202de13fed4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02de13fed4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202de13fed4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02de13fed4_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02de13fed4_1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02de13fed4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02de13fed4_1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02de13fed4_1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02de13fed4_1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02de13fed4_1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202de13fed4_1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02de13fed4_1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202de13fed4_1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2de13fed4_1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02de13fed4_1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02de13fed4_1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202de13fed4_1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02de13fed4_1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202de13fed4_1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02de13fed4_1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202de13fed4_1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02de13fed4_1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202de13fed4_1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02de13fed4_1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202de13fed4_1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02de13fed4_1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202de13fed4_1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02de13fed4_1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02de13fed4_1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2de13f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2de13f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02de13fed4_1_1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202de13fed4_1_1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02de13fed4_1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202de13fed4_1_2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02de13fed4_1_2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02de13fed4_1_2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02de13fed4_1_2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202de13fed4_1_2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02de13fed4_1_2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202de13fed4_1_2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02de13fed4_1_2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02de13fed4_1_2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02de13fed4_1_2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202de13fed4_1_2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02de13fed4_1_2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202de13fed4_1_2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02de13fed4_1_2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02de13fed4_1_2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02de13fed4_1_2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202de13fed4_1_2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02de13fed4_1_2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202de13fed4_1_2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02de13fed4_1_3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202de13fed4_1_3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2de13fed4_1_3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202de13fed4_1_3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02de13fed4_1_4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02de13fed4_1_4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02de13fed4_1_4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02de13fed4_1_4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02de13fed4_1_4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02de13fed4_1_4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02de13fed4_1_3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202de13fed4_1_3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02de13fed4_1_3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202de13fed4_1_3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02de13fed4_1_3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202de13fed4_1_3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02de13fed4_1_3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g202de13fed4_1_3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02de13fed4_1_3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202de13fed4_1_3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2de13fed4_1_3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202de13fed4_1_3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02de13fed4_1_4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202de13fed4_1_4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7" name="Google Shape;71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9" name="Google Shape;72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8" name="Google Shape;73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 Id="rId3" Type="http://schemas.openxmlformats.org/officeDocument/2006/relationships/image" Target="../media/image17.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s>
</file>

<file path=ppt/slideLayouts/_rels/slideLayout7.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hyperlink" Target="https://www.instagram.com/cmstreambe/" TargetMode="External"/><Relationship Id="rId13" Type="http://schemas.openxmlformats.org/officeDocument/2006/relationships/image" Target="../media/image2.png"/><Relationship Id="rId12" Type="http://schemas.openxmlformats.org/officeDocument/2006/relationships/image" Target="../media/image10.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8.png"/><Relationship Id="rId4" Type="http://schemas.openxmlformats.org/officeDocument/2006/relationships/hyperlink" Target="https://www.linkedin.com/company/streambe/" TargetMode="External"/><Relationship Id="rId9" Type="http://schemas.openxmlformats.org/officeDocument/2006/relationships/image" Target="../media/image9.png"/><Relationship Id="rId5" Type="http://schemas.openxmlformats.org/officeDocument/2006/relationships/hyperlink" Target="https://www.facebook.com/Streambe/" TargetMode="External"/><Relationship Id="rId6" Type="http://schemas.openxmlformats.org/officeDocument/2006/relationships/image" Target="../media/image7.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hyperlink" Target="https://www.instagram.com/cmstreambe/" TargetMode="External"/><Relationship Id="rId12" Type="http://schemas.openxmlformats.org/officeDocument/2006/relationships/image" Target="../media/image10.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8.png"/><Relationship Id="rId4" Type="http://schemas.openxmlformats.org/officeDocument/2006/relationships/hyperlink" Target="https://www.linkedin.com/company/streambe/" TargetMode="External"/><Relationship Id="rId9" Type="http://schemas.openxmlformats.org/officeDocument/2006/relationships/image" Target="../media/image9.png"/><Relationship Id="rId5" Type="http://schemas.openxmlformats.org/officeDocument/2006/relationships/hyperlink" Target="https://www.facebook.com/Streambe/" TargetMode="External"/><Relationship Id="rId6" Type="http://schemas.openxmlformats.org/officeDocument/2006/relationships/image" Target="../media/image7.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 name="Shape 7"/>
        <p:cNvGrpSpPr/>
        <p:nvPr/>
      </p:nvGrpSpPr>
      <p:grpSpPr>
        <a:xfrm>
          <a:off x="0" y="0"/>
          <a:ext cx="0" cy="0"/>
          <a:chOff x="0" y="0"/>
          <a:chExt cx="0" cy="0"/>
        </a:xfrm>
      </p:grpSpPr>
      <p:pic>
        <p:nvPicPr>
          <p:cNvPr id="8" name="Google Shape;8;p53"/>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 name="Google Shape;9;p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 name="Google Shape;10;p5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1" name="Google Shape;11;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2" name="Google Shape;12;p53"/>
          <p:cNvGrpSpPr/>
          <p:nvPr/>
        </p:nvGrpSpPr>
        <p:grpSpPr>
          <a:xfrm>
            <a:off x="3599770" y="4739645"/>
            <a:ext cx="1965000" cy="329110"/>
            <a:chOff x="3076828" y="6119929"/>
            <a:chExt cx="2983149" cy="499636"/>
          </a:xfrm>
        </p:grpSpPr>
        <p:pic>
          <p:nvPicPr>
            <p:cNvPr id="13" name="Google Shape;13;p53"/>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 name="Google Shape;14;p53"/>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 name="Google Shape;15;p53"/>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8" name="Shape 78"/>
        <p:cNvGrpSpPr/>
        <p:nvPr/>
      </p:nvGrpSpPr>
      <p:grpSpPr>
        <a:xfrm>
          <a:off x="0" y="0"/>
          <a:ext cx="0" cy="0"/>
          <a:chOff x="0" y="0"/>
          <a:chExt cx="0" cy="0"/>
        </a:xfrm>
      </p:grpSpPr>
      <p:pic>
        <p:nvPicPr>
          <p:cNvPr id="79" name="Google Shape;79;p55"/>
          <p:cNvPicPr preferRelativeResize="0"/>
          <p:nvPr/>
        </p:nvPicPr>
        <p:blipFill rotWithShape="1">
          <a:blip r:embed="rId2">
            <a:alphaModFix/>
          </a:blip>
          <a:srcRect b="0" l="0" r="0" t="0"/>
          <a:stretch/>
        </p:blipFill>
        <p:spPr>
          <a:xfrm>
            <a:off x="-2210" y="-26583"/>
            <a:ext cx="9183282" cy="5170083"/>
          </a:xfrm>
          <a:prstGeom prst="rect">
            <a:avLst/>
          </a:prstGeom>
          <a:noFill/>
          <a:ln>
            <a:noFill/>
          </a:ln>
        </p:spPr>
      </p:pic>
      <p:sp>
        <p:nvSpPr>
          <p:cNvPr id="80" name="Google Shape;80;p5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4089D7"/>
              </a:buClr>
              <a:buSzPts val="4100"/>
              <a:buFont typeface="Nunito"/>
              <a:buNone/>
              <a:defRPr b="1" sz="41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5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2" name="Google Shape;82;p5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85" name="Google Shape;85;p55"/>
          <p:cNvGrpSpPr/>
          <p:nvPr/>
        </p:nvGrpSpPr>
        <p:grpSpPr>
          <a:xfrm>
            <a:off x="3599770" y="4739645"/>
            <a:ext cx="1965000" cy="329110"/>
            <a:chOff x="3076828" y="6119929"/>
            <a:chExt cx="2983149" cy="499636"/>
          </a:xfrm>
        </p:grpSpPr>
        <p:pic>
          <p:nvPicPr>
            <p:cNvPr id="86" name="Google Shape;86;p55"/>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87" name="Google Shape;87;p55"/>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88" name="Google Shape;88;p55"/>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9" name="Shape 89"/>
        <p:cNvGrpSpPr/>
        <p:nvPr/>
      </p:nvGrpSpPr>
      <p:grpSpPr>
        <a:xfrm>
          <a:off x="0" y="0"/>
          <a:ext cx="0" cy="0"/>
          <a:chOff x="0" y="0"/>
          <a:chExt cx="0" cy="0"/>
        </a:xfrm>
      </p:grpSpPr>
      <p:pic>
        <p:nvPicPr>
          <p:cNvPr id="90" name="Google Shape;90;p56"/>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1" name="Google Shape;91;p5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5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3" name="Google Shape;93;p5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4" name="Google Shape;94;p5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5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97" name="Google Shape;97;p56"/>
          <p:cNvGrpSpPr/>
          <p:nvPr/>
        </p:nvGrpSpPr>
        <p:grpSpPr>
          <a:xfrm>
            <a:off x="3599770" y="4739645"/>
            <a:ext cx="1965000" cy="329110"/>
            <a:chOff x="3076828" y="6119929"/>
            <a:chExt cx="2983149" cy="499636"/>
          </a:xfrm>
        </p:grpSpPr>
        <p:pic>
          <p:nvPicPr>
            <p:cNvPr id="98" name="Google Shape;98;p56"/>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99" name="Google Shape;99;p56"/>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00" name="Google Shape;100;p56"/>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bg>
      <p:bgPr>
        <a:solidFill>
          <a:schemeClr val="lt2"/>
        </a:solidFill>
      </p:bgPr>
    </p:bg>
    <p:spTree>
      <p:nvGrpSpPr>
        <p:cNvPr id="101" name="Shape 101"/>
        <p:cNvGrpSpPr/>
        <p:nvPr/>
      </p:nvGrpSpPr>
      <p:grpSpPr>
        <a:xfrm>
          <a:off x="0" y="0"/>
          <a:ext cx="0" cy="0"/>
          <a:chOff x="0" y="0"/>
          <a:chExt cx="0" cy="0"/>
        </a:xfrm>
      </p:grpSpPr>
      <p:pic>
        <p:nvPicPr>
          <p:cNvPr id="102" name="Google Shape;102;p57"/>
          <p:cNvPicPr preferRelativeResize="0"/>
          <p:nvPr/>
        </p:nvPicPr>
        <p:blipFill rotWithShape="1">
          <a:blip r:embed="rId2">
            <a:alphaModFix/>
          </a:blip>
          <a:srcRect b="0" l="0" r="0" t="0"/>
          <a:stretch/>
        </p:blipFill>
        <p:spPr>
          <a:xfrm>
            <a:off x="1759" y="-34783"/>
            <a:ext cx="9197848" cy="5178285"/>
          </a:xfrm>
          <a:prstGeom prst="rect">
            <a:avLst/>
          </a:prstGeom>
          <a:noFill/>
          <a:ln>
            <a:noFill/>
          </a:ln>
        </p:spPr>
      </p:pic>
      <p:sp>
        <p:nvSpPr>
          <p:cNvPr id="103" name="Google Shape;103;p5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5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06" name="Google Shape;106;p57"/>
          <p:cNvPicPr preferRelativeResize="0"/>
          <p:nvPr/>
        </p:nvPicPr>
        <p:blipFill rotWithShape="1">
          <a:blip r:embed="rId3">
            <a:alphaModFix/>
          </a:blip>
          <a:srcRect b="0" l="0" r="0" t="0"/>
          <a:stretch/>
        </p:blipFill>
        <p:spPr>
          <a:xfrm>
            <a:off x="3611761" y="2221610"/>
            <a:ext cx="1920483" cy="700281"/>
          </a:xfrm>
          <a:prstGeom prst="rect">
            <a:avLst/>
          </a:prstGeom>
          <a:noFill/>
          <a:ln>
            <a:noFill/>
          </a:ln>
        </p:spPr>
      </p:pic>
      <p:pic>
        <p:nvPicPr>
          <p:cNvPr id="107" name="Google Shape;107;p57"/>
          <p:cNvPicPr preferRelativeResize="0"/>
          <p:nvPr/>
        </p:nvPicPr>
        <p:blipFill rotWithShape="1">
          <a:blip r:embed="rId4">
            <a:alphaModFix/>
          </a:blip>
          <a:srcRect b="0" l="0" r="0" t="0"/>
          <a:stretch/>
        </p:blipFill>
        <p:spPr>
          <a:xfrm>
            <a:off x="3990945" y="4801560"/>
            <a:ext cx="1162111" cy="1928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8" name="Shape 108"/>
        <p:cNvGrpSpPr/>
        <p:nvPr/>
      </p:nvGrpSpPr>
      <p:grpSpPr>
        <a:xfrm>
          <a:off x="0" y="0"/>
          <a:ext cx="0" cy="0"/>
          <a:chOff x="0" y="0"/>
          <a:chExt cx="0" cy="0"/>
        </a:xfrm>
      </p:grpSpPr>
      <p:pic>
        <p:nvPicPr>
          <p:cNvPr id="109" name="Google Shape;109;p66"/>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10" name="Google Shape;110;p6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6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6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13" name="Google Shape;113;p66"/>
          <p:cNvGrpSpPr/>
          <p:nvPr/>
        </p:nvGrpSpPr>
        <p:grpSpPr>
          <a:xfrm>
            <a:off x="3599770" y="4739645"/>
            <a:ext cx="1965000" cy="329110"/>
            <a:chOff x="3076828" y="6119929"/>
            <a:chExt cx="2983149" cy="499636"/>
          </a:xfrm>
        </p:grpSpPr>
        <p:pic>
          <p:nvPicPr>
            <p:cNvPr id="114" name="Google Shape;114;p66"/>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15" name="Google Shape;115;p66"/>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16" name="Google Shape;116;p66"/>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7" name="Shape 117"/>
        <p:cNvGrpSpPr/>
        <p:nvPr/>
      </p:nvGrpSpPr>
      <p:grpSpPr>
        <a:xfrm>
          <a:off x="0" y="0"/>
          <a:ext cx="0" cy="0"/>
          <a:chOff x="0" y="0"/>
          <a:chExt cx="0" cy="0"/>
        </a:xfrm>
      </p:grpSpPr>
      <p:pic>
        <p:nvPicPr>
          <p:cNvPr id="118" name="Google Shape;118;p67"/>
          <p:cNvPicPr preferRelativeResize="0"/>
          <p:nvPr/>
        </p:nvPicPr>
        <p:blipFill rotWithShape="1">
          <a:blip r:embed="rId2">
            <a:alphaModFix/>
          </a:blip>
          <a:srcRect b="0" l="0" r="0" t="0"/>
          <a:stretch/>
        </p:blipFill>
        <p:spPr>
          <a:xfrm>
            <a:off x="-1" y="0"/>
            <a:ext cx="9144002" cy="5143500"/>
          </a:xfrm>
          <a:prstGeom prst="rect">
            <a:avLst/>
          </a:prstGeom>
          <a:noFill/>
          <a:ln>
            <a:noFill/>
          </a:ln>
        </p:spPr>
      </p:pic>
      <p:sp>
        <p:nvSpPr>
          <p:cNvPr id="119" name="Google Shape;119;p6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42900" lvl="0" marL="457200" marR="0" algn="l">
              <a:lnSpc>
                <a:spcPct val="90000"/>
              </a:lnSpc>
              <a:spcBef>
                <a:spcPts val="800"/>
              </a:spcBef>
              <a:spcAft>
                <a:spcPts val="0"/>
              </a:spcAft>
              <a:buClr>
                <a:schemeClr val="dk1"/>
              </a:buClr>
              <a:buSzPts val="1800"/>
              <a:buFont typeface="Arial"/>
              <a:buChar char="•"/>
              <a:defRPr sz="1800">
                <a:latin typeface="Nunito"/>
                <a:ea typeface="Nunito"/>
                <a:cs typeface="Nunito"/>
                <a:sym typeface="Nunito"/>
              </a:defRPr>
            </a:lvl1pPr>
            <a:lvl2pPr indent="-342900" lvl="1" marL="914400" algn="l">
              <a:lnSpc>
                <a:spcPct val="90000"/>
              </a:lnSpc>
              <a:spcBef>
                <a:spcPts val="400"/>
              </a:spcBef>
              <a:spcAft>
                <a:spcPts val="0"/>
              </a:spcAft>
              <a:buClr>
                <a:schemeClr val="dk1"/>
              </a:buClr>
              <a:buSzPts val="1800"/>
              <a:buChar char="•"/>
              <a:defRPr/>
            </a:lvl2pPr>
            <a:lvl3pPr indent="-323850" lvl="2" marL="1371600" algn="l">
              <a:lnSpc>
                <a:spcPct val="90000"/>
              </a:lnSpc>
              <a:spcBef>
                <a:spcPts val="400"/>
              </a:spcBef>
              <a:spcAft>
                <a:spcPts val="0"/>
              </a:spcAft>
              <a:buClr>
                <a:schemeClr val="dk1"/>
              </a:buClr>
              <a:buSzPts val="15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6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6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23" name="Google Shape;123;p67"/>
          <p:cNvGrpSpPr/>
          <p:nvPr/>
        </p:nvGrpSpPr>
        <p:grpSpPr>
          <a:xfrm>
            <a:off x="3599770" y="4739645"/>
            <a:ext cx="1965000" cy="329110"/>
            <a:chOff x="3076828" y="6119929"/>
            <a:chExt cx="2983149" cy="499636"/>
          </a:xfrm>
        </p:grpSpPr>
        <p:pic>
          <p:nvPicPr>
            <p:cNvPr id="124" name="Google Shape;124;p67"/>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25" name="Google Shape;125;p67"/>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sp>
        <p:nvSpPr>
          <p:cNvPr id="126" name="Google Shape;126;p6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7" name="Google Shape;127;p67"/>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8" name="Shape 128"/>
        <p:cNvGrpSpPr/>
        <p:nvPr/>
      </p:nvGrpSpPr>
      <p:grpSpPr>
        <a:xfrm>
          <a:off x="0" y="0"/>
          <a:ext cx="0" cy="0"/>
          <a:chOff x="0" y="0"/>
          <a:chExt cx="0" cy="0"/>
        </a:xfrm>
      </p:grpSpPr>
      <p:pic>
        <p:nvPicPr>
          <p:cNvPr id="129" name="Google Shape;129;p68"/>
          <p:cNvPicPr preferRelativeResize="0"/>
          <p:nvPr/>
        </p:nvPicPr>
        <p:blipFill rotWithShape="1">
          <a:blip r:embed="rId2">
            <a:alphaModFix/>
          </a:blip>
          <a:srcRect b="0" l="0" r="0" t="0"/>
          <a:stretch/>
        </p:blipFill>
        <p:spPr>
          <a:xfrm>
            <a:off x="-13151" y="-49427"/>
            <a:ext cx="9223858" cy="5192928"/>
          </a:xfrm>
          <a:prstGeom prst="rect">
            <a:avLst/>
          </a:prstGeom>
          <a:noFill/>
          <a:ln>
            <a:noFill/>
          </a:ln>
        </p:spPr>
      </p:pic>
      <p:sp>
        <p:nvSpPr>
          <p:cNvPr id="130" name="Google Shape;130;p6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4100"/>
              <a:buFont typeface="Nunito"/>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6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666666"/>
              </a:buClr>
              <a:buSzPts val="1800"/>
              <a:buNone/>
              <a:defRPr sz="1800">
                <a:solidFill>
                  <a:srgbClr val="666666"/>
                </a:solidFill>
              </a:defRPr>
            </a:lvl1pPr>
            <a:lvl2pPr indent="-228600" lvl="1" marL="914400" algn="l">
              <a:lnSpc>
                <a:spcPct val="90000"/>
              </a:lnSpc>
              <a:spcBef>
                <a:spcPts val="400"/>
              </a:spcBef>
              <a:spcAft>
                <a:spcPts val="0"/>
              </a:spcAft>
              <a:buClr>
                <a:srgbClr val="9E9E9E"/>
              </a:buClr>
              <a:buSzPts val="1500"/>
              <a:buNone/>
              <a:defRPr sz="1500">
                <a:solidFill>
                  <a:srgbClr val="9E9E9E"/>
                </a:solidFill>
              </a:defRPr>
            </a:lvl2pPr>
            <a:lvl3pPr indent="-228600" lvl="2" marL="1371600" algn="l">
              <a:lnSpc>
                <a:spcPct val="90000"/>
              </a:lnSpc>
              <a:spcBef>
                <a:spcPts val="400"/>
              </a:spcBef>
              <a:spcAft>
                <a:spcPts val="0"/>
              </a:spcAft>
              <a:buClr>
                <a:srgbClr val="9E9E9E"/>
              </a:buClr>
              <a:buSzPts val="1400"/>
              <a:buNone/>
              <a:defRPr sz="1400">
                <a:solidFill>
                  <a:srgbClr val="9E9E9E"/>
                </a:solidFill>
              </a:defRPr>
            </a:lvl3pPr>
            <a:lvl4pPr indent="-228600" lvl="3" marL="1828800" algn="l">
              <a:lnSpc>
                <a:spcPct val="90000"/>
              </a:lnSpc>
              <a:spcBef>
                <a:spcPts val="400"/>
              </a:spcBef>
              <a:spcAft>
                <a:spcPts val="0"/>
              </a:spcAft>
              <a:buClr>
                <a:srgbClr val="9E9E9E"/>
              </a:buClr>
              <a:buSzPts val="1200"/>
              <a:buNone/>
              <a:defRPr sz="1200">
                <a:solidFill>
                  <a:srgbClr val="9E9E9E"/>
                </a:solidFill>
              </a:defRPr>
            </a:lvl4pPr>
            <a:lvl5pPr indent="-228600" lvl="4" marL="2286000" algn="l">
              <a:lnSpc>
                <a:spcPct val="90000"/>
              </a:lnSpc>
              <a:spcBef>
                <a:spcPts val="400"/>
              </a:spcBef>
              <a:spcAft>
                <a:spcPts val="0"/>
              </a:spcAft>
              <a:buClr>
                <a:srgbClr val="9E9E9E"/>
              </a:buClr>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132" name="Google Shape;132;p6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6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35" name="Google Shape;135;p68"/>
          <p:cNvGrpSpPr/>
          <p:nvPr/>
        </p:nvGrpSpPr>
        <p:grpSpPr>
          <a:xfrm>
            <a:off x="3599770" y="4739645"/>
            <a:ext cx="1965000" cy="329110"/>
            <a:chOff x="3076828" y="6119929"/>
            <a:chExt cx="2983149" cy="499636"/>
          </a:xfrm>
        </p:grpSpPr>
        <p:pic>
          <p:nvPicPr>
            <p:cNvPr id="136" name="Google Shape;136;p68"/>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37" name="Google Shape;137;p68"/>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38" name="Google Shape;138;p68"/>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9" name="Shape 139"/>
        <p:cNvGrpSpPr/>
        <p:nvPr/>
      </p:nvGrpSpPr>
      <p:grpSpPr>
        <a:xfrm>
          <a:off x="0" y="0"/>
          <a:ext cx="0" cy="0"/>
          <a:chOff x="0" y="0"/>
          <a:chExt cx="0" cy="0"/>
        </a:xfrm>
      </p:grpSpPr>
      <p:pic>
        <p:nvPicPr>
          <p:cNvPr id="140" name="Google Shape;140;p69"/>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41" name="Google Shape;141;p6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6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6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6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6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47" name="Google Shape;147;p69"/>
          <p:cNvGrpSpPr/>
          <p:nvPr/>
        </p:nvGrpSpPr>
        <p:grpSpPr>
          <a:xfrm>
            <a:off x="3599770" y="4739645"/>
            <a:ext cx="1965000" cy="329110"/>
            <a:chOff x="3076828" y="6119929"/>
            <a:chExt cx="2983149" cy="499636"/>
          </a:xfrm>
        </p:grpSpPr>
        <p:pic>
          <p:nvPicPr>
            <p:cNvPr id="148" name="Google Shape;148;p69"/>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9" name="Google Shape;149;p69"/>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0" name="Google Shape;150;p69"/>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51" name="Shape 151"/>
        <p:cNvGrpSpPr/>
        <p:nvPr/>
      </p:nvGrpSpPr>
      <p:grpSpPr>
        <a:xfrm>
          <a:off x="0" y="0"/>
          <a:ext cx="0" cy="0"/>
          <a:chOff x="0" y="0"/>
          <a:chExt cx="0" cy="0"/>
        </a:xfrm>
      </p:grpSpPr>
      <p:sp>
        <p:nvSpPr>
          <p:cNvPr id="152" name="Google Shape;152;p7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7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7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5" name="Google Shape;155;p70"/>
          <p:cNvPicPr preferRelativeResize="0"/>
          <p:nvPr/>
        </p:nvPicPr>
        <p:blipFill rotWithShape="1">
          <a:blip r:embed="rId2">
            <a:alphaModFix/>
          </a:blip>
          <a:srcRect b="0" l="0" r="0" t="0"/>
          <a:stretch/>
        </p:blipFill>
        <p:spPr>
          <a:xfrm>
            <a:off x="-2211" y="-37796"/>
            <a:ext cx="9214172" cy="51874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56" name="Shape 156"/>
        <p:cNvGrpSpPr/>
        <p:nvPr/>
      </p:nvGrpSpPr>
      <p:grpSpPr>
        <a:xfrm>
          <a:off x="0" y="0"/>
          <a:ext cx="0" cy="0"/>
          <a:chOff x="0" y="0"/>
          <a:chExt cx="0" cy="0"/>
        </a:xfrm>
      </p:grpSpPr>
      <p:pic>
        <p:nvPicPr>
          <p:cNvPr id="157" name="Google Shape;157;p71"/>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58" name="Google Shape;158;p7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7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7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7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62" name="Google Shape;162;p71"/>
          <p:cNvGrpSpPr/>
          <p:nvPr/>
        </p:nvGrpSpPr>
        <p:grpSpPr>
          <a:xfrm>
            <a:off x="3599770" y="4739645"/>
            <a:ext cx="1965000" cy="329110"/>
            <a:chOff x="3076828" y="6119929"/>
            <a:chExt cx="2983149" cy="499636"/>
          </a:xfrm>
        </p:grpSpPr>
        <p:pic>
          <p:nvPicPr>
            <p:cNvPr id="163" name="Google Shape;163;p71"/>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64" name="Google Shape;164;p71"/>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65" name="Google Shape;165;p71"/>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6" name="Shape 166"/>
        <p:cNvGrpSpPr/>
        <p:nvPr/>
      </p:nvGrpSpPr>
      <p:grpSpPr>
        <a:xfrm>
          <a:off x="0" y="0"/>
          <a:ext cx="0" cy="0"/>
          <a:chOff x="0" y="0"/>
          <a:chExt cx="0" cy="0"/>
        </a:xfrm>
      </p:grpSpPr>
      <p:pic>
        <p:nvPicPr>
          <p:cNvPr id="167" name="Google Shape;167;p72"/>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68" name="Google Shape;168;p7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72"/>
          <p:cNvSpPr/>
          <p:nvPr>
            <p:ph idx="2" type="pic"/>
          </p:nvPr>
        </p:nvSpPr>
        <p:spPr>
          <a:xfrm>
            <a:off x="3887391" y="740569"/>
            <a:ext cx="4629300" cy="3655200"/>
          </a:xfrm>
          <a:prstGeom prst="rect">
            <a:avLst/>
          </a:prstGeom>
          <a:noFill/>
          <a:ln>
            <a:noFill/>
          </a:ln>
        </p:spPr>
      </p:sp>
      <p:sp>
        <p:nvSpPr>
          <p:cNvPr id="170" name="Google Shape;170;p7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1" name="Google Shape;171;p7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7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7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74" name="Google Shape;174;p72"/>
          <p:cNvGrpSpPr/>
          <p:nvPr/>
        </p:nvGrpSpPr>
        <p:grpSpPr>
          <a:xfrm>
            <a:off x="3599770" y="4739645"/>
            <a:ext cx="1965000" cy="329110"/>
            <a:chOff x="3076828" y="6119929"/>
            <a:chExt cx="2983149" cy="499636"/>
          </a:xfrm>
        </p:grpSpPr>
        <p:pic>
          <p:nvPicPr>
            <p:cNvPr id="175" name="Google Shape;175;p72"/>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76" name="Google Shape;176;p72"/>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77" name="Google Shape;177;p72"/>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2">
  <p:cSld name="TITLE_3">
    <p:spTree>
      <p:nvGrpSpPr>
        <p:cNvPr id="16" name="Shape 16"/>
        <p:cNvGrpSpPr/>
        <p:nvPr/>
      </p:nvGrpSpPr>
      <p:grpSpPr>
        <a:xfrm>
          <a:off x="0" y="0"/>
          <a:ext cx="0" cy="0"/>
          <a:chOff x="0" y="0"/>
          <a:chExt cx="0" cy="0"/>
        </a:xfrm>
      </p:grpSpPr>
      <p:pic>
        <p:nvPicPr>
          <p:cNvPr id="17" name="Google Shape;17;p58"/>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18" name="Google Shape;18;p58"/>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type="title">
  <p:cSld name="TITLE">
    <p:spTree>
      <p:nvGrpSpPr>
        <p:cNvPr id="19" name="Shape 19"/>
        <p:cNvGrpSpPr/>
        <p:nvPr/>
      </p:nvGrpSpPr>
      <p:grpSpPr>
        <a:xfrm>
          <a:off x="0" y="0"/>
          <a:ext cx="0" cy="0"/>
          <a:chOff x="0" y="0"/>
          <a:chExt cx="0" cy="0"/>
        </a:xfrm>
      </p:grpSpPr>
      <p:pic>
        <p:nvPicPr>
          <p:cNvPr id="20" name="Google Shape;20;p59"/>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21" name="Google Shape;21;p59"/>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We connect to the information</a:t>
            </a:r>
            <a:endParaRPr b="0" i="0" sz="900" u="none" cap="none" strike="noStrike">
              <a:solidFill>
                <a:srgbClr val="515151"/>
              </a:solidFill>
              <a:latin typeface="Nunito ExtraLight"/>
              <a:ea typeface="Nunito ExtraLight"/>
              <a:cs typeface="Nunito ExtraLight"/>
              <a:sym typeface="Nunito ExtraLight"/>
            </a:endParaRPr>
          </a:p>
        </p:txBody>
      </p:sp>
      <p:sp>
        <p:nvSpPr>
          <p:cNvPr id="22" name="Google Shape;22;p59"/>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p:cSld name="TITLE_2">
    <p:spTree>
      <p:nvGrpSpPr>
        <p:cNvPr id="23" name="Shape 23"/>
        <p:cNvGrpSpPr/>
        <p:nvPr/>
      </p:nvGrpSpPr>
      <p:grpSpPr>
        <a:xfrm>
          <a:off x="0" y="0"/>
          <a:ext cx="0" cy="0"/>
          <a:chOff x="0" y="0"/>
          <a:chExt cx="0" cy="0"/>
        </a:xfrm>
      </p:grpSpPr>
      <p:sp>
        <p:nvSpPr>
          <p:cNvPr id="24" name="Google Shape;24;p60"/>
          <p:cNvSpPr/>
          <p:nvPr/>
        </p:nvSpPr>
        <p:spPr>
          <a:xfrm>
            <a:off x="7975" y="-7975"/>
            <a:ext cx="9144000" cy="5143500"/>
          </a:xfrm>
          <a:prstGeom prst="rect">
            <a:avLst/>
          </a:prstGeom>
          <a:solidFill>
            <a:srgbClr val="51515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25" name="Google Shape;25;p60"/>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26" name="Google Shape;26;p60"/>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27" name="Google Shape;27;p60"/>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1">
  <p:cSld name="TITLE_2_1">
    <p:spTree>
      <p:nvGrpSpPr>
        <p:cNvPr id="28" name="Shape 28"/>
        <p:cNvGrpSpPr/>
        <p:nvPr/>
      </p:nvGrpSpPr>
      <p:grpSpPr>
        <a:xfrm>
          <a:off x="0" y="0"/>
          <a:ext cx="0" cy="0"/>
          <a:chOff x="0" y="0"/>
          <a:chExt cx="0" cy="0"/>
        </a:xfrm>
      </p:grpSpPr>
      <p:sp>
        <p:nvSpPr>
          <p:cNvPr id="29" name="Google Shape;29;p61"/>
          <p:cNvSpPr/>
          <p:nvPr/>
        </p:nvSpPr>
        <p:spPr>
          <a:xfrm>
            <a:off x="7975" y="-7975"/>
            <a:ext cx="9144000" cy="5143500"/>
          </a:xfrm>
          <a:prstGeom prst="rect">
            <a:avLst/>
          </a:prstGeom>
          <a:solidFill>
            <a:srgbClr val="74A2D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30" name="Google Shape;30;p61"/>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31" name="Google Shape;31;p61"/>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32" name="Google Shape;32;p61"/>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interior">
  <p:cSld name="Contenido interior">
    <p:spTree>
      <p:nvGrpSpPr>
        <p:cNvPr id="33" name="Shape 33"/>
        <p:cNvGrpSpPr/>
        <p:nvPr/>
      </p:nvGrpSpPr>
      <p:grpSpPr>
        <a:xfrm>
          <a:off x="0" y="0"/>
          <a:ext cx="0" cy="0"/>
          <a:chOff x="0" y="0"/>
          <a:chExt cx="0" cy="0"/>
        </a:xfrm>
      </p:grpSpPr>
      <p:sp>
        <p:nvSpPr>
          <p:cNvPr id="34" name="Google Shape;34;p62"/>
          <p:cNvSpPr txBox="1"/>
          <p:nvPr/>
        </p:nvSpPr>
        <p:spPr>
          <a:xfrm>
            <a:off x="6094800" y="290995"/>
            <a:ext cx="2295000" cy="137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DOT Hotels - Resultados de búsqueda</a:t>
            </a:r>
            <a:endParaRPr b="0" i="0" sz="900" u="none" cap="none" strike="noStrike">
              <a:solidFill>
                <a:srgbClr val="515151"/>
              </a:solidFill>
              <a:latin typeface="Nunito ExtraLight"/>
              <a:ea typeface="Nunito ExtraLight"/>
              <a:cs typeface="Nunito ExtraLight"/>
              <a:sym typeface="Nunito ExtraLight"/>
            </a:endParaRPr>
          </a:p>
        </p:txBody>
      </p:sp>
      <p:sp>
        <p:nvSpPr>
          <p:cNvPr id="35" name="Google Shape;35;p62"/>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pic>
        <p:nvPicPr>
          <p:cNvPr id="36" name="Google Shape;36;p62"/>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CUSTOM">
    <p:spTree>
      <p:nvGrpSpPr>
        <p:cNvPr id="37" name="Shape 37"/>
        <p:cNvGrpSpPr/>
        <p:nvPr/>
      </p:nvGrpSpPr>
      <p:grpSpPr>
        <a:xfrm>
          <a:off x="0" y="0"/>
          <a:ext cx="0" cy="0"/>
          <a:chOff x="0" y="0"/>
          <a:chExt cx="0" cy="0"/>
        </a:xfrm>
      </p:grpSpPr>
      <p:grpSp>
        <p:nvGrpSpPr>
          <p:cNvPr id="38" name="Google Shape;38;p63"/>
          <p:cNvGrpSpPr/>
          <p:nvPr/>
        </p:nvGrpSpPr>
        <p:grpSpPr>
          <a:xfrm>
            <a:off x="1670402" y="4712397"/>
            <a:ext cx="5803196" cy="180000"/>
            <a:chOff x="2531757" y="9424819"/>
            <a:chExt cx="11606393" cy="360000"/>
          </a:xfrm>
        </p:grpSpPr>
        <p:pic>
          <p:nvPicPr>
            <p:cNvPr id="39" name="Google Shape;39;p63">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40" name="Google Shape;40;p63"/>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1" name="Google Shape;41;p63">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42" name="Google Shape;42;p63"/>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3" name="Google Shape;43;p63">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44" name="Google Shape;44;p63"/>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45" name="Google Shape;45;p63"/>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46" name="Google Shape;46;p63"/>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47" name="Google Shape;47;p63"/>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48" name="Google Shape;48;p63"/>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pic>
        <p:nvPicPr>
          <p:cNvPr id="49" name="Google Shape;49;p63"/>
          <p:cNvPicPr preferRelativeResize="0"/>
          <p:nvPr/>
        </p:nvPicPr>
        <p:blipFill rotWithShape="1">
          <a:blip r:embed="rId13">
            <a:alphaModFix/>
          </a:blip>
          <a:srcRect b="0" l="0" r="0" t="0"/>
          <a:stretch/>
        </p:blipFill>
        <p:spPr>
          <a:xfrm>
            <a:off x="180000" y="240380"/>
            <a:ext cx="1080000" cy="180000"/>
          </a:xfrm>
          <a:prstGeom prst="rect">
            <a:avLst/>
          </a:prstGeom>
          <a:noFill/>
          <a:ln>
            <a:noFill/>
          </a:ln>
        </p:spPr>
      </p:pic>
      <p:sp>
        <p:nvSpPr>
          <p:cNvPr id="50" name="Google Shape;50;p63"/>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Conectamos a la información</a:t>
            </a:r>
            <a:endParaRPr b="0" i="0" sz="900" u="none" cap="none" strike="noStrike">
              <a:solidFill>
                <a:srgbClr val="515151"/>
              </a:solidFill>
              <a:latin typeface="Nunito ExtraLight"/>
              <a:ea typeface="Nunito ExtraLight"/>
              <a:cs typeface="Nunito ExtraLight"/>
              <a:sym typeface="Nunito ExtraLight"/>
            </a:endParaRPr>
          </a:p>
        </p:txBody>
      </p:sp>
      <p:sp>
        <p:nvSpPr>
          <p:cNvPr id="51" name="Google Shape;51;p63"/>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TITLE_1">
    <p:spTree>
      <p:nvGrpSpPr>
        <p:cNvPr id="52" name="Shape 52"/>
        <p:cNvGrpSpPr/>
        <p:nvPr/>
      </p:nvGrpSpPr>
      <p:grpSpPr>
        <a:xfrm>
          <a:off x="0" y="0"/>
          <a:ext cx="0" cy="0"/>
          <a:chOff x="0" y="0"/>
          <a:chExt cx="0" cy="0"/>
        </a:xfrm>
      </p:grpSpPr>
      <p:grpSp>
        <p:nvGrpSpPr>
          <p:cNvPr id="53" name="Google Shape;53;p64"/>
          <p:cNvGrpSpPr/>
          <p:nvPr/>
        </p:nvGrpSpPr>
        <p:grpSpPr>
          <a:xfrm>
            <a:off x="1670402" y="4712397"/>
            <a:ext cx="5803196" cy="180000"/>
            <a:chOff x="2531757" y="9424819"/>
            <a:chExt cx="11606393" cy="360000"/>
          </a:xfrm>
        </p:grpSpPr>
        <p:pic>
          <p:nvPicPr>
            <p:cNvPr id="54" name="Google Shape;54;p64">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55" name="Google Shape;55;p64"/>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6" name="Google Shape;56;p64">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57" name="Google Shape;57;p64"/>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8" name="Google Shape;58;p64">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59" name="Google Shape;59;p64"/>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60" name="Google Shape;60;p64"/>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61" name="Google Shape;61;p64"/>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62" name="Google Shape;62;p64"/>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63" name="Google Shape;63;p64"/>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p6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6" name="Google Shape;66;p6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90000"/>
              </a:lnSpc>
              <a:spcBef>
                <a:spcPts val="8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indent="-317500" lvl="1" marL="914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2pPr>
            <a:lvl3pPr indent="-317500" lvl="2" marL="1371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9pPr>
          </a:lstStyle>
          <a:p/>
        </p:txBody>
      </p:sp>
      <p:sp>
        <p:nvSpPr>
          <p:cNvPr id="67" name="Google Shape;67;p6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8" name="Google Shape;68;p6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9" name="Google Shape;69;p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3.xml"/><Relationship Id="rId12" Type="http://schemas.openxmlformats.org/officeDocument/2006/relationships/slideLayout" Target="../slideLayouts/slideLayout19.xml"/><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idx="12" type="sldNum"/>
          </p:nvPr>
        </p:nvSpPr>
        <p:spPr>
          <a:xfrm>
            <a:off x="8556784" y="4749851"/>
            <a:ext cx="548700" cy="393900"/>
          </a:xfrm>
          <a:prstGeom prst="rect">
            <a:avLst/>
          </a:prstGeom>
          <a:noFill/>
          <a:ln>
            <a:noFill/>
          </a:ln>
        </p:spPr>
        <p:txBody>
          <a:bodyPr anchorCtr="0" anchor="t" bIns="83825" lIns="83825" spcFirstLastPara="1" rIns="83825" wrap="square" tIns="838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EA4335"/>
          </p15:clr>
        </p15:guide>
        <p15:guide id="2" pos="480">
          <p15:clr>
            <a:srgbClr val="EA4335"/>
          </p15:clr>
        </p15:guide>
        <p15:guide id="3" pos="959">
          <p15:clr>
            <a:srgbClr val="EA4335"/>
          </p15:clr>
        </p15:guide>
        <p15:guide id="4" pos="1440">
          <p15:clr>
            <a:srgbClr val="EA4335"/>
          </p15:clr>
        </p15:guide>
        <p15:guide id="5" pos="1919">
          <p15:clr>
            <a:srgbClr val="EA4335"/>
          </p15:clr>
        </p15:guide>
        <p15:guide id="6" pos="2398">
          <p15:clr>
            <a:srgbClr val="EA4335"/>
          </p15:clr>
        </p15:guide>
        <p15:guide id="7" pos="2880">
          <p15:clr>
            <a:srgbClr val="EA4335"/>
          </p15:clr>
        </p15:guide>
        <p15:guide id="8" pos="3360">
          <p15:clr>
            <a:srgbClr val="EA4335"/>
          </p15:clr>
        </p15:guide>
        <p15:guide id="9" pos="3839">
          <p15:clr>
            <a:srgbClr val="EA4335"/>
          </p15:clr>
        </p15:guide>
        <p15:guide id="10" pos="4319">
          <p15:clr>
            <a:srgbClr val="EA4335"/>
          </p15:clr>
        </p15:guide>
        <p15:guide id="11" pos="4799">
          <p15:clr>
            <a:srgbClr val="EA4335"/>
          </p15:clr>
        </p15:guide>
        <p15:guide id="12" pos="5278">
          <p15:clr>
            <a:srgbClr val="EA4335"/>
          </p15:clr>
        </p15:guide>
        <p15:guide id="13" pos="5760">
          <p15:clr>
            <a:srgbClr val="EA4335"/>
          </p15:clr>
        </p15:guide>
        <p15:guide id="14" orient="horz">
          <p15:clr>
            <a:srgbClr val="EA4335"/>
          </p15:clr>
        </p15:guide>
        <p15:guide id="15" orient="horz" pos="270">
          <p15:clr>
            <a:srgbClr val="EA4335"/>
          </p15:clr>
        </p15:guide>
        <p15:guide id="16" orient="horz" pos="540">
          <p15:clr>
            <a:srgbClr val="EA4335"/>
          </p15:clr>
        </p15:guide>
        <p15:guide id="17" orient="horz" pos="810">
          <p15:clr>
            <a:srgbClr val="EA4335"/>
          </p15:clr>
        </p15:guide>
        <p15:guide id="18" orient="horz" pos="1080">
          <p15:clr>
            <a:srgbClr val="EA4335"/>
          </p15:clr>
        </p15:guide>
        <p15:guide id="19" orient="horz" pos="1350">
          <p15:clr>
            <a:srgbClr val="EA4335"/>
          </p15:clr>
        </p15:guide>
        <p15:guide id="20" orient="horz" pos="1619">
          <p15:clr>
            <a:srgbClr val="EA4335"/>
          </p15:clr>
        </p15:guide>
        <p15:guide id="21" orient="horz" pos="1889">
          <p15:clr>
            <a:srgbClr val="EA4335"/>
          </p15:clr>
        </p15:guide>
        <p15:guide id="22" orient="horz" pos="2159">
          <p15:clr>
            <a:srgbClr val="EA4335"/>
          </p15:clr>
        </p15:guide>
        <p15:guide id="23" orient="horz" pos="2429">
          <p15:clr>
            <a:srgbClr val="EA4335"/>
          </p15:clr>
        </p15:guide>
        <p15:guide id="24" orient="horz" pos="2699">
          <p15:clr>
            <a:srgbClr val="EA4335"/>
          </p15:clr>
        </p15:guide>
        <p15:guide id="25" orient="horz" pos="2969">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pic>
        <p:nvPicPr>
          <p:cNvPr id="71" name="Google Shape;71;p54"/>
          <p:cNvPicPr preferRelativeResize="0"/>
          <p:nvPr/>
        </p:nvPicPr>
        <p:blipFill rotWithShape="1">
          <a:blip r:embed="rId1">
            <a:alphaModFix/>
          </a:blip>
          <a:srcRect b="0" l="0" r="0" t="0"/>
          <a:stretch/>
        </p:blipFill>
        <p:spPr>
          <a:xfrm>
            <a:off x="-1" y="0"/>
            <a:ext cx="9144002" cy="5143500"/>
          </a:xfrm>
          <a:prstGeom prst="rect">
            <a:avLst/>
          </a:prstGeom>
          <a:noFill/>
          <a:ln>
            <a:noFill/>
          </a:ln>
        </p:spPr>
      </p:pic>
      <p:sp>
        <p:nvSpPr>
          <p:cNvPr id="72" name="Google Shape;72;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4089D7"/>
              </a:buClr>
              <a:buSzPts val="3300"/>
              <a:buFont typeface="Nunito"/>
              <a:buNone/>
              <a:defRPr b="1" i="0" sz="3300" u="none" cap="none" strike="noStrike">
                <a:solidFill>
                  <a:srgbClr val="4089D7"/>
                </a:solidFill>
                <a:latin typeface="Nunito"/>
                <a:ea typeface="Nunito"/>
                <a:cs typeface="Nunito"/>
                <a:sym typeface="Nuni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5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Nunito"/>
                <a:ea typeface="Nunito"/>
                <a:cs typeface="Nunito"/>
                <a:sym typeface="Nuni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Nunito"/>
                <a:ea typeface="Nunito"/>
                <a:cs typeface="Nunito"/>
                <a:sym typeface="Nuni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Nunito"/>
                <a:ea typeface="Nunito"/>
                <a:cs typeface="Nunito"/>
                <a:sym typeface="Nuni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4" name="Google Shape;74;p5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5" name="Google Shape;75;p5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6" name="Google Shape;76;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77" name="Google Shape;77;p54"/>
          <p:cNvPicPr preferRelativeResize="0"/>
          <p:nvPr/>
        </p:nvPicPr>
        <p:blipFill rotWithShape="1">
          <a:blip r:embed="rId2">
            <a:alphaModFix/>
          </a:blip>
          <a:srcRect b="0" l="0" r="0" t="0"/>
          <a:stretch/>
        </p:blipFill>
        <p:spPr>
          <a:xfrm>
            <a:off x="7982095" y="0"/>
            <a:ext cx="1161905" cy="11142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hyperlink" Target="http://www.coderhouse.com/" TargetMode="External"/><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hyperlink" Target="https://wa.me/5491161331747" TargetMode="External"/><Relationship Id="rId5" Type="http://schemas.openxmlformats.org/officeDocument/2006/relationships/image" Target="../media/image2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3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s://www.w3schools.com/tags/att_input_type.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56.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6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51.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 Id="rId3"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hyperlink" Target="https://wa.me/5491161331747"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hyperlink" Target="http://www.w3c.es/Divulgacion/GuiasBreves/WebSemantica" TargetMode="External"/><Relationship Id="rId4" Type="http://schemas.openxmlformats.org/officeDocument/2006/relationships/hyperlink" Target="http://www.w3c.es/Divulgacion/GuiasBreves/WebSemantic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 Id="rId3" Type="http://schemas.openxmlformats.org/officeDocument/2006/relationships/image" Target="../media/image4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44.png"/><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 Id="rId3" Type="http://schemas.openxmlformats.org/officeDocument/2006/relationships/image" Target="../media/image45.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 Id="rId3" Type="http://schemas.openxmlformats.org/officeDocument/2006/relationships/image" Target="../media/image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 Id="rId3" Type="http://schemas.openxmlformats.org/officeDocument/2006/relationships/image" Target="../media/image40.png"/><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 Id="rId3" Type="http://schemas.openxmlformats.org/officeDocument/2006/relationships/image" Target="../media/image6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 Id="rId3" Type="http://schemas.openxmlformats.org/officeDocument/2006/relationships/image" Target="../media/image6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 Id="rId3" Type="http://schemas.openxmlformats.org/officeDocument/2006/relationships/image" Target="../media/image50.png"/><Relationship Id="rId4" Type="http://schemas.openxmlformats.org/officeDocument/2006/relationships/image" Target="../media/image70.png"/><Relationship Id="rId5"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hyperlink" Target="https://wa.me/5491161331747" TargetMode="External"/><Relationship Id="rId5" Type="http://schemas.openxmlformats.org/officeDocument/2006/relationships/image" Target="../media/image2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 Id="rId3" Type="http://schemas.openxmlformats.org/officeDocument/2006/relationships/image" Target="../media/image6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9.xml"/><Relationship Id="rId3"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1.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1.xml"/><Relationship Id="rId3" Type="http://schemas.openxmlformats.org/officeDocument/2006/relationships/image" Target="../media/image7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 Id="rId3"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 Id="rId3"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61.png"/><Relationship Id="rId5" Type="http://schemas.openxmlformats.org/officeDocument/2006/relationships/image" Target="../media/image55.png"/><Relationship Id="rId6" Type="http://schemas.openxmlformats.org/officeDocument/2006/relationships/image" Target="../media/image59.png"/><Relationship Id="rId7" Type="http://schemas.openxmlformats.org/officeDocument/2006/relationships/image" Target="../media/image58.png"/><Relationship Id="rId8" Type="http://schemas.openxmlformats.org/officeDocument/2006/relationships/image" Target="../media/image6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5.xml"/><Relationship Id="rId3" Type="http://schemas.openxmlformats.org/officeDocument/2006/relationships/image" Target="../media/image20.png"/><Relationship Id="rId4" Type="http://schemas.openxmlformats.org/officeDocument/2006/relationships/hyperlink" Target="https://wa.me/5491161331747" TargetMode="External"/><Relationship Id="rId9" Type="http://schemas.openxmlformats.org/officeDocument/2006/relationships/hyperlink" Target="https://wa.me/5491161331747" TargetMode="External"/><Relationship Id="rId5" Type="http://schemas.openxmlformats.org/officeDocument/2006/relationships/hyperlink" Target="http://www.generaciont.org" TargetMode="External"/><Relationship Id="rId6" Type="http://schemas.openxmlformats.org/officeDocument/2006/relationships/hyperlink" Target="http://www.streambe.com" TargetMode="External"/><Relationship Id="rId7" Type="http://schemas.openxmlformats.org/officeDocument/2006/relationships/hyperlink" Target="http://www.instagram.com/generaciont_ar" TargetMode="External"/><Relationship Id="rId8" Type="http://schemas.openxmlformats.org/officeDocument/2006/relationships/hyperlink" Target="http://www.tiktok.com/@generacion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1.gif"/><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
          <p:cNvPicPr preferRelativeResize="0"/>
          <p:nvPr/>
        </p:nvPicPr>
        <p:blipFill rotWithShape="1">
          <a:blip r:embed="rId3">
            <a:alphaModFix/>
          </a:blip>
          <a:srcRect b="0" l="0" r="0" t="0"/>
          <a:stretch/>
        </p:blipFill>
        <p:spPr>
          <a:xfrm>
            <a:off x="3968" y="0"/>
            <a:ext cx="9136063"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txBox="1"/>
          <p:nvPr>
            <p:ph type="ctrTitle"/>
          </p:nvPr>
        </p:nvSpPr>
        <p:spPr>
          <a:xfrm>
            <a:off x="1101810" y="240410"/>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Historia De HTML</a:t>
            </a:r>
            <a:br>
              <a:rPr lang="es-ES"/>
            </a:br>
            <a:endParaRPr/>
          </a:p>
        </p:txBody>
      </p:sp>
      <p:sp>
        <p:nvSpPr>
          <p:cNvPr id="247" name="Google Shape;247;p10"/>
          <p:cNvSpPr txBox="1"/>
          <p:nvPr>
            <p:ph idx="1" type="subTitle"/>
          </p:nvPr>
        </p:nvSpPr>
        <p:spPr>
          <a:xfrm>
            <a:off x="978242" y="1529878"/>
            <a:ext cx="3371335" cy="2891963"/>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just">
              <a:lnSpc>
                <a:spcPct val="90000"/>
              </a:lnSpc>
              <a:spcBef>
                <a:spcPts val="800"/>
              </a:spcBef>
              <a:spcAft>
                <a:spcPts val="0"/>
              </a:spcAft>
              <a:buSzPct val="117647"/>
              <a:buNone/>
            </a:pPr>
            <a:r>
              <a:rPr lang="es-ES"/>
              <a:t>       HTML fue creado a fines de la década de 1980, principios de 1990. En esa época, </a:t>
            </a:r>
            <a:r>
              <a:rPr i="1" lang="es-ES"/>
              <a:t>internet</a:t>
            </a:r>
            <a:r>
              <a:rPr lang="es-ES"/>
              <a:t> se usaba principalmente con fines académicos para enviar trabajos de investigación y documentos técnicos. Desafortunadamente, solo se podía enviar texto plano, sin formato. Por lo tanto, no permitía que los documentos tuvieran un orden claro, ni se podían vincular a otros trabajos (algo fundamental al usar citas de autoridad).</a:t>
            </a:r>
            <a:endParaRPr/>
          </a:p>
        </p:txBody>
      </p:sp>
      <p:pic>
        <p:nvPicPr>
          <p:cNvPr descr="https://lh4.googleusercontent.com/l_Y7NWksdWQbVgaTWijKx3YXU9yxVCR9HneecKpy-M-cnJ-3ba8sqfdZu2f-aXqaSbPs3oMXmSS6h3rTS_37XvGtLo4hxA2dmzPgTfLLwoA-iD1w0Kv1d-Inhy8MxoXILvSPcyM1iGLKogdrRviRpSZy6A=s2048" id="248" name="Google Shape;248;p10"/>
          <p:cNvPicPr preferRelativeResize="0"/>
          <p:nvPr/>
        </p:nvPicPr>
        <p:blipFill rotWithShape="1">
          <a:blip r:embed="rId3">
            <a:alphaModFix/>
          </a:blip>
          <a:srcRect b="0" l="0" r="0" t="0"/>
          <a:stretch/>
        </p:blipFill>
        <p:spPr>
          <a:xfrm>
            <a:off x="4760527" y="1529878"/>
            <a:ext cx="3897441" cy="31101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ctrTitle"/>
          </p:nvPr>
        </p:nvSpPr>
        <p:spPr>
          <a:xfrm>
            <a:off x="1175951" y="420130"/>
            <a:ext cx="6858000" cy="79543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b="0" lang="es-ES"/>
              <a:t>Evolución del HTML</a:t>
            </a:r>
            <a:endParaRPr/>
          </a:p>
        </p:txBody>
      </p:sp>
      <p:sp>
        <p:nvSpPr>
          <p:cNvPr id="254" name="Google Shape;254;p11"/>
          <p:cNvSpPr txBox="1"/>
          <p:nvPr>
            <p:ph idx="1" type="subTitle"/>
          </p:nvPr>
        </p:nvSpPr>
        <p:spPr>
          <a:xfrm>
            <a:off x="755822" y="1351005"/>
            <a:ext cx="5644978" cy="3286898"/>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just">
              <a:lnSpc>
                <a:spcPct val="90000"/>
              </a:lnSpc>
              <a:spcBef>
                <a:spcPts val="800"/>
              </a:spcBef>
              <a:spcAft>
                <a:spcPts val="0"/>
              </a:spcAft>
              <a:buSzPct val="108108"/>
              <a:buFont typeface="Noto Sans Symbols"/>
              <a:buChar char="✔"/>
            </a:pPr>
            <a:r>
              <a:rPr b="1" lang="es-ES"/>
              <a:t>HTML 1 y 2 (1991):  </a:t>
            </a:r>
            <a:r>
              <a:rPr lang="es-ES"/>
              <a:t>Elementos de texto e imágenes. </a:t>
            </a:r>
            <a:endParaRPr/>
          </a:p>
          <a:p>
            <a:pPr indent="-361950" lvl="0" marL="457200" rtl="0" algn="just">
              <a:lnSpc>
                <a:spcPct val="90000"/>
              </a:lnSpc>
              <a:spcBef>
                <a:spcPts val="800"/>
              </a:spcBef>
              <a:spcAft>
                <a:spcPts val="0"/>
              </a:spcAft>
              <a:buSzPct val="108108"/>
              <a:buFont typeface="Noto Sans Symbols"/>
              <a:buChar char="✔"/>
            </a:pPr>
            <a:r>
              <a:rPr b="1" lang="es-ES"/>
              <a:t>HTML 3 (1995):</a:t>
            </a:r>
            <a:r>
              <a:rPr lang="es-ES"/>
              <a:t> Basado en Tablas. No había un estándar: Cada browser interpretaba lo que quería. </a:t>
            </a:r>
            <a:endParaRPr/>
          </a:p>
          <a:p>
            <a:pPr indent="-361950" lvl="0" marL="457200" rtl="0" algn="just">
              <a:lnSpc>
                <a:spcPct val="90000"/>
              </a:lnSpc>
              <a:spcBef>
                <a:spcPts val="800"/>
              </a:spcBef>
              <a:spcAft>
                <a:spcPts val="0"/>
              </a:spcAft>
              <a:buSzPct val="108108"/>
              <a:buFont typeface="Noto Sans Symbols"/>
              <a:buChar char="✔"/>
            </a:pPr>
            <a:r>
              <a:rPr b="1" lang="es-ES"/>
              <a:t>HTML 4 (1998):</a:t>
            </a:r>
            <a:r>
              <a:rPr lang="es-ES"/>
              <a:t> Aparece CSS, primer estándar oficial. </a:t>
            </a:r>
            <a:endParaRPr/>
          </a:p>
          <a:p>
            <a:pPr indent="-361950" lvl="0" marL="457200" rtl="0" algn="just">
              <a:lnSpc>
                <a:spcPct val="90000"/>
              </a:lnSpc>
              <a:spcBef>
                <a:spcPts val="800"/>
              </a:spcBef>
              <a:spcAft>
                <a:spcPts val="0"/>
              </a:spcAft>
              <a:buSzPct val="108108"/>
              <a:buFont typeface="Noto Sans Symbols"/>
              <a:buChar char="✔"/>
            </a:pPr>
            <a:r>
              <a:rPr b="1" lang="es-ES"/>
              <a:t>XHTML 1.0 (2000): </a:t>
            </a:r>
            <a:r>
              <a:rPr lang="es-ES"/>
              <a:t>Es de la W3C, basado en XML. </a:t>
            </a:r>
            <a:br>
              <a:rPr lang="es-ES"/>
            </a:br>
            <a:r>
              <a:rPr lang="es-ES"/>
              <a:t>TRANSITIONAL: Punto medio entre HTML4 y XHTML </a:t>
            </a:r>
            <a:br>
              <a:rPr lang="es-ES"/>
            </a:br>
            <a:r>
              <a:rPr lang="es-ES"/>
              <a:t>STRICT: Más restrictivo (por ende más complejo).  </a:t>
            </a:r>
            <a:endParaRPr/>
          </a:p>
          <a:p>
            <a:pPr indent="-361950" lvl="0" marL="457200" rtl="0" algn="just">
              <a:lnSpc>
                <a:spcPct val="90000"/>
              </a:lnSpc>
              <a:spcBef>
                <a:spcPts val="800"/>
              </a:spcBef>
              <a:spcAft>
                <a:spcPts val="0"/>
              </a:spcAft>
              <a:buSzPct val="108108"/>
              <a:buFont typeface="Noto Sans Symbols"/>
              <a:buChar char="✔"/>
            </a:pPr>
            <a:r>
              <a:rPr b="1" lang="es-ES"/>
              <a:t>HTML5 (2004):</a:t>
            </a:r>
            <a:r>
              <a:rPr lang="es-ES"/>
              <a:t>  Primer borrador creado por la WHATWG. </a:t>
            </a:r>
            <a:br>
              <a:rPr lang="es-ES"/>
            </a:br>
            <a:r>
              <a:rPr lang="es-ES"/>
              <a:t>(2008)  Pasa a la W3C. Aún lo consideran experimental </a:t>
            </a:r>
            <a:endParaRPr/>
          </a:p>
        </p:txBody>
      </p:sp>
      <p:pic>
        <p:nvPicPr>
          <p:cNvPr descr="Historia de HTML timeline | Timetoast timelines" id="255" name="Google Shape;255;p11"/>
          <p:cNvPicPr preferRelativeResize="0"/>
          <p:nvPr/>
        </p:nvPicPr>
        <p:blipFill rotWithShape="1">
          <a:blip r:embed="rId3">
            <a:alphaModFix/>
          </a:blip>
          <a:srcRect b="0" l="0" r="0" t="0"/>
          <a:stretch/>
        </p:blipFill>
        <p:spPr>
          <a:xfrm>
            <a:off x="6523424" y="3078281"/>
            <a:ext cx="2299301" cy="17325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ctrTitle"/>
          </p:nvPr>
        </p:nvSpPr>
        <p:spPr>
          <a:xfrm>
            <a:off x="1149562" y="771156"/>
            <a:ext cx="6392100" cy="45813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2800"/>
              <a:t>Convenio de archivos</a:t>
            </a:r>
            <a:endParaRPr sz="2800"/>
          </a:p>
        </p:txBody>
      </p:sp>
      <p:sp>
        <p:nvSpPr>
          <p:cNvPr id="261" name="Google Shape;261;p12"/>
          <p:cNvSpPr/>
          <p:nvPr/>
        </p:nvSpPr>
        <p:spPr>
          <a:xfrm>
            <a:off x="535459" y="1448366"/>
            <a:ext cx="8336692" cy="317009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0" i="0" lang="es-ES" sz="2000" u="none" cap="none" strike="noStrike">
                <a:solidFill>
                  <a:srgbClr val="515151"/>
                </a:solidFill>
                <a:latin typeface="Nunito"/>
                <a:ea typeface="Nunito"/>
                <a:cs typeface="Nunito"/>
                <a:sym typeface="Nunito"/>
              </a:rPr>
              <a:t>No deben tener espacios, acentos, eñes, ni símbolos o si son varias palabras usar guiones “ - “ o “ _ “ ej: “mi-pagina-web”</a:t>
            </a:r>
            <a:endParaRPr/>
          </a:p>
          <a:p>
            <a:pPr indent="-342900" lvl="0" marL="342900" marR="0" rtl="0" algn="l">
              <a:lnSpc>
                <a:spcPct val="100000"/>
              </a:lnSpc>
              <a:spcBef>
                <a:spcPts val="0"/>
              </a:spcBef>
              <a:spcAft>
                <a:spcPts val="0"/>
              </a:spcAft>
              <a:buClr>
                <a:srgbClr val="000000"/>
              </a:buClr>
              <a:buSzPts val="2000"/>
              <a:buFont typeface="Noto Sans Symbols"/>
              <a:buChar char="✔"/>
            </a:pPr>
            <a:br>
              <a:rPr b="0" i="0" lang="es-ES" sz="2000" u="none" cap="none" strike="noStrike">
                <a:solidFill>
                  <a:srgbClr val="515151"/>
                </a:solidFill>
                <a:latin typeface="Nunito"/>
                <a:ea typeface="Nunito"/>
                <a:cs typeface="Nunito"/>
                <a:sym typeface="Nunito"/>
              </a:rPr>
            </a:br>
            <a:r>
              <a:rPr b="0" i="0" lang="es-ES" sz="2000" u="none" cap="none" strike="noStrike">
                <a:solidFill>
                  <a:srgbClr val="515151"/>
                </a:solidFill>
                <a:latin typeface="Nunito"/>
                <a:ea typeface="Nunito"/>
                <a:cs typeface="Nunito"/>
                <a:sym typeface="Nunito"/>
              </a:rPr>
              <a:t>Tienen que estar escritos en minúsculas.</a:t>
            </a:r>
            <a:endParaRPr/>
          </a:p>
          <a:p>
            <a:pPr indent="-342900" lvl="0" marL="342900" marR="0" rtl="0" algn="l">
              <a:lnSpc>
                <a:spcPct val="100000"/>
              </a:lnSpc>
              <a:spcBef>
                <a:spcPts val="0"/>
              </a:spcBef>
              <a:spcAft>
                <a:spcPts val="0"/>
              </a:spcAft>
              <a:buClr>
                <a:srgbClr val="000000"/>
              </a:buClr>
              <a:buSzPts val="2000"/>
              <a:buFont typeface="Noto Sans Symbols"/>
              <a:buChar char="✔"/>
            </a:pPr>
            <a:br>
              <a:rPr b="0" i="0" lang="es-ES" sz="2000" u="none" cap="none" strike="noStrike">
                <a:solidFill>
                  <a:srgbClr val="515151"/>
                </a:solidFill>
                <a:latin typeface="Nunito"/>
                <a:ea typeface="Nunito"/>
                <a:cs typeface="Nunito"/>
                <a:sym typeface="Nunito"/>
              </a:rPr>
            </a:br>
            <a:r>
              <a:rPr b="0" i="0" lang="es-ES" sz="2000" u="none" cap="none" strike="noStrike">
                <a:solidFill>
                  <a:srgbClr val="515151"/>
                </a:solidFill>
                <a:latin typeface="Nunito"/>
                <a:ea typeface="Nunito"/>
                <a:cs typeface="Nunito"/>
                <a:sym typeface="Nunito"/>
              </a:rPr>
              <a:t>Deben tener la extensión “.html” (es la forma en que el servidor web sabe que se trata un documento web).</a:t>
            </a:r>
            <a:endParaRPr/>
          </a:p>
          <a:p>
            <a:pPr indent="0" lvl="0" marL="0" marR="0" rtl="0" algn="ctr">
              <a:lnSpc>
                <a:spcPct val="100000"/>
              </a:lnSpc>
              <a:spcBef>
                <a:spcPts val="0"/>
              </a:spcBef>
              <a:spcAft>
                <a:spcPts val="0"/>
              </a:spcAft>
              <a:buNone/>
            </a:pPr>
            <a:br>
              <a:rPr b="0" i="0" lang="es-ES" sz="2000" u="none" cap="none" strike="noStrike">
                <a:solidFill>
                  <a:srgbClr val="2466AD"/>
                </a:solidFill>
                <a:latin typeface="Nunito"/>
                <a:ea typeface="Nunito"/>
                <a:cs typeface="Nunito"/>
                <a:sym typeface="Nunito"/>
              </a:rPr>
            </a:br>
            <a:r>
              <a:rPr b="1" i="0" lang="es-ES" sz="1800" u="none" cap="none" strike="noStrike">
                <a:solidFill>
                  <a:srgbClr val="2466AD"/>
                </a:solidFill>
                <a:latin typeface="Nunito"/>
                <a:ea typeface="Nunito"/>
                <a:cs typeface="Nunito"/>
                <a:sym typeface="Nunito"/>
              </a:rPr>
              <a:t>Atención</a:t>
            </a:r>
            <a:r>
              <a:rPr b="0" i="0" lang="es-ES" sz="1800" u="none" cap="none" strike="noStrike">
                <a:solidFill>
                  <a:srgbClr val="2466AD"/>
                </a:solidFill>
                <a:latin typeface="Nunito"/>
                <a:ea typeface="Nunito"/>
                <a:cs typeface="Nunito"/>
                <a:sym typeface="Nunito"/>
              </a:rPr>
              <a:t>: al guardar archivos en Windows, verificar que no se guarden con la doble extensión de archivos </a:t>
            </a:r>
            <a:r>
              <a:rPr b="1" i="0" lang="es-ES" sz="1800" u="none" cap="none" strike="noStrike">
                <a:solidFill>
                  <a:srgbClr val="2466AD"/>
                </a:solidFill>
                <a:latin typeface="Nunito"/>
                <a:ea typeface="Nunito"/>
                <a:cs typeface="Nunito"/>
                <a:sym typeface="Nunito"/>
              </a:rPr>
              <a:t>(archivo.html.txt).</a:t>
            </a:r>
            <a:endParaRPr b="1" i="0" sz="1800" u="none" cap="none" strike="noStrike">
              <a:solidFill>
                <a:srgbClr val="2466AD"/>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ctrTitle"/>
          </p:nvPr>
        </p:nvSpPr>
        <p:spPr>
          <a:xfrm>
            <a:off x="1143000" y="471069"/>
            <a:ext cx="6858000" cy="731655"/>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Documento predeterminado</a:t>
            </a:r>
            <a:endParaRPr/>
          </a:p>
        </p:txBody>
      </p:sp>
      <p:sp>
        <p:nvSpPr>
          <p:cNvPr id="267" name="Google Shape;267;p13"/>
          <p:cNvSpPr txBox="1"/>
          <p:nvPr>
            <p:ph idx="1" type="subTitle"/>
          </p:nvPr>
        </p:nvSpPr>
        <p:spPr>
          <a:xfrm>
            <a:off x="4720280" y="1399101"/>
            <a:ext cx="3509320" cy="2544128"/>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800"/>
              <a:buNone/>
            </a:pPr>
            <a:r>
              <a:rPr lang="es-ES"/>
              <a:t>Es el archivo que se carga cuando todavía no has hecho en ningún link (por ejemplo, al pedir </a:t>
            </a:r>
            <a:r>
              <a:rPr lang="es-ES" u="sng">
                <a:solidFill>
                  <a:schemeClr val="hlink"/>
                </a:solidFill>
                <a:hlinkClick r:id="rId3"/>
              </a:rPr>
              <a:t>www.streambe.com</a:t>
            </a:r>
            <a:r>
              <a:rPr lang="es-ES"/>
              <a:t> no dice qué archivo quieres). </a:t>
            </a:r>
            <a:endParaRPr/>
          </a:p>
          <a:p>
            <a:pPr indent="-361950" lvl="0" marL="457200" rtl="0" algn="ctr">
              <a:lnSpc>
                <a:spcPct val="90000"/>
              </a:lnSpc>
              <a:spcBef>
                <a:spcPts val="800"/>
              </a:spcBef>
              <a:spcAft>
                <a:spcPts val="0"/>
              </a:spcAft>
              <a:buClr>
                <a:schemeClr val="dk1"/>
              </a:buClr>
              <a:buSzPts val="1800"/>
              <a:buNone/>
            </a:pPr>
            <a:br>
              <a:rPr lang="es-ES"/>
            </a:br>
            <a:r>
              <a:rPr b="1" lang="es-ES">
                <a:solidFill>
                  <a:srgbClr val="2466AD"/>
                </a:solidFill>
              </a:rPr>
              <a:t>Debe llamarse index.html, ya que es el nombre estandarizado.</a:t>
            </a:r>
            <a:endParaRPr b="1">
              <a:solidFill>
                <a:srgbClr val="2466AD"/>
              </a:solidFill>
            </a:endParaRPr>
          </a:p>
        </p:txBody>
      </p:sp>
      <p:pic>
        <p:nvPicPr>
          <p:cNvPr descr="https://lh4.googleusercontent.com/AnHvwZmL7Qv0b3lt7VhJ6Am53eZiTnqrhSCAQEGWZdwpyeMOVWnsXJAMKHZCwlBXA1dgNylictW1G7ilWdsRYls3MkYWGyDXLA3UjNo6oDdOX0ek9g0LUITPIvmXxpZ258yri_ux_2Na3KXToItM52yn8nmM5fgyC30dnvbFJYi_DHKbDWnIng" id="268" name="Google Shape;268;p13"/>
          <p:cNvPicPr preferRelativeResize="0"/>
          <p:nvPr/>
        </p:nvPicPr>
        <p:blipFill rotWithShape="1">
          <a:blip r:embed="rId4">
            <a:alphaModFix/>
          </a:blip>
          <a:srcRect b="0" l="0" r="0" t="0"/>
          <a:stretch/>
        </p:blipFill>
        <p:spPr>
          <a:xfrm>
            <a:off x="527222" y="1399101"/>
            <a:ext cx="4522573" cy="30163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02de13fed4_0_5"/>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Clr>
                <a:schemeClr val="accent3"/>
              </a:buClr>
              <a:buSzPts val="4100"/>
              <a:buFont typeface="Nunito"/>
              <a:buNone/>
            </a:pPr>
            <a:r>
              <a:rPr lang="es-ES">
                <a:solidFill>
                  <a:schemeClr val="accent3"/>
                </a:solidFill>
              </a:rPr>
              <a:t>Tablas</a:t>
            </a:r>
            <a:endParaRPr>
              <a:solidFill>
                <a:schemeClr val="accent3"/>
              </a:solidFill>
            </a:endParaRPr>
          </a:p>
          <a:p>
            <a:pPr indent="0" lvl="0" marL="0" rtl="0" algn="ctr">
              <a:spcBef>
                <a:spcPts val="0"/>
              </a:spcBef>
              <a:spcAft>
                <a:spcPts val="0"/>
              </a:spcAft>
              <a:buNone/>
            </a:pPr>
            <a:r>
              <a:t/>
            </a:r>
            <a:endParaRPr/>
          </a:p>
        </p:txBody>
      </p:sp>
      <p:sp>
        <p:nvSpPr>
          <p:cNvPr id="274" name="Google Shape;274;g202de13fed4_0_5"/>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02de13fed4_0_10"/>
          <p:cNvSpPr txBox="1"/>
          <p:nvPr>
            <p:ph type="ctrTitle"/>
          </p:nvPr>
        </p:nvSpPr>
        <p:spPr>
          <a:xfrm>
            <a:off x="990350" y="392224"/>
            <a:ext cx="6858000" cy="9132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Objetivos con tablas </a:t>
            </a:r>
            <a:endParaRPr/>
          </a:p>
        </p:txBody>
      </p:sp>
      <p:sp>
        <p:nvSpPr>
          <p:cNvPr id="280" name="Google Shape;280;g202de13fed4_0_10"/>
          <p:cNvSpPr txBox="1"/>
          <p:nvPr>
            <p:ph idx="1" type="subTitle"/>
          </p:nvPr>
        </p:nvSpPr>
        <p:spPr>
          <a:xfrm>
            <a:off x="884650" y="1726848"/>
            <a:ext cx="6858000" cy="1941600"/>
          </a:xfrm>
          <a:prstGeom prst="rect">
            <a:avLst/>
          </a:prstGeom>
        </p:spPr>
        <p:txBody>
          <a:bodyPr anchorCtr="0" anchor="t" bIns="34275" lIns="68575" spcFirstLastPara="1" rIns="68575" wrap="square" tIns="34275">
            <a:normAutofit/>
          </a:bodyPr>
          <a:lstStyle/>
          <a:p>
            <a:pPr indent="-342900" lvl="0" marL="457200" rtl="0" algn="ctr">
              <a:spcBef>
                <a:spcPts val="800"/>
              </a:spcBef>
              <a:spcAft>
                <a:spcPts val="0"/>
              </a:spcAft>
              <a:buSzPts val="1800"/>
              <a:buChar char="●"/>
            </a:pPr>
            <a:r>
              <a:rPr lang="es-ES"/>
              <a:t>Entender la estructura básica y los elementos de una tabla HTML.</a:t>
            </a:r>
            <a:endParaRPr/>
          </a:p>
          <a:p>
            <a:pPr indent="-342900" lvl="0" marL="457200" rtl="0" algn="ctr">
              <a:spcBef>
                <a:spcPts val="0"/>
              </a:spcBef>
              <a:spcAft>
                <a:spcPts val="0"/>
              </a:spcAft>
              <a:buSzPts val="1800"/>
              <a:buChar char="●"/>
            </a:pPr>
            <a:r>
              <a:rPr lang="es-ES"/>
              <a:t>Aprender a utilizar etiquetas como &lt;table&gt;, &lt;tr&gt;, &lt;td&gt;, &lt;th&gt;, &lt;thead&gt;, &lt;tbody&gt;, y &lt;tfoot&gt;.</a:t>
            </a:r>
            <a:endParaRPr/>
          </a:p>
          <a:p>
            <a:pPr indent="0" lvl="0" marL="0" rtl="0" algn="ctr">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02de13fed4_0_16"/>
          <p:cNvSpPr txBox="1"/>
          <p:nvPr>
            <p:ph type="ctrTitle"/>
          </p:nvPr>
        </p:nvSpPr>
        <p:spPr>
          <a:xfrm>
            <a:off x="1143000" y="841772"/>
            <a:ext cx="6858000" cy="17907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s-ES"/>
              <a:t>Introducción a las Tablas en HTML </a:t>
            </a:r>
            <a:endParaRPr/>
          </a:p>
          <a:p>
            <a:pPr indent="0" lvl="0" marL="0" rtl="0" algn="ctr">
              <a:spcBef>
                <a:spcPts val="0"/>
              </a:spcBef>
              <a:spcAft>
                <a:spcPts val="0"/>
              </a:spcAft>
              <a:buNone/>
            </a:pPr>
            <a:r>
              <a:t/>
            </a:r>
            <a:endParaRPr/>
          </a:p>
        </p:txBody>
      </p:sp>
      <p:sp>
        <p:nvSpPr>
          <p:cNvPr id="286" name="Google Shape;286;g202de13fed4_0_16"/>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02de13fed4_0_23"/>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 Importancia de las Tablas en la Web</a:t>
            </a:r>
            <a:endParaRPr/>
          </a:p>
        </p:txBody>
      </p:sp>
      <p:sp>
        <p:nvSpPr>
          <p:cNvPr id="292" name="Google Shape;292;g202de13fed4_0_23"/>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s-ES"/>
              <a:t>Presentación de Datos Estructurados: </a:t>
            </a:r>
            <a:r>
              <a:rPr lang="es-ES"/>
              <a:t>Las tablas son herramientas esenciales para presentar información en formato de cuadrícula, lo cual es ideal para comparaciones, organización y presentación clara de datos en fila y columna.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02de13fed4_0_32"/>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solidFill>
                  <a:schemeClr val="accent3"/>
                </a:solidFill>
              </a:rPr>
              <a:t>Importancia de las Tablas en la Web</a:t>
            </a:r>
            <a:endParaRPr>
              <a:solidFill>
                <a:schemeClr val="accent3"/>
              </a:solidFill>
            </a:endParaRPr>
          </a:p>
          <a:p>
            <a:pPr indent="0" lvl="0" marL="0" rtl="0" algn="ctr">
              <a:spcBef>
                <a:spcPts val="0"/>
              </a:spcBef>
              <a:spcAft>
                <a:spcPts val="0"/>
              </a:spcAft>
              <a:buNone/>
            </a:pPr>
            <a:r>
              <a:t/>
            </a:r>
            <a:endParaRPr/>
          </a:p>
        </p:txBody>
      </p:sp>
      <p:sp>
        <p:nvSpPr>
          <p:cNvPr id="298" name="Google Shape;298;g202de13fed4_0_32"/>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b="1" lang="es-ES"/>
              <a:t>Usos Comunes:</a:t>
            </a:r>
            <a:r>
              <a:rPr lang="es-ES"/>
              <a:t> En la web, las tablas se utilizan para una variedad de propósitos, desde mostrar horarios, resultados de eventos, comparaciones de productos, hasta datos estadísticos y financieros. Esta versatilidad hace que el dominio de las tablas sea fundamental para cualquier desarrollador web.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02de13fed4_0_38"/>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Organización de Datos</a:t>
            </a:r>
            <a:endParaRPr/>
          </a:p>
        </p:txBody>
      </p:sp>
      <p:sp>
        <p:nvSpPr>
          <p:cNvPr id="304" name="Google Shape;304;g202de13fed4_0_38"/>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
          <p:cNvSpPr txBox="1"/>
          <p:nvPr>
            <p:ph type="ctrTitle"/>
          </p:nvPr>
        </p:nvSpPr>
        <p:spPr>
          <a:xfrm>
            <a:off x="796813" y="2313345"/>
            <a:ext cx="7671683" cy="9087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26543"/>
              <a:buFont typeface="Nunito"/>
              <a:buNone/>
            </a:pPr>
            <a:r>
              <a:rPr lang="es-ES" sz="3600"/>
              <a:t>¡COMENZAMOS UN NUEVO DESAFIO!</a:t>
            </a:r>
            <a:endParaRPr sz="3400"/>
          </a:p>
        </p:txBody>
      </p:sp>
      <p:pic>
        <p:nvPicPr>
          <p:cNvPr id="188" name="Google Shape;188;p2"/>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189" name="Google Shape;189;p2"/>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190" name="Google Shape;190;p2"/>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pic>
        <p:nvPicPr>
          <p:cNvPr descr="https://lh3.googleusercontent.com/63KZwuo3W_BXv66mWhwBLfDoi7GXgX5tASEF8J3FJQ8J11ACIyj9kPcx6lpmWiS1kSY-MOx9LEGmCzweSMOsoIIh67HytQGPrrQznnQzjI_gLcZCnzsccJsDTtIsqFgzKasVULsuNnP2tFFLY9kKTYRldAD3ozeqrASdusHUejXbdI4EUmcD9Q" id="191" name="Google Shape;191;p2"/>
          <p:cNvPicPr preferRelativeResize="0"/>
          <p:nvPr/>
        </p:nvPicPr>
        <p:blipFill rotWithShape="1">
          <a:blip r:embed="rId5">
            <a:alphaModFix/>
          </a:blip>
          <a:srcRect b="0" l="0" r="0" t="0"/>
          <a:stretch/>
        </p:blipFill>
        <p:spPr>
          <a:xfrm>
            <a:off x="3443847" y="848935"/>
            <a:ext cx="1613034" cy="161303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02de13fed4_0_45"/>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310" name="Google Shape;310;g202de13fed4_0_45"/>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311" name="Google Shape;311;g202de13fed4_0_45"/>
          <p:cNvPicPr preferRelativeResize="0"/>
          <p:nvPr/>
        </p:nvPicPr>
        <p:blipFill rotWithShape="1">
          <a:blip r:embed="rId3">
            <a:alphaModFix/>
          </a:blip>
          <a:srcRect b="0" l="0" r="0" t="0"/>
          <a:stretch/>
        </p:blipFill>
        <p:spPr>
          <a:xfrm>
            <a:off x="393700" y="1067384"/>
            <a:ext cx="8356600" cy="28156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202de13fed4_0_51"/>
          <p:cNvPicPr preferRelativeResize="0"/>
          <p:nvPr/>
        </p:nvPicPr>
        <p:blipFill>
          <a:blip r:embed="rId3">
            <a:alphaModFix/>
          </a:blip>
          <a:stretch>
            <a:fillRect/>
          </a:stretch>
        </p:blipFill>
        <p:spPr>
          <a:xfrm>
            <a:off x="1949100" y="0"/>
            <a:ext cx="5541749" cy="499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02de13fed4_0_71"/>
          <p:cNvSpPr txBox="1"/>
          <p:nvPr>
            <p:ph type="ctrTitle"/>
          </p:nvPr>
        </p:nvSpPr>
        <p:spPr>
          <a:xfrm>
            <a:off x="1143000" y="544873"/>
            <a:ext cx="6858000" cy="8898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Atributos Básicos de Tablas</a:t>
            </a:r>
            <a:endParaRPr/>
          </a:p>
        </p:txBody>
      </p:sp>
      <p:sp>
        <p:nvSpPr>
          <p:cNvPr id="322" name="Google Shape;322;g202de13fed4_0_71"/>
          <p:cNvSpPr txBox="1"/>
          <p:nvPr>
            <p:ph idx="1" type="subTitle"/>
          </p:nvPr>
        </p:nvSpPr>
        <p:spPr>
          <a:xfrm>
            <a:off x="1143000" y="1636997"/>
            <a:ext cx="6858000" cy="23061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b="1" lang="es-ES" sz="2400"/>
              <a:t>border</a:t>
            </a:r>
            <a:endParaRPr b="1" sz="2400"/>
          </a:p>
          <a:p>
            <a:pPr indent="0" lvl="0" marL="0" rtl="0" algn="ctr">
              <a:spcBef>
                <a:spcPts val="800"/>
              </a:spcBef>
              <a:spcAft>
                <a:spcPts val="0"/>
              </a:spcAft>
              <a:buNone/>
            </a:pPr>
            <a:r>
              <a:t/>
            </a:r>
            <a:endParaRPr/>
          </a:p>
          <a:p>
            <a:pPr indent="0" lvl="0" marL="0" rtl="0" algn="ctr">
              <a:spcBef>
                <a:spcPts val="800"/>
              </a:spcBef>
              <a:spcAft>
                <a:spcPts val="0"/>
              </a:spcAft>
              <a:buNone/>
            </a:pPr>
            <a:r>
              <a:rPr lang="es-ES"/>
              <a:t>Descripción: Define el ancho del borde de la tabla. Si el valor es "0", no se muestra ningún borde.</a:t>
            </a:r>
            <a:endParaRPr/>
          </a:p>
          <a:p>
            <a:pPr indent="0" lvl="0" marL="0" rtl="0" algn="ctr">
              <a:spcBef>
                <a:spcPts val="800"/>
              </a:spcBef>
              <a:spcAft>
                <a:spcPts val="0"/>
              </a:spcAft>
              <a:buNone/>
            </a:pPr>
            <a:r>
              <a:rPr lang="es-ES"/>
              <a:t>Ejemplo: </a:t>
            </a:r>
            <a:r>
              <a:rPr b="1" lang="es-ES"/>
              <a:t>&lt;table border="1"&gt;</a:t>
            </a:r>
            <a:r>
              <a:rPr lang="es-ES"/>
              <a:t> mostrará una tabla con un borde de 1px de espesor alrededor de la tabla y de cada celda dentro de la tabla.</a:t>
            </a:r>
            <a:endParaRPr/>
          </a:p>
          <a:p>
            <a:pPr indent="0" lvl="0" marL="0" rtl="0" algn="ctr">
              <a:spcBef>
                <a:spcPts val="8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02de13fed4_0_80"/>
          <p:cNvSpPr txBox="1"/>
          <p:nvPr>
            <p:ph type="ctrTitle"/>
          </p:nvPr>
        </p:nvSpPr>
        <p:spPr>
          <a:xfrm>
            <a:off x="1201700" y="791473"/>
            <a:ext cx="6858000" cy="8076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cellpadding</a:t>
            </a:r>
            <a:endParaRPr/>
          </a:p>
        </p:txBody>
      </p:sp>
      <p:sp>
        <p:nvSpPr>
          <p:cNvPr id="328" name="Google Shape;328;g202de13fed4_0_80"/>
          <p:cNvSpPr txBox="1"/>
          <p:nvPr>
            <p:ph idx="1" type="subTitle"/>
          </p:nvPr>
        </p:nvSpPr>
        <p:spPr>
          <a:xfrm>
            <a:off x="1143000" y="1883597"/>
            <a:ext cx="6858000" cy="20595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Establece el espacio entre el contenido de una celda y sus bordes. Este atributo puede ayudar a hacer que el contenido de las celdas sea más legible al darle más espacio.</a:t>
            </a:r>
            <a:endParaRPr/>
          </a:p>
          <a:p>
            <a:pPr indent="0" lvl="0" marL="0" rtl="0" algn="ctr">
              <a:spcBef>
                <a:spcPts val="800"/>
              </a:spcBef>
              <a:spcAft>
                <a:spcPts val="0"/>
              </a:spcAft>
              <a:buNone/>
            </a:pPr>
            <a:r>
              <a:rPr lang="es-ES"/>
              <a:t>Ejemplo: </a:t>
            </a:r>
            <a:r>
              <a:rPr b="1" lang="es-ES"/>
              <a:t>&lt;table cellpadding="5"&gt; </a:t>
            </a:r>
            <a:r>
              <a:rPr lang="es-ES"/>
              <a:t>añade 5 píxeles de padding dentro de cada celda.</a:t>
            </a:r>
            <a:endParaRPr/>
          </a:p>
          <a:p>
            <a:pPr indent="0" lvl="0" marL="0" rtl="0" algn="ctr">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02de13fed4_0_87"/>
          <p:cNvSpPr txBox="1"/>
          <p:nvPr>
            <p:ph type="ctrTitle"/>
          </p:nvPr>
        </p:nvSpPr>
        <p:spPr>
          <a:xfrm>
            <a:off x="1084275" y="803223"/>
            <a:ext cx="6858000" cy="8781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cellspacing</a:t>
            </a:r>
            <a:endParaRPr/>
          </a:p>
        </p:txBody>
      </p:sp>
      <p:sp>
        <p:nvSpPr>
          <p:cNvPr id="334" name="Google Shape;334;g202de13fed4_0_87"/>
          <p:cNvSpPr txBox="1"/>
          <p:nvPr>
            <p:ph idx="1" type="subTitle"/>
          </p:nvPr>
        </p:nvSpPr>
        <p:spPr>
          <a:xfrm>
            <a:off x="1143000" y="1871850"/>
            <a:ext cx="6858000" cy="20712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t/>
            </a:r>
            <a:endParaRPr/>
          </a:p>
          <a:p>
            <a:pPr indent="0" lvl="0" marL="0" rtl="0" algn="ctr">
              <a:spcBef>
                <a:spcPts val="800"/>
              </a:spcBef>
              <a:spcAft>
                <a:spcPts val="0"/>
              </a:spcAft>
              <a:buNone/>
            </a:pPr>
            <a:r>
              <a:t/>
            </a:r>
            <a:endParaRPr/>
          </a:p>
          <a:p>
            <a:pPr indent="0" lvl="0" marL="0" rtl="0" algn="ctr">
              <a:spcBef>
                <a:spcPts val="800"/>
              </a:spcBef>
              <a:spcAft>
                <a:spcPts val="0"/>
              </a:spcAft>
              <a:buNone/>
            </a:pPr>
            <a:r>
              <a:rPr lang="es-ES"/>
              <a:t> Controla el espacio entre las celdas de una tabla. Define el espacio que separa una celda de otra.</a:t>
            </a:r>
            <a:endParaRPr/>
          </a:p>
          <a:p>
            <a:pPr indent="0" lvl="0" marL="0" rtl="0" algn="ctr">
              <a:spcBef>
                <a:spcPts val="800"/>
              </a:spcBef>
              <a:spcAft>
                <a:spcPts val="0"/>
              </a:spcAft>
              <a:buNone/>
            </a:pPr>
            <a:r>
              <a:rPr lang="es-ES"/>
              <a:t>Ejemplo: </a:t>
            </a:r>
            <a:r>
              <a:rPr b="1" lang="es-ES"/>
              <a:t>&lt;table cellspacing="10"&gt;</a:t>
            </a:r>
            <a:r>
              <a:rPr lang="es-ES"/>
              <a:t> crea 10 píxeles de espacio entre las celdas.</a:t>
            </a:r>
            <a:endParaRPr/>
          </a:p>
          <a:p>
            <a:pPr indent="0" lvl="0" marL="0" rtl="0" algn="ctr">
              <a:spcBef>
                <a:spcPts val="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02de13fed4_0_94"/>
          <p:cNvSpPr txBox="1"/>
          <p:nvPr>
            <p:ph type="ctrTitle"/>
          </p:nvPr>
        </p:nvSpPr>
        <p:spPr>
          <a:xfrm>
            <a:off x="1143000" y="791498"/>
            <a:ext cx="6858000" cy="6432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width</a:t>
            </a:r>
            <a:endParaRPr/>
          </a:p>
        </p:txBody>
      </p:sp>
      <p:sp>
        <p:nvSpPr>
          <p:cNvPr id="340" name="Google Shape;340;g202de13fed4_0_94"/>
          <p:cNvSpPr txBox="1"/>
          <p:nvPr>
            <p:ph idx="1" type="subTitle"/>
          </p:nvPr>
        </p:nvSpPr>
        <p:spPr>
          <a:xfrm>
            <a:off x="1143000" y="1355146"/>
            <a:ext cx="6858000" cy="25881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a:p>
            <a:pPr indent="0" lvl="0" marL="0" rtl="0" algn="ctr">
              <a:spcBef>
                <a:spcPts val="800"/>
              </a:spcBef>
              <a:spcAft>
                <a:spcPts val="0"/>
              </a:spcAft>
              <a:buNone/>
            </a:pPr>
            <a:r>
              <a:t/>
            </a:r>
            <a:endParaRPr/>
          </a:p>
          <a:p>
            <a:pPr indent="0" lvl="0" marL="0" rtl="0" algn="ctr">
              <a:spcBef>
                <a:spcPts val="800"/>
              </a:spcBef>
              <a:spcAft>
                <a:spcPts val="0"/>
              </a:spcAft>
              <a:buNone/>
            </a:pPr>
            <a:r>
              <a:rPr lang="es-ES"/>
              <a:t>:Especifica el ancho de la tabla, ya sea en píxeles o en porcentaje del contenedor padre.</a:t>
            </a:r>
            <a:endParaRPr/>
          </a:p>
          <a:p>
            <a:pPr indent="0" lvl="0" marL="0" rtl="0" algn="ctr">
              <a:spcBef>
                <a:spcPts val="800"/>
              </a:spcBef>
              <a:spcAft>
                <a:spcPts val="0"/>
              </a:spcAft>
              <a:buNone/>
            </a:pPr>
            <a:r>
              <a:rPr lang="es-ES"/>
              <a:t>Ejemplo: </a:t>
            </a:r>
            <a:r>
              <a:rPr b="1" lang="es-ES"/>
              <a:t>&lt;table width="100%"&gt;</a:t>
            </a:r>
            <a:r>
              <a:rPr lang="es-ES"/>
              <a:t> hace que la tabla ocupe el 100% del ancho de su contenedor.</a:t>
            </a:r>
            <a:endParaRPr/>
          </a:p>
          <a:p>
            <a:pPr indent="0" lvl="0" marL="0" rtl="0" algn="ctr">
              <a:spcBef>
                <a:spcPts val="8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02de13fed4_0_101"/>
          <p:cNvSpPr txBox="1"/>
          <p:nvPr>
            <p:ph type="ctrTitle"/>
          </p:nvPr>
        </p:nvSpPr>
        <p:spPr>
          <a:xfrm>
            <a:off x="1143000" y="568373"/>
            <a:ext cx="6858000" cy="6081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ES"/>
              <a:t>height</a:t>
            </a:r>
            <a:endParaRPr/>
          </a:p>
        </p:txBody>
      </p:sp>
      <p:sp>
        <p:nvSpPr>
          <p:cNvPr id="346" name="Google Shape;346;g202de13fed4_0_101"/>
          <p:cNvSpPr txBox="1"/>
          <p:nvPr>
            <p:ph idx="1" type="subTitle"/>
          </p:nvPr>
        </p:nvSpPr>
        <p:spPr>
          <a:xfrm>
            <a:off x="1143000" y="1566521"/>
            <a:ext cx="6858000" cy="23766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a:p>
            <a:pPr indent="0" lvl="0" marL="0" rtl="0" algn="ctr">
              <a:spcBef>
                <a:spcPts val="800"/>
              </a:spcBef>
              <a:spcAft>
                <a:spcPts val="0"/>
              </a:spcAft>
              <a:buNone/>
            </a:pPr>
            <a:r>
              <a:t/>
            </a:r>
            <a:endParaRPr/>
          </a:p>
          <a:p>
            <a:pPr indent="0" lvl="0" marL="0" rtl="0" algn="ctr">
              <a:spcBef>
                <a:spcPts val="800"/>
              </a:spcBef>
              <a:spcAft>
                <a:spcPts val="0"/>
              </a:spcAft>
              <a:buNone/>
            </a:pPr>
            <a:r>
              <a:rPr lang="es-ES"/>
              <a:t>Define la altura de la tabla. Es menos común porque generalmente se deja que la altura sea determinada por el contenido de la tabla.</a:t>
            </a:r>
            <a:endParaRPr/>
          </a:p>
          <a:p>
            <a:pPr indent="0" lvl="0" marL="0" rtl="0" algn="ctr">
              <a:spcBef>
                <a:spcPts val="800"/>
              </a:spcBef>
              <a:spcAft>
                <a:spcPts val="0"/>
              </a:spcAft>
              <a:buNone/>
            </a:pPr>
            <a:r>
              <a:rPr lang="es-ES"/>
              <a:t>Ejemplo: </a:t>
            </a:r>
            <a:r>
              <a:rPr b="1" lang="es-ES"/>
              <a:t>&lt;table height="300px"&gt;</a:t>
            </a:r>
            <a:endParaRPr b="1"/>
          </a:p>
          <a:p>
            <a:pPr indent="0" lvl="0" marL="0" rtl="0" algn="ctr">
              <a:spcBef>
                <a:spcPts val="8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02de13fed4_0_108"/>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Atributos de Filas (&lt;tr&gt;) y Celdas (&lt;td&gt; o &lt;th&gt;)</a:t>
            </a:r>
            <a:endParaRPr/>
          </a:p>
        </p:txBody>
      </p:sp>
      <p:sp>
        <p:nvSpPr>
          <p:cNvPr id="352" name="Google Shape;352;g202de13fed4_0_108"/>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02de13fed4_0_114"/>
          <p:cNvSpPr txBox="1"/>
          <p:nvPr>
            <p:ph type="ctrTitle"/>
          </p:nvPr>
        </p:nvSpPr>
        <p:spPr>
          <a:xfrm>
            <a:off x="1143000" y="278097"/>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colspan</a:t>
            </a:r>
            <a:endParaRPr/>
          </a:p>
        </p:txBody>
      </p:sp>
      <p:sp>
        <p:nvSpPr>
          <p:cNvPr id="358" name="Google Shape;358;g202de13fed4_0_114"/>
          <p:cNvSpPr txBox="1"/>
          <p:nvPr>
            <p:ph idx="1" type="subTitle"/>
          </p:nvPr>
        </p:nvSpPr>
        <p:spPr>
          <a:xfrm>
            <a:off x="1143000" y="2152523"/>
            <a:ext cx="6858000" cy="1790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 El atributo colspan se utiliza para hacer que una celda se extienda a través de varias columnas.</a:t>
            </a:r>
            <a:endParaRPr/>
          </a:p>
          <a:p>
            <a:pPr indent="0" lvl="0" marL="0" rtl="0" algn="ctr">
              <a:spcBef>
                <a:spcPts val="800"/>
              </a:spcBef>
              <a:spcAft>
                <a:spcPts val="0"/>
              </a:spcAft>
              <a:buNone/>
            </a:pPr>
            <a:r>
              <a:rPr lang="es-ES"/>
              <a:t>Aplicación: Es muy útil cuando necesitas que un título o una categoría abarque varias subcategorías que se presentan en columnas separadas bajo un mismo grupo.</a:t>
            </a:r>
            <a:endParaRPr/>
          </a:p>
          <a:p>
            <a:pPr indent="0" lvl="0" marL="0" rtl="0" algn="ctr">
              <a:spcBef>
                <a:spcPts val="8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02de13fed4_0_122"/>
          <p:cNvSpPr txBox="1"/>
          <p:nvPr>
            <p:ph idx="1" type="subTitle"/>
          </p:nvPr>
        </p:nvSpPr>
        <p:spPr>
          <a:xfrm>
            <a:off x="1037325" y="576029"/>
            <a:ext cx="6858000" cy="1241700"/>
          </a:xfrm>
          <a:prstGeom prst="rect">
            <a:avLst/>
          </a:prstGeom>
        </p:spPr>
        <p:txBody>
          <a:bodyPr anchorCtr="0" anchor="t" bIns="34275" lIns="68575" spcFirstLastPara="1" rIns="68575" wrap="square" tIns="34275">
            <a:normAutofit fontScale="92500" lnSpcReduction="20000"/>
          </a:bodyPr>
          <a:lstStyle/>
          <a:p>
            <a:pPr indent="0" lvl="0" marL="0" rtl="0" algn="ctr">
              <a:spcBef>
                <a:spcPts val="800"/>
              </a:spcBef>
              <a:spcAft>
                <a:spcPts val="0"/>
              </a:spcAft>
              <a:buNone/>
            </a:pPr>
            <a:r>
              <a:rPr lang="es-ES"/>
              <a:t>Ejemplo de colspan:</a:t>
            </a:r>
            <a:endParaRPr/>
          </a:p>
          <a:p>
            <a:pPr indent="0" lvl="0" marL="0" rtl="0" algn="ctr">
              <a:spcBef>
                <a:spcPts val="800"/>
              </a:spcBef>
              <a:spcAft>
                <a:spcPts val="0"/>
              </a:spcAft>
              <a:buNone/>
            </a:pPr>
            <a:r>
              <a:rPr lang="es-ES"/>
              <a:t>Supongamos que quieres hacer una tabla que muestre el resumen de ventas de dos días. En este caso, puedes usar colspan para que el título de "Total de Ventas" abarque dos columnas, una para cada día.</a:t>
            </a:r>
            <a:endParaRPr/>
          </a:p>
          <a:p>
            <a:pPr indent="0" lvl="0" marL="0" rtl="0" algn="ctr">
              <a:spcBef>
                <a:spcPts val="800"/>
              </a:spcBef>
              <a:spcAft>
                <a:spcPts val="0"/>
              </a:spcAft>
              <a:buNone/>
            </a:pPr>
            <a:r>
              <a:t/>
            </a:r>
            <a:endParaRPr/>
          </a:p>
        </p:txBody>
      </p:sp>
      <p:pic>
        <p:nvPicPr>
          <p:cNvPr id="364" name="Google Shape;364;g202de13fed4_0_122"/>
          <p:cNvPicPr preferRelativeResize="0"/>
          <p:nvPr/>
        </p:nvPicPr>
        <p:blipFill>
          <a:blip r:embed="rId3">
            <a:alphaModFix/>
          </a:blip>
          <a:stretch>
            <a:fillRect/>
          </a:stretch>
        </p:blipFill>
        <p:spPr>
          <a:xfrm>
            <a:off x="1980813" y="1617829"/>
            <a:ext cx="4971016" cy="30209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ph type="ctrTitle"/>
          </p:nvPr>
        </p:nvSpPr>
        <p:spPr>
          <a:xfrm>
            <a:off x="978243" y="321276"/>
            <a:ext cx="6858000" cy="91900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Y SIEMPRE CON RESPETO!</a:t>
            </a:r>
            <a:endParaRPr/>
          </a:p>
        </p:txBody>
      </p:sp>
      <p:pic>
        <p:nvPicPr>
          <p:cNvPr descr="hay tabla | Los simpson frases, Memes, Dragones" id="197" name="Google Shape;197;p3"/>
          <p:cNvPicPr preferRelativeResize="0"/>
          <p:nvPr/>
        </p:nvPicPr>
        <p:blipFill rotWithShape="1">
          <a:blip r:embed="rId3">
            <a:alphaModFix/>
          </a:blip>
          <a:srcRect b="0" l="0" r="0" t="0"/>
          <a:stretch/>
        </p:blipFill>
        <p:spPr>
          <a:xfrm>
            <a:off x="2894826" y="1428964"/>
            <a:ext cx="3336667" cy="29288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02de13fed4_0_129"/>
          <p:cNvSpPr txBox="1"/>
          <p:nvPr>
            <p:ph type="ctrTitle"/>
          </p:nvPr>
        </p:nvSpPr>
        <p:spPr>
          <a:xfrm>
            <a:off x="1143000" y="474423"/>
            <a:ext cx="6858000" cy="8781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R</a:t>
            </a:r>
            <a:r>
              <a:rPr lang="es-ES"/>
              <a:t>owspan (Row Span)</a:t>
            </a:r>
            <a:endParaRPr/>
          </a:p>
        </p:txBody>
      </p:sp>
      <p:sp>
        <p:nvSpPr>
          <p:cNvPr id="370" name="Google Shape;370;g202de13fed4_0_129"/>
          <p:cNvSpPr txBox="1"/>
          <p:nvPr>
            <p:ph idx="1" type="subTitle"/>
          </p:nvPr>
        </p:nvSpPr>
        <p:spPr>
          <a:xfrm>
            <a:off x="1143000" y="1719197"/>
            <a:ext cx="6858000" cy="22239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a:p>
            <a:pPr indent="0" lvl="0" marL="0" rtl="0" algn="ctr">
              <a:spcBef>
                <a:spcPts val="800"/>
              </a:spcBef>
              <a:spcAft>
                <a:spcPts val="0"/>
              </a:spcAft>
              <a:buNone/>
            </a:pPr>
            <a:r>
              <a:rPr lang="es-ES"/>
              <a:t>Uso: El atributo rowspan permite que una celda se extienda verticalmente a través de varias filas.</a:t>
            </a:r>
            <a:endParaRPr/>
          </a:p>
          <a:p>
            <a:pPr indent="0" lvl="0" marL="0" rtl="0" algn="ctr">
              <a:spcBef>
                <a:spcPts val="800"/>
              </a:spcBef>
              <a:spcAft>
                <a:spcPts val="0"/>
              </a:spcAft>
              <a:buNone/>
            </a:pPr>
            <a:r>
              <a:rPr lang="es-ES"/>
              <a:t>Aplicación: Es útil para agrupar información que es común a múltiples filas, como un grupo de elementos que pertenecen a una misma categoría en una lista.</a:t>
            </a:r>
            <a:endParaRPr/>
          </a:p>
          <a:p>
            <a:pPr indent="0" lvl="0" marL="0" rtl="0" algn="ctr">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02de13fed4_0_136"/>
          <p:cNvSpPr txBox="1"/>
          <p:nvPr>
            <p:ph idx="1" type="subTitle"/>
          </p:nvPr>
        </p:nvSpPr>
        <p:spPr>
          <a:xfrm>
            <a:off x="1143000" y="388129"/>
            <a:ext cx="6858000" cy="1241700"/>
          </a:xfrm>
          <a:prstGeom prst="rect">
            <a:avLst/>
          </a:prstGeom>
        </p:spPr>
        <p:txBody>
          <a:bodyPr anchorCtr="0" anchor="t" bIns="34275" lIns="68575" spcFirstLastPara="1" rIns="68575" wrap="square" tIns="34275">
            <a:normAutofit fontScale="85000" lnSpcReduction="10000"/>
          </a:bodyPr>
          <a:lstStyle/>
          <a:p>
            <a:pPr indent="0" lvl="0" marL="0" rtl="0" algn="ctr">
              <a:spcBef>
                <a:spcPts val="800"/>
              </a:spcBef>
              <a:spcAft>
                <a:spcPts val="0"/>
              </a:spcAft>
              <a:buNone/>
            </a:pPr>
            <a:r>
              <a:rPr lang="es-ES"/>
              <a:t>Ejemplo de rowspan:</a:t>
            </a:r>
            <a:endParaRPr/>
          </a:p>
          <a:p>
            <a:pPr indent="0" lvl="0" marL="0" rtl="0" algn="ctr">
              <a:spcBef>
                <a:spcPts val="800"/>
              </a:spcBef>
              <a:spcAft>
                <a:spcPts val="0"/>
              </a:spcAft>
              <a:buNone/>
            </a:pPr>
            <a:r>
              <a:rPr lang="es-ES"/>
              <a:t>Si quieres mostrar una tabla con la cantidad de frutas disponibles en un almacén y algunas frutas están disponibles durante varios días, puedes usar rowspan para agrupar estos días en una única celda vertical.</a:t>
            </a:r>
            <a:endParaRPr/>
          </a:p>
          <a:p>
            <a:pPr indent="0" lvl="0" marL="0" rtl="0" algn="ctr">
              <a:spcBef>
                <a:spcPts val="800"/>
              </a:spcBef>
              <a:spcAft>
                <a:spcPts val="0"/>
              </a:spcAft>
              <a:buNone/>
            </a:pPr>
            <a:r>
              <a:t/>
            </a:r>
            <a:endParaRPr/>
          </a:p>
        </p:txBody>
      </p:sp>
      <p:pic>
        <p:nvPicPr>
          <p:cNvPr id="376" name="Google Shape;376;g202de13fed4_0_136"/>
          <p:cNvPicPr preferRelativeResize="0"/>
          <p:nvPr/>
        </p:nvPicPr>
        <p:blipFill>
          <a:blip r:embed="rId3">
            <a:alphaModFix/>
          </a:blip>
          <a:stretch>
            <a:fillRect/>
          </a:stretch>
        </p:blipFill>
        <p:spPr>
          <a:xfrm>
            <a:off x="2630200" y="1371229"/>
            <a:ext cx="4172853" cy="320887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02de13fed4_0_58"/>
          <p:cNvSpPr txBox="1"/>
          <p:nvPr>
            <p:ph type="ctrTitle"/>
          </p:nvPr>
        </p:nvSpPr>
        <p:spPr>
          <a:xfrm>
            <a:off x="1143000" y="533148"/>
            <a:ext cx="6858000" cy="8781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Practicamos</a:t>
            </a:r>
            <a:endParaRPr/>
          </a:p>
        </p:txBody>
      </p:sp>
      <p:sp>
        <p:nvSpPr>
          <p:cNvPr id="382" name="Google Shape;382;g202de13fed4_0_58"/>
          <p:cNvSpPr txBox="1"/>
          <p:nvPr>
            <p:ph idx="1" type="subTitle"/>
          </p:nvPr>
        </p:nvSpPr>
        <p:spPr>
          <a:xfrm>
            <a:off x="1143000" y="1950904"/>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Ejercicio 1: Crear una Tabla Compleja de Reservas de Hotel</a:t>
            </a:r>
            <a:endParaRPr/>
          </a:p>
          <a:p>
            <a:pPr indent="0" lvl="0" marL="0" rtl="0" algn="ctr">
              <a:spcBef>
                <a:spcPts val="800"/>
              </a:spcBef>
              <a:spcAft>
                <a:spcPts val="0"/>
              </a:spcAft>
              <a:buNone/>
            </a:pPr>
            <a:r>
              <a:rPr b="1" lang="es-ES"/>
              <a:t>Duración</a:t>
            </a:r>
            <a:r>
              <a:rPr b="1" lang="es-ES"/>
              <a:t> 15min.</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02de13fed4_0_65"/>
          <p:cNvSpPr txBox="1"/>
          <p:nvPr>
            <p:ph idx="1" type="subTitle"/>
          </p:nvPr>
        </p:nvSpPr>
        <p:spPr>
          <a:xfrm>
            <a:off x="624725" y="345250"/>
            <a:ext cx="7891500" cy="4438800"/>
          </a:xfrm>
          <a:prstGeom prst="rect">
            <a:avLst/>
          </a:prstGeom>
        </p:spPr>
        <p:txBody>
          <a:bodyPr anchorCtr="0" anchor="t" bIns="34275" lIns="68575" spcFirstLastPara="1" rIns="68575" wrap="square" tIns="34275">
            <a:normAutofit fontScale="85000" lnSpcReduction="20000"/>
          </a:bodyPr>
          <a:lstStyle/>
          <a:p>
            <a:pPr indent="0" lvl="0" marL="0" rtl="0" algn="ctr">
              <a:spcBef>
                <a:spcPts val="800"/>
              </a:spcBef>
              <a:spcAft>
                <a:spcPts val="0"/>
              </a:spcAft>
              <a:buNone/>
            </a:pPr>
            <a:r>
              <a:rPr b="1" lang="es-ES" sz="2016"/>
              <a:t>Instrucciones:</a:t>
            </a:r>
            <a:endParaRPr b="1" sz="2016"/>
          </a:p>
          <a:p>
            <a:pPr indent="0" lvl="0" marL="0" rtl="0" algn="l">
              <a:spcBef>
                <a:spcPts val="800"/>
              </a:spcBef>
              <a:spcAft>
                <a:spcPts val="0"/>
              </a:spcAft>
              <a:buNone/>
            </a:pPr>
            <a:r>
              <a:t/>
            </a:r>
            <a:endParaRPr/>
          </a:p>
          <a:p>
            <a:pPr indent="0" lvl="0" marL="0" rtl="0" algn="l">
              <a:spcBef>
                <a:spcPts val="800"/>
              </a:spcBef>
              <a:spcAft>
                <a:spcPts val="0"/>
              </a:spcAft>
              <a:buNone/>
            </a:pPr>
            <a:r>
              <a:rPr b="1" lang="es-ES" u="sng"/>
              <a:t>Columnas de la Tabla: </a:t>
            </a:r>
            <a:r>
              <a:rPr lang="es-ES"/>
              <a:t>La tabla debe tener una columna para cada día de la semana (Lunes a Domingo).</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s-ES" u="sng"/>
              <a:t>Filas de la Tabla:</a:t>
            </a:r>
            <a:r>
              <a:rPr lang="es-ES"/>
              <a:t> Cada fila representa una habitación diferente del hotel. Asuma que el hotel tiene 10 habitaciones.</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s-ES" u="sng"/>
              <a:t>Contenido de las Celdas</a:t>
            </a:r>
            <a:r>
              <a:rPr lang="es-ES"/>
              <a:t>: Cada celda debe mostrar si la habitación está reservada o disponible. Si está reservada, la celda debe contener el nombre del huésped y la hora de check-in.</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s-ES" u="sng"/>
              <a:t>Cabecera de la Tabla: </a:t>
            </a:r>
            <a:r>
              <a:rPr lang="es-ES"/>
              <a:t>Incluir una fila de cabecera que indique el número de la habitación y otra con los días de la semana.</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s-ES" u="sng"/>
              <a:t>Incluir colspan y rowspan: </a:t>
            </a:r>
            <a:r>
              <a:rPr lang="es-ES"/>
              <a:t>Utilizar estos atributos para representar reservas que abarquen múltiples días o que compartan la misma habitación en días consecutivos.</a:t>
            </a:r>
            <a:endParaRPr/>
          </a:p>
          <a:p>
            <a:pPr indent="0" lvl="0" marL="0" rtl="0" algn="l">
              <a:spcBef>
                <a:spcPts val="8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02de13fed4_0_148"/>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rgbClr val="000000"/>
              </a:buClr>
              <a:buFont typeface="Arial"/>
              <a:buNone/>
            </a:pPr>
            <a:r>
              <a:rPr lang="es-ES">
                <a:solidFill>
                  <a:schemeClr val="accent3"/>
                </a:solidFill>
              </a:rPr>
              <a:t>Formularios</a:t>
            </a:r>
            <a:endParaRPr b="0"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393" name="Google Shape;393;g202de13fed4_0_148"/>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02de13fed4_0_158"/>
          <p:cNvSpPr txBox="1"/>
          <p:nvPr>
            <p:ph type="ctrTitle"/>
          </p:nvPr>
        </p:nvSpPr>
        <p:spPr>
          <a:xfrm>
            <a:off x="1241854" y="486032"/>
            <a:ext cx="6858000" cy="721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Definición</a:t>
            </a:r>
            <a:endParaRPr/>
          </a:p>
        </p:txBody>
      </p:sp>
      <p:sp>
        <p:nvSpPr>
          <p:cNvPr id="399" name="Google Shape;399;g202de13fed4_0_158"/>
          <p:cNvSpPr txBox="1"/>
          <p:nvPr>
            <p:ph idx="1" type="subTitle"/>
          </p:nvPr>
        </p:nvSpPr>
        <p:spPr>
          <a:xfrm>
            <a:off x="1184190" y="1523517"/>
            <a:ext cx="3964500" cy="2570700"/>
          </a:xfrm>
          <a:prstGeom prst="rect">
            <a:avLst/>
          </a:prstGeom>
          <a:noFill/>
          <a:ln>
            <a:noFill/>
          </a:ln>
        </p:spPr>
        <p:txBody>
          <a:bodyPr anchorCtr="0" anchor="t" bIns="34275" lIns="68575" spcFirstLastPara="1" rIns="68575" wrap="square" tIns="34275">
            <a:normAutofit/>
          </a:bodyPr>
          <a:lstStyle/>
          <a:p>
            <a:pPr indent="-361950" lvl="0" marL="457200" rtl="0" algn="just">
              <a:lnSpc>
                <a:spcPct val="90000"/>
              </a:lnSpc>
              <a:spcBef>
                <a:spcPts val="800"/>
              </a:spcBef>
              <a:spcAft>
                <a:spcPts val="0"/>
              </a:spcAft>
              <a:buSzPts val="1800"/>
              <a:buNone/>
            </a:pPr>
            <a:r>
              <a:rPr lang="es-ES"/>
              <a:t>      Son etiquetas donde el usuario ingresará o seleccionará valores, que serán enviados a un archivo encargado de procesar la información.</a:t>
            </a:r>
            <a:endParaRPr/>
          </a:p>
          <a:p>
            <a:pPr indent="-361950" lvl="0" marL="457200" rtl="0" algn="ctr">
              <a:lnSpc>
                <a:spcPct val="90000"/>
              </a:lnSpc>
              <a:spcBef>
                <a:spcPts val="800"/>
              </a:spcBef>
              <a:spcAft>
                <a:spcPts val="0"/>
              </a:spcAft>
              <a:buClr>
                <a:schemeClr val="dk1"/>
              </a:buClr>
              <a:buSzPts val="1800"/>
              <a:buNone/>
            </a:pPr>
            <a:br>
              <a:rPr lang="es-ES"/>
            </a:br>
            <a:endParaRPr/>
          </a:p>
        </p:txBody>
      </p:sp>
      <p:pic>
        <p:nvPicPr>
          <p:cNvPr id="400" name="Google Shape;400;g202de13fed4_0_158"/>
          <p:cNvPicPr preferRelativeResize="0"/>
          <p:nvPr/>
        </p:nvPicPr>
        <p:blipFill rotWithShape="1">
          <a:blip r:embed="rId3">
            <a:alphaModFix/>
          </a:blip>
          <a:srcRect b="0" l="0" r="0" t="0"/>
          <a:stretch/>
        </p:blipFill>
        <p:spPr>
          <a:xfrm>
            <a:off x="6049276" y="1134505"/>
            <a:ext cx="2581275" cy="3105150"/>
          </a:xfrm>
          <a:prstGeom prst="rect">
            <a:avLst/>
          </a:prstGeom>
          <a:noFill/>
          <a:ln>
            <a:noFill/>
          </a:ln>
        </p:spPr>
      </p:pic>
      <p:sp>
        <p:nvSpPr>
          <p:cNvPr id="401" name="Google Shape;401;g202de13fed4_0_158"/>
          <p:cNvSpPr/>
          <p:nvPr/>
        </p:nvSpPr>
        <p:spPr>
          <a:xfrm>
            <a:off x="1132703" y="3891805"/>
            <a:ext cx="45720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Nunito"/>
                <a:ea typeface="Nunito"/>
                <a:cs typeface="Nunito"/>
                <a:sym typeface="Nunito"/>
              </a:rPr>
              <a:t>Los formularios HTML se usan para recoger información que nos da el usuario</a:t>
            </a:r>
            <a:endParaRPr b="0" i="0" sz="1400" u="none" cap="none" strike="noStrike">
              <a:solidFill>
                <a:schemeClr val="dk1"/>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02de13fed4_0_273"/>
          <p:cNvSpPr txBox="1"/>
          <p:nvPr>
            <p:ph type="ctrTitle"/>
          </p:nvPr>
        </p:nvSpPr>
        <p:spPr>
          <a:xfrm>
            <a:off x="1159476" y="182745"/>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Características De Los Formularios</a:t>
            </a:r>
            <a:br>
              <a:rPr lang="es-ES"/>
            </a:br>
            <a:endParaRPr/>
          </a:p>
        </p:txBody>
      </p:sp>
      <p:sp>
        <p:nvSpPr>
          <p:cNvPr id="407" name="Google Shape;407;g202de13fed4_0_273"/>
          <p:cNvSpPr txBox="1"/>
          <p:nvPr>
            <p:ph idx="1" type="subTitle"/>
          </p:nvPr>
        </p:nvSpPr>
        <p:spPr>
          <a:xfrm>
            <a:off x="1143000" y="1754658"/>
            <a:ext cx="6858000" cy="23313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ES"/>
              <a:t>Los formularios que existen en la </a:t>
            </a:r>
            <a:r>
              <a:rPr i="1" lang="es-ES"/>
              <a:t>web</a:t>
            </a:r>
            <a:r>
              <a:rPr lang="es-ES"/>
              <a:t> son modulares, es decir, se construyen a partir de distintos tipos de módulos o </a:t>
            </a:r>
            <a:r>
              <a:rPr i="1" lang="es-ES"/>
              <a:t>inputs</a:t>
            </a:r>
            <a:r>
              <a:rPr lang="es-ES"/>
              <a:t>.</a:t>
            </a:r>
            <a:endParaRPr/>
          </a:p>
          <a:p>
            <a:pPr indent="-361950" lvl="0" marL="457200" rtl="0" algn="ctr">
              <a:lnSpc>
                <a:spcPct val="90000"/>
              </a:lnSpc>
              <a:spcBef>
                <a:spcPts val="800"/>
              </a:spcBef>
              <a:spcAft>
                <a:spcPts val="0"/>
              </a:spcAft>
              <a:buClr>
                <a:schemeClr val="dk1"/>
              </a:buClr>
              <a:buSzPct val="108108"/>
              <a:buNone/>
            </a:pPr>
            <a:r>
              <a:rPr lang="es-ES"/>
              <a:t>Un </a:t>
            </a:r>
            <a:r>
              <a:rPr i="1" lang="es-ES"/>
              <a:t>input</a:t>
            </a:r>
            <a:r>
              <a:rPr lang="es-ES"/>
              <a:t> es un campo de datos que permite que el usuario ingrese o elija un valor. Es decir, es una de las maneras que tenemos de recolectar su información.</a:t>
            </a:r>
            <a:endParaRPr/>
          </a:p>
          <a:p>
            <a:pPr indent="-361950" lvl="0" marL="457200" rtl="0" algn="ctr">
              <a:lnSpc>
                <a:spcPct val="90000"/>
              </a:lnSpc>
              <a:spcBef>
                <a:spcPts val="800"/>
              </a:spcBef>
              <a:spcAft>
                <a:spcPts val="0"/>
              </a:spcAft>
              <a:buClr>
                <a:schemeClr val="dk1"/>
              </a:buClr>
              <a:buSzPct val="108108"/>
              <a:buNone/>
            </a:pPr>
            <a:r>
              <a:rPr lang="es-ES"/>
              <a:t>Hay muchos tipos de </a:t>
            </a:r>
            <a:r>
              <a:rPr i="1" lang="es-ES"/>
              <a:t>input</a:t>
            </a:r>
            <a:r>
              <a:rPr lang="es-ES"/>
              <a:t>, desde espacios vacíos para que el usuario complete con letras o números, listas desplegables, campos para escribir una contraseña, etc. Si querés conocer todos, </a:t>
            </a:r>
            <a:r>
              <a:rPr b="1" lang="es-ES" u="sng">
                <a:solidFill>
                  <a:schemeClr val="hlink"/>
                </a:solidFill>
                <a:hlinkClick r:id="rId3"/>
              </a:rPr>
              <a:t>hacé click acá</a:t>
            </a:r>
            <a:r>
              <a:rPr lang="es-ES"/>
              <a:t>. En esta unidad, veremos solo los más comunes.</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02de13fed4_0_386"/>
          <p:cNvSpPr txBox="1"/>
          <p:nvPr>
            <p:ph type="ctrTitle"/>
          </p:nvPr>
        </p:nvSpPr>
        <p:spPr>
          <a:xfrm>
            <a:off x="1200665" y="296561"/>
            <a:ext cx="6858000" cy="853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Etiqueta &lt;form&gt;</a:t>
            </a:r>
            <a:endParaRPr/>
          </a:p>
        </p:txBody>
      </p:sp>
      <p:sp>
        <p:nvSpPr>
          <p:cNvPr id="413" name="Google Shape;413;g202de13fed4_0_386"/>
          <p:cNvSpPr txBox="1"/>
          <p:nvPr>
            <p:ph idx="1" type="subTitle"/>
          </p:nvPr>
        </p:nvSpPr>
        <p:spPr>
          <a:xfrm>
            <a:off x="1143000" y="1375719"/>
            <a:ext cx="6858000" cy="25674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Para insertar un formulario se usa la etiqueta &lt;form&gt;, que dentro lleva todos los controles que vayan al mismo destino. Un formulario requiere 3 atributos para funcionar:</a:t>
            </a:r>
            <a:endParaRPr/>
          </a:p>
          <a:p>
            <a:pPr indent="-361950" lvl="0" marL="457200" rtl="0" algn="l">
              <a:lnSpc>
                <a:spcPct val="90000"/>
              </a:lnSpc>
              <a:spcBef>
                <a:spcPts val="800"/>
              </a:spcBef>
              <a:spcAft>
                <a:spcPts val="0"/>
              </a:spcAft>
              <a:buSzPts val="1800"/>
              <a:buFont typeface="Arial"/>
              <a:buChar char="•"/>
            </a:pPr>
            <a:r>
              <a:rPr b="1" lang="es-ES"/>
              <a:t>Action</a:t>
            </a:r>
            <a:r>
              <a:rPr lang="es-ES"/>
              <a:t>: documento que se encarga de recibir los datos y procesarlos.</a:t>
            </a:r>
            <a:endParaRPr/>
          </a:p>
          <a:p>
            <a:pPr indent="-361950" lvl="0" marL="457200" rtl="0" algn="l">
              <a:lnSpc>
                <a:spcPct val="90000"/>
              </a:lnSpc>
              <a:spcBef>
                <a:spcPts val="800"/>
              </a:spcBef>
              <a:spcAft>
                <a:spcPts val="0"/>
              </a:spcAft>
              <a:buSzPts val="1800"/>
              <a:buFont typeface="Arial"/>
              <a:buChar char="•"/>
            </a:pPr>
            <a:r>
              <a:rPr b="1" lang="es-ES"/>
              <a:t>Method</a:t>
            </a:r>
            <a:r>
              <a:rPr lang="es-ES"/>
              <a:t>: la forma en que será enviada la información. Existen dos métodos de envío, que son GET y POST.</a:t>
            </a:r>
            <a:endParaRPr/>
          </a:p>
          <a:p>
            <a:pPr indent="-361950" lvl="0" marL="457200" rtl="0" algn="l">
              <a:lnSpc>
                <a:spcPct val="90000"/>
              </a:lnSpc>
              <a:spcBef>
                <a:spcPts val="800"/>
              </a:spcBef>
              <a:spcAft>
                <a:spcPts val="0"/>
              </a:spcAft>
              <a:buSzPts val="1800"/>
              <a:buFont typeface="Arial"/>
              <a:buChar char="•"/>
            </a:pPr>
            <a:r>
              <a:rPr b="1" lang="es-ES"/>
              <a:t>Enctype</a:t>
            </a:r>
            <a:r>
              <a:rPr lang="es-ES"/>
              <a:t>: cómo se codificarán los contenidos.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02de13fed4_0_499"/>
          <p:cNvSpPr txBox="1"/>
          <p:nvPr>
            <p:ph type="ctrTitle"/>
          </p:nvPr>
        </p:nvSpPr>
        <p:spPr>
          <a:xfrm>
            <a:off x="994719" y="454595"/>
            <a:ext cx="6858000" cy="715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Action</a:t>
            </a:r>
            <a:endParaRPr/>
          </a:p>
        </p:txBody>
      </p:sp>
      <p:sp>
        <p:nvSpPr>
          <p:cNvPr id="419" name="Google Shape;419;g202de13fed4_0_499"/>
          <p:cNvSpPr txBox="1"/>
          <p:nvPr>
            <p:ph idx="1" type="subTitle"/>
          </p:nvPr>
        </p:nvSpPr>
        <p:spPr>
          <a:xfrm>
            <a:off x="1143000" y="1911178"/>
            <a:ext cx="6858000" cy="20322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En este atributo se indicará cuál es </a:t>
            </a:r>
            <a:r>
              <a:rPr b="1" lang="es-ES">
                <a:solidFill>
                  <a:srgbClr val="2466AD"/>
                </a:solidFill>
              </a:rPr>
              <a:t>el archivo que recibe y procesa los datos</a:t>
            </a:r>
            <a:r>
              <a:rPr lang="es-ES"/>
              <a:t>. Debe ser de un lenguaje de los llamados “del lado del servidor” (PHP / ASP / JSP). Si no se indica un valor, el </a:t>
            </a:r>
            <a:r>
              <a:rPr b="1" lang="es-ES">
                <a:solidFill>
                  <a:srgbClr val="2466AD"/>
                </a:solidFill>
              </a:rPr>
              <a:t>Action</a:t>
            </a:r>
            <a:r>
              <a:rPr lang="es-ES">
                <a:solidFill>
                  <a:srgbClr val="2466AD"/>
                </a:solidFill>
              </a:rPr>
              <a:t> </a:t>
            </a:r>
            <a:r>
              <a:rPr lang="es-ES"/>
              <a:t>será por defecto el mismo archivo donde está el formulario.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02de13fed4_0_612"/>
          <p:cNvSpPr txBox="1"/>
          <p:nvPr>
            <p:ph type="ctrTitle"/>
          </p:nvPr>
        </p:nvSpPr>
        <p:spPr>
          <a:xfrm>
            <a:off x="1200665" y="411892"/>
            <a:ext cx="6858000" cy="803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Method</a:t>
            </a:r>
            <a:endParaRPr/>
          </a:p>
        </p:txBody>
      </p:sp>
      <p:sp>
        <p:nvSpPr>
          <p:cNvPr id="425" name="Google Shape;425;g202de13fed4_0_612"/>
          <p:cNvSpPr txBox="1"/>
          <p:nvPr>
            <p:ph idx="1" type="subTitle"/>
          </p:nvPr>
        </p:nvSpPr>
        <p:spPr>
          <a:xfrm>
            <a:off x="1143000" y="1738184"/>
            <a:ext cx="6858000" cy="22050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11455"/>
              <a:buNone/>
            </a:pPr>
            <a:r>
              <a:rPr lang="es-ES" sz="1900"/>
              <a:t>Forma en la que se recopilan y envían los datos. Existen dos métodos comunes en el HTML:</a:t>
            </a:r>
            <a:endParaRPr/>
          </a:p>
          <a:p>
            <a:pPr indent="-372035" lvl="0" marL="457200" rtl="0" algn="l">
              <a:lnSpc>
                <a:spcPct val="90000"/>
              </a:lnSpc>
              <a:spcBef>
                <a:spcPts val="800"/>
              </a:spcBef>
              <a:spcAft>
                <a:spcPts val="0"/>
              </a:spcAft>
              <a:buSzPct val="111455"/>
              <a:buFont typeface="Arial"/>
              <a:buChar char="•"/>
            </a:pPr>
            <a:r>
              <a:rPr b="1" lang="es-ES" sz="1900"/>
              <a:t>GET:</a:t>
            </a:r>
            <a:r>
              <a:rPr lang="es-ES" sz="1900"/>
              <a:t> la información viajará por la barra de direcciones a continuación del nombre del archivo.</a:t>
            </a:r>
            <a:endParaRPr/>
          </a:p>
          <a:p>
            <a:pPr indent="-372035" lvl="0" marL="457200" rtl="0" algn="l">
              <a:lnSpc>
                <a:spcPct val="90000"/>
              </a:lnSpc>
              <a:spcBef>
                <a:spcPts val="800"/>
              </a:spcBef>
              <a:spcAft>
                <a:spcPts val="0"/>
              </a:spcAft>
              <a:buSzPct val="111455"/>
              <a:buFont typeface="Arial"/>
              <a:buChar char="•"/>
            </a:pPr>
            <a:r>
              <a:rPr b="1" lang="es-ES" sz="1900"/>
              <a:t>POST:</a:t>
            </a:r>
            <a:r>
              <a:rPr lang="es-ES" sz="1900"/>
              <a:t> la información viajará junto a los encabezados del HTML (será “invisible”).</a:t>
            </a:r>
            <a:endParaRPr/>
          </a:p>
          <a:p>
            <a:pPr indent="-361950" lvl="0" marL="457200" rtl="0" algn="ctr">
              <a:lnSpc>
                <a:spcPct val="90000"/>
              </a:lnSpc>
              <a:spcBef>
                <a:spcPts val="800"/>
              </a:spcBef>
              <a:spcAft>
                <a:spcPts val="0"/>
              </a:spcAft>
              <a:buClr>
                <a:schemeClr val="dk1"/>
              </a:buClr>
              <a:buSzPct val="111455"/>
              <a:buNone/>
            </a:pPr>
            <a:r>
              <a:rPr b="1" lang="es-ES" sz="1900">
                <a:solidFill>
                  <a:srgbClr val="2466AD"/>
                </a:solidFill>
              </a:rPr>
              <a:t>Si el method no se indica, por defecto será GET.</a:t>
            </a:r>
            <a:endParaRPr/>
          </a:p>
          <a:p>
            <a:pPr indent="-361950" lvl="0" marL="457200" rtl="0" algn="ctr">
              <a:lnSpc>
                <a:spcPct val="90000"/>
              </a:lnSpc>
              <a:spcBef>
                <a:spcPts val="800"/>
              </a:spcBef>
              <a:spcAft>
                <a:spcPts val="0"/>
              </a:spcAft>
              <a:buClr>
                <a:schemeClr val="dk1"/>
              </a:buClr>
              <a:buSzPct val="117647"/>
              <a:buNone/>
            </a:pPr>
            <a:br>
              <a:rPr lang="es-E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4"/>
          <p:cNvSpPr txBox="1"/>
          <p:nvPr>
            <p:ph type="ctrTitle"/>
          </p:nvPr>
        </p:nvSpPr>
        <p:spPr>
          <a:xfrm>
            <a:off x="1260180" y="781050"/>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Esta clase va a ser grabada!</a:t>
            </a:r>
            <a:br>
              <a:rPr b="0" lang="es-ES"/>
            </a:br>
            <a:r>
              <a:rPr b="0" lang="es-ES"/>
              <a:t> </a:t>
            </a:r>
            <a:br>
              <a:rPr lang="es-ES"/>
            </a:br>
            <a:endParaRPr/>
          </a:p>
        </p:txBody>
      </p:sp>
      <p:sp>
        <p:nvSpPr>
          <p:cNvPr id="203" name="Google Shape;203;p4"/>
          <p:cNvSpPr/>
          <p:nvPr/>
        </p:nvSpPr>
        <p:spPr>
          <a:xfrm>
            <a:off x="4454820" y="241786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p:txBody>
      </p:sp>
      <p:pic>
        <p:nvPicPr>
          <p:cNvPr descr="Grabación de vídeo - Iconos gratis de comunicaciones" id="204" name="Google Shape;204;p4"/>
          <p:cNvPicPr preferRelativeResize="0"/>
          <p:nvPr/>
        </p:nvPicPr>
        <p:blipFill rotWithShape="1">
          <a:blip r:embed="rId3">
            <a:alphaModFix/>
          </a:blip>
          <a:srcRect b="0" l="0" r="0" t="0"/>
          <a:stretch/>
        </p:blipFill>
        <p:spPr>
          <a:xfrm>
            <a:off x="3706081" y="1516922"/>
            <a:ext cx="2299301" cy="229930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02de13fed4_0_725"/>
          <p:cNvSpPr txBox="1"/>
          <p:nvPr>
            <p:ph type="ctrTitle"/>
          </p:nvPr>
        </p:nvSpPr>
        <p:spPr>
          <a:xfrm>
            <a:off x="1151238" y="444844"/>
            <a:ext cx="6858000" cy="5814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Enctype</a:t>
            </a:r>
            <a:endParaRPr/>
          </a:p>
        </p:txBody>
      </p:sp>
      <p:sp>
        <p:nvSpPr>
          <p:cNvPr id="431" name="Google Shape;431;g202de13fed4_0_725"/>
          <p:cNvSpPr txBox="1"/>
          <p:nvPr>
            <p:ph idx="1" type="subTitle"/>
          </p:nvPr>
        </p:nvSpPr>
        <p:spPr>
          <a:xfrm>
            <a:off x="1143000" y="1392195"/>
            <a:ext cx="6858000" cy="2550900"/>
          </a:xfrm>
          <a:prstGeom prst="rect">
            <a:avLst/>
          </a:prstGeom>
          <a:noFill/>
          <a:ln>
            <a:noFill/>
          </a:ln>
        </p:spPr>
        <p:txBody>
          <a:bodyPr anchorCtr="0" anchor="t" bIns="34275" lIns="68575" spcFirstLastPara="1" rIns="68575" wrap="square" tIns="34275">
            <a:noAutofit/>
          </a:bodyPr>
          <a:lstStyle/>
          <a:p>
            <a:pPr indent="-361950" lvl="0" marL="457200" rtl="0" algn="ctr">
              <a:lnSpc>
                <a:spcPct val="90000"/>
              </a:lnSpc>
              <a:spcBef>
                <a:spcPts val="800"/>
              </a:spcBef>
              <a:spcAft>
                <a:spcPts val="0"/>
              </a:spcAft>
              <a:buClr>
                <a:schemeClr val="dk1"/>
              </a:buClr>
              <a:buSzPts val="1800"/>
              <a:buNone/>
            </a:pPr>
            <a:r>
              <a:rPr lang="es-ES" sz="1600"/>
              <a:t>Cuando el valor del atributo method es post, el mismo es el  tipo MIME del contenido, que es usado para enviar el formulario al servidor. Los posibles valores son:</a:t>
            </a:r>
            <a:endParaRPr/>
          </a:p>
          <a:p>
            <a:pPr indent="-361950" lvl="0" marL="457200" rtl="0" algn="l">
              <a:lnSpc>
                <a:spcPct val="90000"/>
              </a:lnSpc>
              <a:spcBef>
                <a:spcPts val="800"/>
              </a:spcBef>
              <a:spcAft>
                <a:spcPts val="0"/>
              </a:spcAft>
              <a:buSzPts val="1800"/>
              <a:buFont typeface="Arial"/>
              <a:buChar char="•"/>
            </a:pPr>
            <a:r>
              <a:rPr lang="es-ES" sz="1600"/>
              <a:t>application/x-www-form-urlencoded: será el valor por defecto si un atributo no está especificado.</a:t>
            </a:r>
            <a:endParaRPr/>
          </a:p>
          <a:p>
            <a:pPr indent="-361950" lvl="0" marL="457200" rtl="0" algn="l">
              <a:lnSpc>
                <a:spcPct val="90000"/>
              </a:lnSpc>
              <a:spcBef>
                <a:spcPts val="800"/>
              </a:spcBef>
              <a:spcAft>
                <a:spcPts val="0"/>
              </a:spcAft>
              <a:buSzPts val="1800"/>
              <a:buFont typeface="Arial"/>
              <a:buChar char="•"/>
            </a:pPr>
            <a:r>
              <a:rPr lang="es-ES" sz="1600"/>
              <a:t>multipart/form-data: usar este valor si se está usando el elemento input con el atributo type ajustado a "file".</a:t>
            </a:r>
            <a:endParaRPr/>
          </a:p>
          <a:p>
            <a:pPr indent="-361950" lvl="0" marL="457200" rtl="0" algn="l">
              <a:lnSpc>
                <a:spcPct val="90000"/>
              </a:lnSpc>
              <a:spcBef>
                <a:spcPts val="800"/>
              </a:spcBef>
              <a:spcAft>
                <a:spcPts val="0"/>
              </a:spcAft>
              <a:buSzPts val="1800"/>
              <a:buFont typeface="Arial"/>
              <a:buChar char="•"/>
            </a:pPr>
            <a:r>
              <a:rPr lang="es-ES" sz="1600"/>
              <a:t>text/plain (HTML5)</a:t>
            </a:r>
            <a:endParaRPr/>
          </a:p>
          <a:p>
            <a:pPr indent="-361950" lvl="0" marL="457200" rtl="0" algn="ctr">
              <a:lnSpc>
                <a:spcPct val="90000"/>
              </a:lnSpc>
              <a:spcBef>
                <a:spcPts val="800"/>
              </a:spcBef>
              <a:spcAft>
                <a:spcPts val="0"/>
              </a:spcAft>
              <a:buClr>
                <a:schemeClr val="dk1"/>
              </a:buClr>
              <a:buSzPts val="1800"/>
              <a:buNone/>
            </a:pPr>
            <a:br>
              <a:rPr b="1" lang="es-ES" sz="1600">
                <a:solidFill>
                  <a:srgbClr val="2466AD"/>
                </a:solidFill>
              </a:rPr>
            </a:br>
            <a:r>
              <a:rPr b="1" lang="es-ES" sz="1600">
                <a:solidFill>
                  <a:srgbClr val="2466AD"/>
                </a:solidFill>
              </a:rPr>
              <a:t>Normalmente, se utiliza para permitir el envío de archivos a través de un formulario</a:t>
            </a:r>
            <a:r>
              <a:rPr lang="es-ES" sz="1600"/>
              <a:t>.</a:t>
            </a:r>
            <a:endParaRPr/>
          </a:p>
          <a:p>
            <a:pPr indent="-361950" lvl="0" marL="457200" rtl="0" algn="ctr">
              <a:lnSpc>
                <a:spcPct val="90000"/>
              </a:lnSpc>
              <a:spcBef>
                <a:spcPts val="800"/>
              </a:spcBef>
              <a:spcAft>
                <a:spcPts val="0"/>
              </a:spcAft>
              <a:buClr>
                <a:schemeClr val="dk1"/>
              </a:buClr>
              <a:buSzPts val="1800"/>
              <a:buNone/>
            </a:pPr>
            <a:br>
              <a:rPr lang="es-ES" sz="1600"/>
            </a:b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02de13fed4_0_838"/>
          <p:cNvSpPr txBox="1"/>
          <p:nvPr>
            <p:ph type="ctrTitle"/>
          </p:nvPr>
        </p:nvSpPr>
        <p:spPr>
          <a:xfrm>
            <a:off x="1093573" y="337750"/>
            <a:ext cx="6858000" cy="10755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Etiqueta &lt;input&gt;</a:t>
            </a:r>
            <a:endParaRPr/>
          </a:p>
        </p:txBody>
      </p:sp>
      <p:sp>
        <p:nvSpPr>
          <p:cNvPr id="437" name="Google Shape;437;g202de13fed4_0_838"/>
          <p:cNvSpPr txBox="1"/>
          <p:nvPr>
            <p:ph idx="1" type="subTitle"/>
          </p:nvPr>
        </p:nvSpPr>
        <p:spPr>
          <a:xfrm>
            <a:off x="1143000" y="1754659"/>
            <a:ext cx="6858000" cy="2188500"/>
          </a:xfrm>
          <a:prstGeom prst="rect">
            <a:avLst/>
          </a:prstGeom>
          <a:noFill/>
          <a:ln>
            <a:noFill/>
          </a:ln>
        </p:spPr>
        <p:txBody>
          <a:bodyPr anchorCtr="0" anchor="t" bIns="34275" lIns="68575" spcFirstLastPara="1" rIns="68575" wrap="square" tIns="34275">
            <a:normAutofit fontScale="62500" lnSpcReduction="10000"/>
          </a:bodyPr>
          <a:lstStyle/>
          <a:p>
            <a:pPr indent="-361950" lvl="0" marL="457200" rtl="0" algn="ctr">
              <a:lnSpc>
                <a:spcPct val="90000"/>
              </a:lnSpc>
              <a:spcBef>
                <a:spcPts val="800"/>
              </a:spcBef>
              <a:spcAft>
                <a:spcPts val="0"/>
              </a:spcAft>
              <a:buClr>
                <a:schemeClr val="dk1"/>
              </a:buClr>
              <a:buSzPct val="129032"/>
              <a:buNone/>
            </a:pPr>
            <a:r>
              <a:rPr lang="es-ES"/>
              <a:t>Dentro de </a:t>
            </a:r>
            <a:r>
              <a:rPr b="1" lang="es-ES">
                <a:solidFill>
                  <a:srgbClr val="2466AD"/>
                </a:solidFill>
              </a:rPr>
              <a:t>&lt;form&gt;</a:t>
            </a:r>
            <a:r>
              <a:rPr lang="es-ES"/>
              <a:t> se escriben los </a:t>
            </a:r>
            <a:r>
              <a:rPr i="1" lang="es-ES"/>
              <a:t>tags</a:t>
            </a:r>
            <a:r>
              <a:rPr lang="es-ES"/>
              <a:t> &lt;input&gt; que crean los campos donde el usuario ingresa la información. Tienen el atributo type que define el tipo de información que recibe. </a:t>
            </a:r>
            <a:endParaRPr/>
          </a:p>
          <a:p>
            <a:pPr indent="-361950" lvl="0" marL="457200" rtl="0" algn="ctr">
              <a:lnSpc>
                <a:spcPct val="90000"/>
              </a:lnSpc>
              <a:spcBef>
                <a:spcPts val="800"/>
              </a:spcBef>
              <a:spcAft>
                <a:spcPts val="0"/>
              </a:spcAft>
              <a:buClr>
                <a:schemeClr val="dk1"/>
              </a:buClr>
              <a:buSzPct val="129032"/>
              <a:buNone/>
            </a:pPr>
            <a:r>
              <a:rPr lang="es-ES"/>
              <a:t>Por ejemplo:</a:t>
            </a:r>
            <a:endParaRPr/>
          </a:p>
          <a:p>
            <a:pPr indent="-339827" lvl="0" marL="457200" rtl="0" algn="l">
              <a:lnSpc>
                <a:spcPct val="90000"/>
              </a:lnSpc>
              <a:spcBef>
                <a:spcPts val="800"/>
              </a:spcBef>
              <a:spcAft>
                <a:spcPts val="0"/>
              </a:spcAft>
              <a:buSzPct val="129032"/>
              <a:buFont typeface="Arial"/>
              <a:buChar char="•"/>
            </a:pPr>
            <a:r>
              <a:rPr b="1" lang="es-ES">
                <a:solidFill>
                  <a:srgbClr val="2466AD"/>
                </a:solidFill>
              </a:rPr>
              <a:t>type="text": </a:t>
            </a:r>
            <a:r>
              <a:rPr lang="es-ES"/>
              <a:t>Define un campo donde el usuario puede escribir cualquier texto.</a:t>
            </a:r>
            <a:endParaRPr/>
          </a:p>
          <a:p>
            <a:pPr indent="-339827" lvl="0" marL="457200" rtl="0" algn="l">
              <a:lnSpc>
                <a:spcPct val="90000"/>
              </a:lnSpc>
              <a:spcBef>
                <a:spcPts val="800"/>
              </a:spcBef>
              <a:spcAft>
                <a:spcPts val="0"/>
              </a:spcAft>
              <a:buSzPct val="129032"/>
              <a:buFont typeface="Arial"/>
              <a:buChar char="•"/>
            </a:pPr>
            <a:r>
              <a:rPr b="1" lang="es-ES">
                <a:solidFill>
                  <a:srgbClr val="2466AD"/>
                </a:solidFill>
              </a:rPr>
              <a:t>type="password": </a:t>
            </a:r>
            <a:r>
              <a:rPr lang="es-ES"/>
              <a:t>Oculta la información al momento de escribirla. Generalmente, reemplaza los caracteres ingresados por asteriscos o puntos.</a:t>
            </a:r>
            <a:endParaRPr/>
          </a:p>
          <a:p>
            <a:pPr indent="-339827" lvl="0" marL="457200" rtl="0" algn="l">
              <a:lnSpc>
                <a:spcPct val="90000"/>
              </a:lnSpc>
              <a:spcBef>
                <a:spcPts val="800"/>
              </a:spcBef>
              <a:spcAft>
                <a:spcPts val="0"/>
              </a:spcAft>
              <a:buSzPct val="129032"/>
              <a:buFont typeface="Arial"/>
              <a:buChar char="•"/>
            </a:pPr>
            <a:r>
              <a:rPr b="1" lang="es-ES">
                <a:solidFill>
                  <a:srgbClr val="2466AD"/>
                </a:solidFill>
              </a:rPr>
              <a:t>type="email": </a:t>
            </a:r>
            <a:r>
              <a:rPr lang="es-ES"/>
              <a:t>Define un campo donde el usuario debe escribir una dirección de correo electrónico.</a:t>
            </a:r>
            <a:endParaRPr/>
          </a:p>
          <a:p>
            <a:pPr indent="-339827" lvl="0" marL="457200" rtl="0" algn="l">
              <a:lnSpc>
                <a:spcPct val="90000"/>
              </a:lnSpc>
              <a:spcBef>
                <a:spcPts val="800"/>
              </a:spcBef>
              <a:spcAft>
                <a:spcPts val="0"/>
              </a:spcAft>
              <a:buSzPct val="129032"/>
              <a:buFont typeface="Arial"/>
              <a:buChar char="•"/>
            </a:pPr>
            <a:r>
              <a:rPr b="1" lang="es-ES">
                <a:solidFill>
                  <a:srgbClr val="2466AD"/>
                </a:solidFill>
              </a:rPr>
              <a:t>type="submit": </a:t>
            </a:r>
            <a:r>
              <a:rPr lang="es-ES"/>
              <a:t>Genera un botón que envía la información del formulario.</a:t>
            </a:r>
            <a:endParaRPr/>
          </a:p>
          <a:p>
            <a:pPr indent="-361950" lvl="0" marL="457200" rtl="0" algn="ctr">
              <a:lnSpc>
                <a:spcPct val="90000"/>
              </a:lnSpc>
              <a:spcBef>
                <a:spcPts val="800"/>
              </a:spcBef>
              <a:spcAft>
                <a:spcPts val="0"/>
              </a:spcAft>
              <a:buClr>
                <a:schemeClr val="dk1"/>
              </a:buClr>
              <a:buSzPct val="129032"/>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g202de13fed4_0_951"/>
          <p:cNvPicPr preferRelativeResize="0"/>
          <p:nvPr/>
        </p:nvPicPr>
        <p:blipFill rotWithShape="1">
          <a:blip r:embed="rId3">
            <a:alphaModFix/>
          </a:blip>
          <a:srcRect b="0" l="0" r="0" t="0"/>
          <a:stretch/>
        </p:blipFill>
        <p:spPr>
          <a:xfrm>
            <a:off x="2178965" y="609600"/>
            <a:ext cx="4754335" cy="1988408"/>
          </a:xfrm>
          <a:prstGeom prst="rect">
            <a:avLst/>
          </a:prstGeom>
          <a:noFill/>
          <a:ln>
            <a:noFill/>
          </a:ln>
        </p:spPr>
      </p:pic>
      <p:pic>
        <p:nvPicPr>
          <p:cNvPr id="443" name="Google Shape;443;g202de13fed4_0_951"/>
          <p:cNvPicPr preferRelativeResize="0"/>
          <p:nvPr/>
        </p:nvPicPr>
        <p:blipFill rotWithShape="1">
          <a:blip r:embed="rId4">
            <a:alphaModFix/>
          </a:blip>
          <a:srcRect b="0" l="0" r="0" t="0"/>
          <a:stretch/>
        </p:blipFill>
        <p:spPr>
          <a:xfrm>
            <a:off x="1498643" y="2891223"/>
            <a:ext cx="5800725" cy="1123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02de13fed4_1_0"/>
          <p:cNvSpPr txBox="1"/>
          <p:nvPr>
            <p:ph idx="1" type="subTitle"/>
          </p:nvPr>
        </p:nvSpPr>
        <p:spPr>
          <a:xfrm>
            <a:off x="1110049" y="263129"/>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946"/>
              <a:buNone/>
            </a:pPr>
            <a:r>
              <a:rPr lang="es-ES"/>
              <a:t>Cuando apretamos submit, el formulario envía la información ingresada en forma de </a:t>
            </a:r>
            <a:r>
              <a:rPr b="1" i="1" lang="es-ES"/>
              <a:t>key-value pairs</a:t>
            </a:r>
            <a:r>
              <a:rPr lang="es-ES"/>
              <a:t>. Es decir, genera una variable para guardar el contenido de cada &lt;input&gt;. Por lo tanto, cada &lt;input&gt; deberá tener un atributo name que indique a qué campo corresponde la información ingresada.</a:t>
            </a:r>
            <a:endParaRPr/>
          </a:p>
        </p:txBody>
      </p:sp>
      <p:sp>
        <p:nvSpPr>
          <p:cNvPr id="449" name="Google Shape;449;g202de13fed4_1_0"/>
          <p:cNvSpPr txBox="1"/>
          <p:nvPr/>
        </p:nvSpPr>
        <p:spPr>
          <a:xfrm>
            <a:off x="1196546" y="1681735"/>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marR="0" rtl="0" algn="ctr">
              <a:lnSpc>
                <a:spcPct val="90000"/>
              </a:lnSpc>
              <a:spcBef>
                <a:spcPts val="800"/>
              </a:spcBef>
              <a:spcAft>
                <a:spcPts val="0"/>
              </a:spcAft>
              <a:buClr>
                <a:schemeClr val="dk1"/>
              </a:buClr>
              <a:buSzPts val="1946"/>
              <a:buFont typeface="Arial"/>
              <a:buNone/>
            </a:pPr>
            <a:r>
              <a:rPr b="0" i="0" lang="es-ES" sz="1800" u="none" cap="none" strike="noStrike">
                <a:solidFill>
                  <a:schemeClr val="dk1"/>
                </a:solidFill>
                <a:latin typeface="Nunito"/>
                <a:ea typeface="Nunito"/>
                <a:cs typeface="Nunito"/>
                <a:sym typeface="Nunito"/>
              </a:rPr>
              <a:t>Por ejemplo, si queremos enviar la edad de una persona, el servidor recibirá un campo edad y el valor numérico que ingresó el usuario. El siguiente código enviará un campo con el nombre del usuario, otro con su edad y otro con su contraseña:</a:t>
            </a:r>
            <a:endParaRPr b="0" i="0" sz="1800" u="none" cap="none" strike="noStrike">
              <a:solidFill>
                <a:schemeClr val="dk1"/>
              </a:solidFill>
              <a:latin typeface="Nunito"/>
              <a:ea typeface="Nunito"/>
              <a:cs typeface="Nunito"/>
              <a:sym typeface="Nunito"/>
            </a:endParaRPr>
          </a:p>
        </p:txBody>
      </p:sp>
      <p:pic>
        <p:nvPicPr>
          <p:cNvPr id="450" name="Google Shape;450;g202de13fed4_1_0"/>
          <p:cNvPicPr preferRelativeResize="0"/>
          <p:nvPr/>
        </p:nvPicPr>
        <p:blipFill rotWithShape="1">
          <a:blip r:embed="rId3">
            <a:alphaModFix/>
          </a:blip>
          <a:srcRect b="0" l="0" r="0" t="0"/>
          <a:stretch/>
        </p:blipFill>
        <p:spPr>
          <a:xfrm>
            <a:off x="2144284" y="2928036"/>
            <a:ext cx="5267325" cy="1676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02de13fed4_1_114"/>
          <p:cNvSpPr txBox="1"/>
          <p:nvPr>
            <p:ph idx="1" type="subTitle"/>
          </p:nvPr>
        </p:nvSpPr>
        <p:spPr>
          <a:xfrm>
            <a:off x="1184189" y="1638848"/>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946"/>
              <a:buNone/>
            </a:pPr>
            <a:r>
              <a:rPr lang="es-ES"/>
              <a:t>⚠️ </a:t>
            </a:r>
            <a:r>
              <a:rPr b="1" lang="es-ES"/>
              <a:t>Importante</a:t>
            </a:r>
            <a:r>
              <a:rPr lang="es-ES"/>
              <a:t>: Los </a:t>
            </a:r>
            <a:r>
              <a:rPr i="1" lang="es-ES"/>
              <a:t>tags</a:t>
            </a:r>
            <a:r>
              <a:rPr lang="es-ES"/>
              <a:t> &lt;input&gt; pueden ponerse por separado en el HTML, fuera del </a:t>
            </a:r>
            <a:r>
              <a:rPr i="1" lang="es-ES"/>
              <a:t>tag</a:t>
            </a:r>
            <a:r>
              <a:rPr lang="es-ES"/>
              <a:t> &lt;form&gt;. Pero, si queremos que la información que ingresa el usuario </a:t>
            </a:r>
            <a:r>
              <a:rPr b="1" lang="es-ES"/>
              <a:t>esté relacionada y se envíe toda junta</a:t>
            </a:r>
            <a:r>
              <a:rPr lang="es-ES"/>
              <a:t>, tiene que estar contenida dentro de un </a:t>
            </a:r>
            <a:r>
              <a:rPr i="1" lang="es-ES"/>
              <a:t>tag</a:t>
            </a:r>
            <a:r>
              <a:rPr lang="es-ES"/>
              <a:t> &lt;form&gt;.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202de13fed4_1_226"/>
          <p:cNvSpPr txBox="1"/>
          <p:nvPr>
            <p:ph type="ctrTitle"/>
          </p:nvPr>
        </p:nvSpPr>
        <p:spPr>
          <a:xfrm>
            <a:off x="1266568" y="436605"/>
            <a:ext cx="6858000" cy="10260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Botones</a:t>
            </a:r>
            <a:br>
              <a:rPr lang="es-ES"/>
            </a:br>
            <a:endParaRPr/>
          </a:p>
        </p:txBody>
      </p:sp>
      <p:sp>
        <p:nvSpPr>
          <p:cNvPr id="461" name="Google Shape;461;g202de13fed4_1_226"/>
          <p:cNvSpPr txBox="1"/>
          <p:nvPr>
            <p:ph idx="1" type="subTitle"/>
          </p:nvPr>
        </p:nvSpPr>
        <p:spPr>
          <a:xfrm>
            <a:off x="1143000" y="1441622"/>
            <a:ext cx="6858000" cy="2501700"/>
          </a:xfrm>
          <a:prstGeom prst="rect">
            <a:avLst/>
          </a:prstGeom>
          <a:noFill/>
          <a:ln>
            <a:noFill/>
          </a:ln>
        </p:spPr>
        <p:txBody>
          <a:bodyPr anchorCtr="0" anchor="t" bIns="34275" lIns="68575" spcFirstLastPara="1" rIns="68575" wrap="square" tIns="34275">
            <a:normAutofit lnSpcReduction="20000"/>
          </a:bodyPr>
          <a:lstStyle/>
          <a:p>
            <a:pPr indent="-361950" lvl="0" marL="457200" rtl="0" algn="ctr">
              <a:lnSpc>
                <a:spcPct val="90000"/>
              </a:lnSpc>
              <a:spcBef>
                <a:spcPts val="800"/>
              </a:spcBef>
              <a:spcAft>
                <a:spcPts val="0"/>
              </a:spcAft>
              <a:buClr>
                <a:schemeClr val="dk1"/>
              </a:buClr>
              <a:buSzPts val="1946"/>
              <a:buNone/>
            </a:pPr>
            <a:r>
              <a:rPr lang="es-ES"/>
              <a:t>Los botones disparan las acciones del formulario. Hay 3 tipos:</a:t>
            </a:r>
            <a:endParaRPr/>
          </a:p>
          <a:p>
            <a:pPr indent="-361950" lvl="0" marL="457200" rtl="0" algn="ctr">
              <a:lnSpc>
                <a:spcPct val="90000"/>
              </a:lnSpc>
              <a:spcBef>
                <a:spcPts val="800"/>
              </a:spcBef>
              <a:spcAft>
                <a:spcPts val="0"/>
              </a:spcAft>
              <a:buSzPts val="1946"/>
              <a:buNone/>
            </a:pPr>
            <a:r>
              <a:rPr lang="es-ES"/>
              <a:t>El que envía los datos al archivo indicado como Action.</a:t>
            </a:r>
            <a:endParaRPr/>
          </a:p>
          <a:p>
            <a:pPr indent="-361950" lvl="0" marL="457200" rtl="0" algn="ctr">
              <a:lnSpc>
                <a:spcPct val="90000"/>
              </a:lnSpc>
              <a:spcBef>
                <a:spcPts val="800"/>
              </a:spcBef>
              <a:spcAft>
                <a:spcPts val="0"/>
              </a:spcAft>
              <a:buSzPts val="1946"/>
              <a:buNone/>
            </a:pPr>
            <a:r>
              <a:rPr lang="es-ES"/>
              <a:t>El que vacía todo lo ingresado y resetea los campos.</a:t>
            </a:r>
            <a:endParaRPr/>
          </a:p>
          <a:p>
            <a:pPr indent="-361950" lvl="0" marL="457200" rtl="0" algn="ctr">
              <a:lnSpc>
                <a:spcPct val="90000"/>
              </a:lnSpc>
              <a:spcBef>
                <a:spcPts val="800"/>
              </a:spcBef>
              <a:spcAft>
                <a:spcPts val="0"/>
              </a:spcAft>
              <a:buSzPts val="1946"/>
              <a:buNone/>
            </a:pPr>
            <a:r>
              <a:rPr lang="es-ES"/>
              <a:t>El que “no hace nada”, pensado para usarse con Javascript.</a:t>
            </a:r>
            <a:endParaRPr/>
          </a:p>
          <a:p>
            <a:pPr indent="-361950" lvl="0" marL="457200" rtl="0" algn="ctr">
              <a:lnSpc>
                <a:spcPct val="90000"/>
              </a:lnSpc>
              <a:spcBef>
                <a:spcPts val="800"/>
              </a:spcBef>
              <a:spcAft>
                <a:spcPts val="0"/>
              </a:spcAft>
              <a:buClr>
                <a:schemeClr val="dk1"/>
              </a:buClr>
              <a:buSzPts val="1946"/>
              <a:buNone/>
            </a:pPr>
            <a:r>
              <a:rPr lang="es-ES"/>
              <a:t>Todos los botones son etiquetas  &lt;input&gt;, con distintos tipos de “Type”. El botón debe de estar dentro del &lt;form&gt; que afectará.</a:t>
            </a:r>
            <a:endParaRPr/>
          </a:p>
          <a:p>
            <a:pPr indent="-361950" lvl="0" marL="457200" rtl="0" algn="ctr">
              <a:lnSpc>
                <a:spcPct val="90000"/>
              </a:lnSpc>
              <a:spcBef>
                <a:spcPts val="800"/>
              </a:spcBef>
              <a:spcAft>
                <a:spcPts val="0"/>
              </a:spcAft>
              <a:buClr>
                <a:schemeClr val="dk1"/>
              </a:buClr>
              <a:buSzPts val="1946"/>
              <a:buNone/>
            </a:pPr>
            <a:br>
              <a:rPr lang="es-ES"/>
            </a:b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02de13fed4_1_339"/>
          <p:cNvSpPr txBox="1"/>
          <p:nvPr>
            <p:ph type="ctrTitle"/>
          </p:nvPr>
        </p:nvSpPr>
        <p:spPr>
          <a:xfrm>
            <a:off x="1060621" y="461318"/>
            <a:ext cx="6858000" cy="828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Atributo “value”</a:t>
            </a:r>
            <a:endParaRPr/>
          </a:p>
        </p:txBody>
      </p:sp>
      <p:sp>
        <p:nvSpPr>
          <p:cNvPr id="467" name="Google Shape;467;g202de13fed4_1_339"/>
          <p:cNvSpPr txBox="1"/>
          <p:nvPr>
            <p:ph idx="1" type="subTitle"/>
          </p:nvPr>
        </p:nvSpPr>
        <p:spPr>
          <a:xfrm>
            <a:off x="3212757" y="1601899"/>
            <a:ext cx="54801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Representa la etiqueta del botón, la cual es normalmente mostrada por los navegadores dentro de éste.</a:t>
            </a:r>
            <a:endParaRPr/>
          </a:p>
        </p:txBody>
      </p:sp>
      <p:pic>
        <p:nvPicPr>
          <p:cNvPr id="468" name="Google Shape;468;g202de13fed4_1_339"/>
          <p:cNvPicPr preferRelativeResize="0"/>
          <p:nvPr/>
        </p:nvPicPr>
        <p:blipFill rotWithShape="1">
          <a:blip r:embed="rId3">
            <a:alphaModFix/>
          </a:blip>
          <a:srcRect b="0" l="0" r="0" t="0"/>
          <a:stretch/>
        </p:blipFill>
        <p:spPr>
          <a:xfrm>
            <a:off x="778605" y="1652974"/>
            <a:ext cx="2314575" cy="2381250"/>
          </a:xfrm>
          <a:prstGeom prst="rect">
            <a:avLst/>
          </a:prstGeom>
          <a:noFill/>
          <a:ln>
            <a:noFill/>
          </a:ln>
        </p:spPr>
      </p:pic>
      <p:pic>
        <p:nvPicPr>
          <p:cNvPr id="469" name="Google Shape;469;g202de13fed4_1_339"/>
          <p:cNvPicPr preferRelativeResize="0"/>
          <p:nvPr/>
        </p:nvPicPr>
        <p:blipFill rotWithShape="1">
          <a:blip r:embed="rId4">
            <a:alphaModFix/>
          </a:blip>
          <a:srcRect b="0" l="0" r="0" t="0"/>
          <a:stretch/>
        </p:blipFill>
        <p:spPr>
          <a:xfrm>
            <a:off x="4574189" y="2497867"/>
            <a:ext cx="3076575" cy="2190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02de13fed4_1_454"/>
          <p:cNvSpPr txBox="1"/>
          <p:nvPr>
            <p:ph type="ctrTitle"/>
          </p:nvPr>
        </p:nvSpPr>
        <p:spPr>
          <a:xfrm>
            <a:off x="1035908" y="486032"/>
            <a:ext cx="6858000" cy="853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Controles de selección</a:t>
            </a:r>
            <a:endParaRPr/>
          </a:p>
        </p:txBody>
      </p:sp>
      <p:sp>
        <p:nvSpPr>
          <p:cNvPr id="475" name="Google Shape;475;g202de13fed4_1_454"/>
          <p:cNvSpPr txBox="1"/>
          <p:nvPr>
            <p:ph idx="1" type="subTitle"/>
          </p:nvPr>
        </p:nvSpPr>
        <p:spPr>
          <a:xfrm>
            <a:off x="1143000" y="1680519"/>
            <a:ext cx="6858000" cy="2262600"/>
          </a:xfrm>
          <a:prstGeom prst="rect">
            <a:avLst/>
          </a:prstGeom>
          <a:noFill/>
          <a:ln>
            <a:noFill/>
          </a:ln>
        </p:spPr>
        <p:txBody>
          <a:bodyPr anchorCtr="0" anchor="ctr"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08108"/>
              <a:buNone/>
            </a:pPr>
            <a:r>
              <a:rPr lang="es-ES"/>
              <a:t>En estos casos, el usuario no puede ingresar libremente un texto, sino que el programador le da una lista predefinida. El dato que llega al elegir una opción se define desde el atributo “value”. </a:t>
            </a:r>
            <a:r>
              <a:rPr b="1" lang="es-ES"/>
              <a:t>Existen 3 grupos de controles de selección:</a:t>
            </a:r>
            <a:endParaRPr/>
          </a:p>
          <a:p>
            <a:pPr indent="-361950" lvl="0" marL="457200" rtl="0" algn="ctr">
              <a:lnSpc>
                <a:spcPct val="90000"/>
              </a:lnSpc>
              <a:spcBef>
                <a:spcPts val="800"/>
              </a:spcBef>
              <a:spcAft>
                <a:spcPts val="0"/>
              </a:spcAft>
              <a:buClr>
                <a:schemeClr val="dk1"/>
              </a:buClr>
              <a:buSzPct val="108108"/>
              <a:buNone/>
            </a:pPr>
            <a:r>
              <a:t/>
            </a:r>
            <a:endParaRPr/>
          </a:p>
          <a:p>
            <a:pPr indent="-352682" lvl="0" marL="457200" rtl="0" algn="l">
              <a:lnSpc>
                <a:spcPct val="90000"/>
              </a:lnSpc>
              <a:spcBef>
                <a:spcPts val="800"/>
              </a:spcBef>
              <a:spcAft>
                <a:spcPts val="0"/>
              </a:spcAft>
              <a:buSzPct val="108108"/>
              <a:buFont typeface="Arial"/>
              <a:buChar char="•"/>
            </a:pPr>
            <a:r>
              <a:rPr lang="es-ES"/>
              <a:t>Botones de radio: sólo se puede elegir una opción.</a:t>
            </a:r>
            <a:endParaRPr/>
          </a:p>
          <a:p>
            <a:pPr indent="-352682" lvl="0" marL="457200" rtl="0" algn="l">
              <a:lnSpc>
                <a:spcPct val="90000"/>
              </a:lnSpc>
              <a:spcBef>
                <a:spcPts val="800"/>
              </a:spcBef>
              <a:spcAft>
                <a:spcPts val="0"/>
              </a:spcAft>
              <a:buSzPct val="108108"/>
              <a:buFont typeface="Arial"/>
              <a:buChar char="•"/>
            </a:pPr>
            <a:r>
              <a:rPr lang="es-ES"/>
              <a:t>Casillas de chequeo: de toda la lista de opciones, el usuario puede optar por una, todas o ninguna opción.</a:t>
            </a:r>
            <a:endParaRPr/>
          </a:p>
          <a:p>
            <a:pPr indent="-352682" lvl="0" marL="457200" rtl="0" algn="l">
              <a:lnSpc>
                <a:spcPct val="90000"/>
              </a:lnSpc>
              <a:spcBef>
                <a:spcPts val="800"/>
              </a:spcBef>
              <a:spcAft>
                <a:spcPts val="0"/>
              </a:spcAft>
              <a:buSzPct val="108108"/>
              <a:buFont typeface="Arial"/>
              <a:buChar char="•"/>
            </a:pPr>
            <a:r>
              <a:rPr lang="es-ES"/>
              <a:t>Menú desplegable: sólo es posible seleccionar una opción.</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02de13fed4_1_567"/>
          <p:cNvSpPr txBox="1"/>
          <p:nvPr>
            <p:ph type="ctrTitle"/>
          </p:nvPr>
        </p:nvSpPr>
        <p:spPr>
          <a:xfrm>
            <a:off x="1143000" y="841772"/>
            <a:ext cx="6858000" cy="11025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i="1" lang="es-ES"/>
              <a:t>Placeholders</a:t>
            </a:r>
            <a:r>
              <a:rPr lang="es-ES"/>
              <a:t> Y La Etiqueta</a:t>
            </a:r>
            <a:br>
              <a:rPr lang="es-ES"/>
            </a:br>
            <a:endParaRPr/>
          </a:p>
        </p:txBody>
      </p:sp>
      <p:sp>
        <p:nvSpPr>
          <p:cNvPr id="481" name="Google Shape;481;g202de13fed4_1_567"/>
          <p:cNvSpPr txBox="1"/>
          <p:nvPr>
            <p:ph idx="1" type="subTitle"/>
          </p:nvPr>
        </p:nvSpPr>
        <p:spPr>
          <a:xfrm>
            <a:off x="1068859" y="1630611"/>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800"/>
              <a:buNone/>
            </a:pPr>
            <a:r>
              <a:rPr b="1" lang="es-ES"/>
              <a:t>&lt;label&gt;</a:t>
            </a:r>
            <a:endParaRPr/>
          </a:p>
          <a:p>
            <a:pPr indent="-361950" lvl="0" marL="457200" rtl="0" algn="ctr">
              <a:lnSpc>
                <a:spcPct val="90000"/>
              </a:lnSpc>
              <a:spcBef>
                <a:spcPts val="800"/>
              </a:spcBef>
              <a:spcAft>
                <a:spcPts val="0"/>
              </a:spcAft>
              <a:buClr>
                <a:schemeClr val="dk1"/>
              </a:buClr>
              <a:buSzPts val="1800"/>
              <a:buNone/>
            </a:pPr>
            <a:r>
              <a:rPr lang="es-ES"/>
              <a:t>El atributo placeholder y el </a:t>
            </a:r>
            <a:r>
              <a:rPr i="1" lang="es-ES"/>
              <a:t>tag</a:t>
            </a:r>
            <a:r>
              <a:rPr lang="es-ES"/>
              <a:t> &lt;label&gt; sirven para indicar al usuario qué debe poner en cada campo</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202de13fed4_1_680"/>
          <p:cNvSpPr txBox="1"/>
          <p:nvPr>
            <p:ph type="ctrTitle"/>
          </p:nvPr>
        </p:nvSpPr>
        <p:spPr>
          <a:xfrm>
            <a:off x="1167714" y="345989"/>
            <a:ext cx="6858000" cy="861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El Atributo placeholder</a:t>
            </a:r>
            <a:endParaRPr/>
          </a:p>
        </p:txBody>
      </p:sp>
      <p:sp>
        <p:nvSpPr>
          <p:cNvPr id="487" name="Google Shape;487;g202de13fed4_1_680"/>
          <p:cNvSpPr txBox="1"/>
          <p:nvPr>
            <p:ph idx="1" type="subTitle"/>
          </p:nvPr>
        </p:nvSpPr>
        <p:spPr>
          <a:xfrm>
            <a:off x="1143000" y="1572945"/>
            <a:ext cx="6858000" cy="1241700"/>
          </a:xfrm>
          <a:prstGeom prst="rect">
            <a:avLst/>
          </a:prstGeom>
          <a:noFill/>
          <a:ln>
            <a:noFill/>
          </a:ln>
        </p:spPr>
        <p:txBody>
          <a:bodyPr anchorCtr="0" anchor="t" bIns="34275" lIns="68575" spcFirstLastPara="1" rIns="68575" wrap="square" tIns="34275">
            <a:normAutofit fontScale="70000" lnSpcReduction="20000"/>
          </a:bodyPr>
          <a:lstStyle/>
          <a:p>
            <a:pPr indent="-361950" lvl="0" marL="457200" rtl="0" algn="ctr">
              <a:lnSpc>
                <a:spcPct val="90000"/>
              </a:lnSpc>
              <a:spcBef>
                <a:spcPts val="800"/>
              </a:spcBef>
              <a:spcAft>
                <a:spcPts val="0"/>
              </a:spcAft>
              <a:buClr>
                <a:schemeClr val="dk1"/>
              </a:buClr>
              <a:buSzPct val="117647"/>
              <a:buNone/>
            </a:pPr>
            <a:r>
              <a:rPr lang="es-ES"/>
              <a:t>El atributo placeholder se agrega dentro del </a:t>
            </a:r>
            <a:r>
              <a:rPr i="1" lang="es-ES"/>
              <a:t>tag</a:t>
            </a:r>
            <a:r>
              <a:rPr lang="es-ES"/>
              <a:t> &lt;input&gt; y sirve como referencia visual para el usuario.</a:t>
            </a:r>
            <a:endParaRPr/>
          </a:p>
          <a:p>
            <a:pPr indent="-361950" lvl="0" marL="457200" rtl="0" algn="ctr">
              <a:lnSpc>
                <a:spcPct val="90000"/>
              </a:lnSpc>
              <a:spcBef>
                <a:spcPts val="800"/>
              </a:spcBef>
              <a:spcAft>
                <a:spcPts val="0"/>
              </a:spcAft>
              <a:buClr>
                <a:schemeClr val="dk1"/>
              </a:buClr>
              <a:buSzPct val="117647"/>
              <a:buNone/>
            </a:pPr>
            <a:r>
              <a:rPr lang="es-ES"/>
              <a:t>Es decir, es el texto que se muestra en el &lt;input&gt; y que indicará al usuario qué debe escribir ahí.</a:t>
            </a:r>
            <a:endParaRPr/>
          </a:p>
          <a:p>
            <a:pPr indent="-361950" lvl="0" marL="457200" rtl="0" algn="ctr">
              <a:lnSpc>
                <a:spcPct val="90000"/>
              </a:lnSpc>
              <a:spcBef>
                <a:spcPts val="800"/>
              </a:spcBef>
              <a:spcAft>
                <a:spcPts val="0"/>
              </a:spcAft>
              <a:buClr>
                <a:schemeClr val="dk1"/>
              </a:buClr>
              <a:buSzPct val="117647"/>
              <a:buNone/>
            </a:pPr>
            <a:r>
              <a:rPr lang="es-ES"/>
              <a:t>Así se ve en el código:</a:t>
            </a:r>
            <a:endParaRPr/>
          </a:p>
          <a:p>
            <a:pPr indent="-361950" lvl="0" marL="457200" rtl="0" algn="ctr">
              <a:lnSpc>
                <a:spcPct val="90000"/>
              </a:lnSpc>
              <a:spcBef>
                <a:spcPts val="800"/>
              </a:spcBef>
              <a:spcAft>
                <a:spcPts val="0"/>
              </a:spcAft>
              <a:buClr>
                <a:schemeClr val="dk1"/>
              </a:buClr>
              <a:buSzPct val="117647"/>
              <a:buNone/>
            </a:pPr>
            <a:r>
              <a:t/>
            </a:r>
            <a:endParaRPr/>
          </a:p>
        </p:txBody>
      </p:sp>
      <p:pic>
        <p:nvPicPr>
          <p:cNvPr id="488" name="Google Shape;488;g202de13fed4_1_680"/>
          <p:cNvPicPr preferRelativeResize="0"/>
          <p:nvPr/>
        </p:nvPicPr>
        <p:blipFill rotWithShape="1">
          <a:blip r:embed="rId3">
            <a:alphaModFix/>
          </a:blip>
          <a:srcRect b="0" l="0" r="0" t="0"/>
          <a:stretch/>
        </p:blipFill>
        <p:spPr>
          <a:xfrm>
            <a:off x="1733165" y="2754583"/>
            <a:ext cx="5483182" cy="159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nvSpPr>
        <p:spPr>
          <a:xfrm>
            <a:off x="2265407" y="2062976"/>
            <a:ext cx="4563600" cy="609600"/>
          </a:xfrm>
          <a:prstGeom prst="rect">
            <a:avLst/>
          </a:prstGeom>
          <a:noFill/>
          <a:ln>
            <a:noFill/>
          </a:ln>
        </p:spPr>
        <p:txBody>
          <a:bodyPr anchorCtr="0" anchor="t" bIns="68575" lIns="68575" spcFirstLastPara="1" rIns="68575" wrap="square" tIns="68575">
            <a:spAutoFit/>
          </a:bodyPr>
          <a:lstStyle/>
          <a:p>
            <a:pPr indent="0" lvl="0" marL="0" marR="0" rtl="0" algn="ctr">
              <a:lnSpc>
                <a:spcPct val="90000"/>
              </a:lnSpc>
              <a:spcBef>
                <a:spcPts val="0"/>
              </a:spcBef>
              <a:spcAft>
                <a:spcPts val="0"/>
              </a:spcAft>
              <a:buNone/>
            </a:pPr>
            <a:r>
              <a:rPr b="1" i="0" lang="es-ES" sz="3400" u="none" cap="none" strike="noStrike">
                <a:solidFill>
                  <a:schemeClr val="accent3"/>
                </a:solidFill>
                <a:highlight>
                  <a:srgbClr val="F1C232"/>
                </a:highlight>
                <a:latin typeface="Nunito"/>
                <a:ea typeface="Nunito"/>
                <a:cs typeface="Nunito"/>
                <a:sym typeface="Nunito"/>
              </a:rPr>
              <a:t>Clase 0</a:t>
            </a:r>
            <a:r>
              <a:rPr b="1" lang="es-ES" sz="3400">
                <a:solidFill>
                  <a:schemeClr val="accent3"/>
                </a:solidFill>
                <a:highlight>
                  <a:srgbClr val="F1C232"/>
                </a:highlight>
                <a:latin typeface="Nunito"/>
                <a:ea typeface="Nunito"/>
                <a:cs typeface="Nunito"/>
                <a:sym typeface="Nunito"/>
              </a:rPr>
              <a:t>3</a:t>
            </a:r>
            <a:r>
              <a:rPr b="1" i="0" lang="es-ES" sz="3400" u="none" cap="none" strike="noStrike">
                <a:solidFill>
                  <a:schemeClr val="accent3"/>
                </a:solidFill>
                <a:highlight>
                  <a:srgbClr val="F1C232"/>
                </a:highlight>
                <a:latin typeface="Nunito"/>
                <a:ea typeface="Nunito"/>
                <a:cs typeface="Nunito"/>
                <a:sym typeface="Nunito"/>
              </a:rPr>
              <a:t>.</a:t>
            </a:r>
            <a:endParaRPr b="1" i="0" sz="3400" u="none" cap="none" strike="noStrike">
              <a:solidFill>
                <a:schemeClr val="accent3"/>
              </a:solidFill>
              <a:highlight>
                <a:srgbClr val="F1C232"/>
              </a:highlight>
              <a:latin typeface="Nunito"/>
              <a:ea typeface="Nunito"/>
              <a:cs typeface="Nunito"/>
              <a:sym typeface="Nunito"/>
            </a:endParaRPr>
          </a:p>
        </p:txBody>
      </p:sp>
      <p:pic>
        <p:nvPicPr>
          <p:cNvPr id="210" name="Google Shape;210;p5"/>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11" name="Google Shape;211;p5"/>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12" name="Google Shape;212;p5"/>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02de13fed4_1_794"/>
          <p:cNvSpPr txBox="1"/>
          <p:nvPr>
            <p:ph type="ctrTitle"/>
          </p:nvPr>
        </p:nvSpPr>
        <p:spPr>
          <a:xfrm>
            <a:off x="1143000" y="372216"/>
            <a:ext cx="6858000" cy="1275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El </a:t>
            </a:r>
            <a:r>
              <a:rPr i="1" lang="es-ES"/>
              <a:t>Tag</a:t>
            </a:r>
            <a:r>
              <a:rPr lang="es-ES"/>
              <a:t> &lt;label&gt;</a:t>
            </a:r>
            <a:br>
              <a:rPr lang="es-ES"/>
            </a:br>
            <a:endParaRPr/>
          </a:p>
        </p:txBody>
      </p:sp>
      <p:sp>
        <p:nvSpPr>
          <p:cNvPr id="494" name="Google Shape;494;g202de13fed4_1_794"/>
          <p:cNvSpPr txBox="1"/>
          <p:nvPr>
            <p:ph idx="1" type="subTitle"/>
          </p:nvPr>
        </p:nvSpPr>
        <p:spPr>
          <a:xfrm>
            <a:off x="1077097" y="1210481"/>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a:t>
            </a:r>
            <a:r>
              <a:rPr i="1" lang="es-ES"/>
              <a:t>tag</a:t>
            </a:r>
            <a:r>
              <a:rPr lang="es-ES"/>
              <a:t> &lt;label&gt;, en cambio, es la etiqueta que lleva el nombre del &lt;input&gt;.</a:t>
            </a:r>
            <a:endParaRPr/>
          </a:p>
        </p:txBody>
      </p:sp>
      <p:pic>
        <p:nvPicPr>
          <p:cNvPr id="495" name="Google Shape;495;g202de13fed4_1_794"/>
          <p:cNvPicPr preferRelativeResize="0"/>
          <p:nvPr/>
        </p:nvPicPr>
        <p:blipFill rotWithShape="1">
          <a:blip r:embed="rId3">
            <a:alphaModFix/>
          </a:blip>
          <a:srcRect b="0" l="0" r="0" t="0"/>
          <a:stretch/>
        </p:blipFill>
        <p:spPr>
          <a:xfrm>
            <a:off x="1937051" y="1997185"/>
            <a:ext cx="5411102" cy="268744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202de13fed4_1_908"/>
          <p:cNvSpPr txBox="1"/>
          <p:nvPr>
            <p:ph idx="1" type="subTitle"/>
          </p:nvPr>
        </p:nvSpPr>
        <p:spPr>
          <a:xfrm>
            <a:off x="1143000" y="403654"/>
            <a:ext cx="6858000" cy="3539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b="1" lang="es-ES"/>
              <a:t>¿Por Qué Usar El </a:t>
            </a:r>
            <a:r>
              <a:rPr b="1" i="1" lang="es-ES"/>
              <a:t>Tag</a:t>
            </a:r>
            <a:r>
              <a:rPr b="1" lang="es-ES"/>
              <a:t> &lt;label&gt; En Vez Del &lt;p&gt;?</a:t>
            </a:r>
            <a:endParaRPr/>
          </a:p>
          <a:p>
            <a:pPr indent="-361950" lvl="0" marL="457200" rtl="0" algn="ctr">
              <a:lnSpc>
                <a:spcPct val="90000"/>
              </a:lnSpc>
              <a:spcBef>
                <a:spcPts val="800"/>
              </a:spcBef>
              <a:spcAft>
                <a:spcPts val="0"/>
              </a:spcAft>
              <a:buClr>
                <a:schemeClr val="dk1"/>
              </a:buClr>
              <a:buSzPct val="108108"/>
              <a:buNone/>
            </a:pPr>
            <a:r>
              <a:t/>
            </a:r>
            <a:endParaRPr b="1"/>
          </a:p>
          <a:p>
            <a:pPr indent="-361950" lvl="0" marL="457200" rtl="0" algn="l">
              <a:lnSpc>
                <a:spcPct val="90000"/>
              </a:lnSpc>
              <a:spcBef>
                <a:spcPts val="800"/>
              </a:spcBef>
              <a:spcAft>
                <a:spcPts val="0"/>
              </a:spcAft>
              <a:buSzPct val="108108"/>
              <a:buNone/>
            </a:pPr>
            <a:r>
              <a:rPr lang="es-ES"/>
              <a:t>Si bien podrías usar un </a:t>
            </a:r>
            <a:r>
              <a:rPr i="1" lang="es-ES"/>
              <a:t>tag</a:t>
            </a:r>
            <a:r>
              <a:rPr lang="es-ES"/>
              <a:t> &lt;p&gt; para escribir el nombre de ese campo, es una buena práctica usar &lt;label&gt; ya que:</a:t>
            </a:r>
            <a:endParaRPr/>
          </a:p>
          <a:p>
            <a:pPr indent="-361950" lvl="0" marL="457200" rtl="0" algn="l">
              <a:lnSpc>
                <a:spcPct val="90000"/>
              </a:lnSpc>
              <a:spcBef>
                <a:spcPts val="800"/>
              </a:spcBef>
              <a:spcAft>
                <a:spcPts val="0"/>
              </a:spcAft>
              <a:buSzPct val="108108"/>
              <a:buNone/>
            </a:pPr>
            <a:r>
              <a:rPr lang="es-ES"/>
              <a:t>Vincula los elementos en el código.</a:t>
            </a:r>
            <a:endParaRPr/>
          </a:p>
          <a:p>
            <a:pPr indent="-361950" lvl="0" marL="457200" rtl="0" algn="l">
              <a:lnSpc>
                <a:spcPct val="90000"/>
              </a:lnSpc>
              <a:spcBef>
                <a:spcPts val="800"/>
              </a:spcBef>
              <a:spcAft>
                <a:spcPts val="0"/>
              </a:spcAft>
              <a:buSzPct val="108108"/>
              <a:buNone/>
            </a:pPr>
            <a:r>
              <a:rPr lang="es-ES"/>
              <a:t>Es de ayuda a los usuarios no-videntes porque el </a:t>
            </a:r>
            <a:r>
              <a:rPr i="1" lang="es-ES"/>
              <a:t>software</a:t>
            </a:r>
            <a:r>
              <a:rPr lang="es-ES"/>
              <a:t> que les lee las páginas busca los </a:t>
            </a:r>
            <a:r>
              <a:rPr i="1" lang="es-ES"/>
              <a:t>tags</a:t>
            </a:r>
            <a:r>
              <a:rPr lang="es-ES"/>
              <a:t> &lt;label&gt; para decirles qué tienen que poner en el campo de un formulario.</a:t>
            </a:r>
            <a:endParaRPr/>
          </a:p>
          <a:p>
            <a:pPr indent="-361950" lvl="0" marL="457200" rtl="0" algn="l">
              <a:lnSpc>
                <a:spcPct val="90000"/>
              </a:lnSpc>
              <a:spcBef>
                <a:spcPts val="800"/>
              </a:spcBef>
              <a:spcAft>
                <a:spcPts val="0"/>
              </a:spcAft>
              <a:buSzPct val="108108"/>
              <a:buNone/>
            </a:pPr>
            <a:r>
              <a:rPr lang="es-ES"/>
              <a:t>Se alinea con la tendencia en HTML de ir hacia la </a:t>
            </a:r>
            <a:r>
              <a:rPr b="1" i="1" lang="es-ES" u="sng">
                <a:solidFill>
                  <a:schemeClr val="hlink"/>
                </a:solidFill>
                <a:hlinkClick r:id="rId3"/>
              </a:rPr>
              <a:t>web</a:t>
            </a:r>
            <a:r>
              <a:rPr b="1" lang="es-ES" u="sng">
                <a:solidFill>
                  <a:schemeClr val="hlink"/>
                </a:solidFill>
                <a:hlinkClick r:id="rId4"/>
              </a:rPr>
              <a:t> semántica</a:t>
            </a:r>
            <a:r>
              <a:rPr lang="es-ES"/>
              <a:t>. Es decir, que el código HTML esté escrito con significado para que ayude a las máquinas a entender mejor </a:t>
            </a:r>
            <a:r>
              <a:rPr i="1" lang="es-ES"/>
              <a:t>internet</a:t>
            </a:r>
            <a:r>
              <a:rPr lang="es-ES"/>
              <a:t> y a resolver muchos de nuestros problemas de forma más eficiente.</a:t>
            </a:r>
            <a:endParaRPr/>
          </a:p>
          <a:p>
            <a:pPr indent="-361950" lvl="0" marL="457200" rtl="0" algn="l">
              <a:lnSpc>
                <a:spcPct val="90000"/>
              </a:lnSpc>
              <a:spcBef>
                <a:spcPts val="800"/>
              </a:spcBef>
              <a:spcAft>
                <a:spcPts val="0"/>
              </a:spcAft>
              <a:buSzPct val="108108"/>
              <a:buNone/>
            </a:pPr>
            <a:r>
              <a:rPr i="1" lang="es-ES"/>
              <a:t>Google</a:t>
            </a:r>
            <a:r>
              <a:rPr lang="es-ES"/>
              <a:t> beneficia a los sitios escritos semánticamente ya que sus buscadores pueden catalogarlos y posicionarlos mejor.</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g202de13fed4_1_1020"/>
          <p:cNvPicPr preferRelativeResize="0"/>
          <p:nvPr/>
        </p:nvPicPr>
        <p:blipFill rotWithShape="1">
          <a:blip r:embed="rId3">
            <a:alphaModFix/>
          </a:blip>
          <a:srcRect b="0" l="0" r="0" t="0"/>
          <a:stretch/>
        </p:blipFill>
        <p:spPr>
          <a:xfrm>
            <a:off x="1819275" y="1247260"/>
            <a:ext cx="5505450" cy="1924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02de13fed4_1_1132"/>
          <p:cNvSpPr txBox="1"/>
          <p:nvPr>
            <p:ph type="ctrTitle"/>
          </p:nvPr>
        </p:nvSpPr>
        <p:spPr>
          <a:xfrm>
            <a:off x="1085335" y="1581664"/>
            <a:ext cx="6858000" cy="7707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Otros tipos de inputs</a:t>
            </a:r>
            <a:br>
              <a:rPr lang="es-ES"/>
            </a:br>
            <a:br>
              <a:rPr lang="es-ES"/>
            </a:br>
            <a:r>
              <a:rPr i="1" lang="es-ES"/>
              <a:t>Dropdowns</a:t>
            </a:r>
            <a:br>
              <a:rPr lang="es-ES"/>
            </a:br>
            <a:endParaRPr/>
          </a:p>
        </p:txBody>
      </p:sp>
      <p:sp>
        <p:nvSpPr>
          <p:cNvPr id="511" name="Google Shape;511;g202de13fed4_1_1132"/>
          <p:cNvSpPr txBox="1"/>
          <p:nvPr>
            <p:ph idx="1" type="subTitle"/>
          </p:nvPr>
        </p:nvSpPr>
        <p:spPr>
          <a:xfrm>
            <a:off x="1175952" y="2149593"/>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Un dropdown es una lista desplegable. Es decir, es un tipo de input que te muestra las opciones disponibles dentro de un menú.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02de13fed4_1_1245"/>
          <p:cNvSpPr txBox="1"/>
          <p:nvPr>
            <p:ph type="ctrTitle"/>
          </p:nvPr>
        </p:nvSpPr>
        <p:spPr>
          <a:xfrm>
            <a:off x="1060622" y="619351"/>
            <a:ext cx="6858000" cy="7812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Sintaxis De Los </a:t>
            </a:r>
            <a:r>
              <a:rPr i="1" lang="es-ES"/>
              <a:t>Dropdowns</a:t>
            </a:r>
            <a:br>
              <a:rPr lang="es-ES"/>
            </a:br>
            <a:endParaRPr/>
          </a:p>
        </p:txBody>
      </p:sp>
      <p:sp>
        <p:nvSpPr>
          <p:cNvPr id="517" name="Google Shape;517;g202de13fed4_1_1245"/>
          <p:cNvSpPr txBox="1"/>
          <p:nvPr>
            <p:ph idx="1" type="subTitle"/>
          </p:nvPr>
        </p:nvSpPr>
        <p:spPr>
          <a:xfrm>
            <a:off x="1143000" y="1235676"/>
            <a:ext cx="6858000" cy="3352800"/>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17647"/>
              <a:buNone/>
            </a:pPr>
            <a:r>
              <a:rPr lang="es-ES"/>
              <a:t>Para agregar un dropdown en tu formulario, seguí estos pasos:</a:t>
            </a:r>
            <a:endParaRPr/>
          </a:p>
          <a:p>
            <a:pPr indent="-351864" lvl="0" marL="457200" rtl="0" algn="l">
              <a:lnSpc>
                <a:spcPct val="90000"/>
              </a:lnSpc>
              <a:spcBef>
                <a:spcPts val="800"/>
              </a:spcBef>
              <a:spcAft>
                <a:spcPts val="0"/>
              </a:spcAft>
              <a:buSzPct val="117647"/>
              <a:buFont typeface="Arial"/>
              <a:buChar char="•"/>
            </a:pPr>
            <a:r>
              <a:rPr lang="es-ES"/>
              <a:t>Escribí un </a:t>
            </a:r>
            <a:r>
              <a:rPr i="1" lang="es-ES"/>
              <a:t>tag</a:t>
            </a:r>
            <a:r>
              <a:rPr lang="es-ES"/>
              <a:t> &lt;select&gt; con su </a:t>
            </a:r>
            <a:r>
              <a:rPr i="1" lang="es-ES"/>
              <a:t>opening</a:t>
            </a:r>
            <a:r>
              <a:rPr lang="es-ES"/>
              <a:t> y </a:t>
            </a:r>
            <a:r>
              <a:rPr i="1" lang="es-ES"/>
              <a:t>closing tag</a:t>
            </a:r>
            <a:r>
              <a:rPr lang="es-ES"/>
              <a:t>. Ellos contendrán las opciones disponibles.</a:t>
            </a:r>
            <a:endParaRPr/>
          </a:p>
          <a:p>
            <a:pPr indent="-351864" lvl="0" marL="457200" rtl="0" algn="l">
              <a:lnSpc>
                <a:spcPct val="90000"/>
              </a:lnSpc>
              <a:spcBef>
                <a:spcPts val="800"/>
              </a:spcBef>
              <a:spcAft>
                <a:spcPts val="0"/>
              </a:spcAft>
              <a:buSzPct val="117647"/>
              <a:buFont typeface="Arial"/>
              <a:buChar char="•"/>
            </a:pPr>
            <a:r>
              <a:rPr lang="es-ES"/>
              <a:t>Escribí un atributo name que indique en tu </a:t>
            </a:r>
            <a:r>
              <a:rPr i="1" lang="es-ES"/>
              <a:t>Query String</a:t>
            </a:r>
            <a:r>
              <a:rPr lang="es-ES"/>
              <a:t> a qué campo corresponde la opción elegida.</a:t>
            </a:r>
            <a:endParaRPr/>
          </a:p>
          <a:p>
            <a:pPr indent="-351864" lvl="0" marL="457200" rtl="0" algn="l">
              <a:lnSpc>
                <a:spcPct val="90000"/>
              </a:lnSpc>
              <a:spcBef>
                <a:spcPts val="800"/>
              </a:spcBef>
              <a:spcAft>
                <a:spcPts val="0"/>
              </a:spcAft>
              <a:buSzPct val="117647"/>
              <a:buFont typeface="Arial"/>
              <a:buChar char="•"/>
            </a:pPr>
            <a:r>
              <a:rPr lang="es-ES"/>
              <a:t>Ingresá los valores disponibles usando un </a:t>
            </a:r>
            <a:r>
              <a:rPr i="1" lang="es-ES"/>
              <a:t>tag</a:t>
            </a:r>
            <a:r>
              <a:rPr lang="es-ES"/>
              <a:t> &lt;option&gt; para cada una de ellos.</a:t>
            </a:r>
            <a:endParaRPr/>
          </a:p>
          <a:p>
            <a:pPr indent="-351864" lvl="0" marL="457200" rtl="0" algn="l">
              <a:lnSpc>
                <a:spcPct val="90000"/>
              </a:lnSpc>
              <a:spcBef>
                <a:spcPts val="800"/>
              </a:spcBef>
              <a:spcAft>
                <a:spcPts val="0"/>
              </a:spcAft>
              <a:buSzPct val="117647"/>
              <a:buFont typeface="Arial"/>
              <a:buChar char="•"/>
            </a:pPr>
            <a:r>
              <a:rPr lang="es-ES"/>
              <a:t>Agregale un atributo value que indique cómo querés que aparezca en la </a:t>
            </a:r>
            <a:r>
              <a:rPr i="1" lang="es-ES"/>
              <a:t>Query String</a:t>
            </a:r>
            <a:r>
              <a:rPr lang="es-ES"/>
              <a:t> la opción elegida por el usuario.</a:t>
            </a:r>
            <a:endParaRPr/>
          </a:p>
          <a:p>
            <a:pPr indent="-247650" lvl="0" marL="457200" rtl="0" algn="l">
              <a:lnSpc>
                <a:spcPct val="90000"/>
              </a:lnSpc>
              <a:spcBef>
                <a:spcPts val="800"/>
              </a:spcBef>
              <a:spcAft>
                <a:spcPts val="0"/>
              </a:spcAft>
              <a:buSzPct val="117647"/>
              <a:buFont typeface="Arial"/>
              <a:buNone/>
            </a:pPr>
            <a:r>
              <a:t/>
            </a:r>
            <a:endParaRPr/>
          </a:p>
          <a:p>
            <a:pPr indent="-247650" lvl="0" marL="457200" rtl="0" algn="l">
              <a:lnSpc>
                <a:spcPct val="90000"/>
              </a:lnSpc>
              <a:spcBef>
                <a:spcPts val="800"/>
              </a:spcBef>
              <a:spcAft>
                <a:spcPts val="0"/>
              </a:spcAft>
              <a:buSzPct val="117647"/>
              <a:buFont typeface="Arial"/>
              <a:buNone/>
            </a:pPr>
            <a:r>
              <a:t/>
            </a:r>
            <a:endParaRPr/>
          </a:p>
          <a:p>
            <a:pPr indent="-361950" lvl="0" marL="457200" rtl="0" algn="ctr">
              <a:lnSpc>
                <a:spcPct val="90000"/>
              </a:lnSpc>
              <a:spcBef>
                <a:spcPts val="800"/>
              </a:spcBef>
              <a:spcAft>
                <a:spcPts val="0"/>
              </a:spcAft>
              <a:buClr>
                <a:schemeClr val="dk1"/>
              </a:buClr>
              <a:buSzPct val="117647"/>
              <a:buNone/>
            </a:pPr>
            <a:r>
              <a:rPr lang="es-ES"/>
              <a:t>⚠️ </a:t>
            </a:r>
            <a:r>
              <a:rPr b="1" lang="es-ES"/>
              <a:t>Importante:</a:t>
            </a:r>
            <a:r>
              <a:rPr lang="es-ES"/>
              <a:t> Puede tener el mismo valor que la option, una abreviación o cualquier otra nomenclatura. En caso de que no agregues este atributo, aparecerá en la </a:t>
            </a:r>
            <a:r>
              <a:rPr i="1" lang="es-ES"/>
              <a:t>Query String</a:t>
            </a:r>
            <a:r>
              <a:rPr lang="es-ES"/>
              <a:t> el valor dado en la option.</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g202de13fed4_1_1358"/>
          <p:cNvPicPr preferRelativeResize="0"/>
          <p:nvPr/>
        </p:nvPicPr>
        <p:blipFill rotWithShape="1">
          <a:blip r:embed="rId3">
            <a:alphaModFix/>
          </a:blip>
          <a:srcRect b="0" l="0" r="0" t="0"/>
          <a:stretch/>
        </p:blipFill>
        <p:spPr>
          <a:xfrm>
            <a:off x="1376363" y="1519238"/>
            <a:ext cx="6391275" cy="21050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202de13fed4_1_1470"/>
          <p:cNvSpPr txBox="1"/>
          <p:nvPr>
            <p:ph type="ctrTitle"/>
          </p:nvPr>
        </p:nvSpPr>
        <p:spPr>
          <a:xfrm>
            <a:off x="1143000" y="841772"/>
            <a:ext cx="6858000" cy="888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i="1" lang="es-ES"/>
              <a:t>Radio Buttons</a:t>
            </a:r>
            <a:endParaRPr/>
          </a:p>
        </p:txBody>
      </p:sp>
      <p:sp>
        <p:nvSpPr>
          <p:cNvPr id="528" name="Google Shape;528;g202de13fed4_1_1470"/>
          <p:cNvSpPr txBox="1"/>
          <p:nvPr>
            <p:ph idx="1" type="subTitle"/>
          </p:nvPr>
        </p:nvSpPr>
        <p:spPr>
          <a:xfrm>
            <a:off x="1019433" y="1820080"/>
            <a:ext cx="6858000" cy="1656300"/>
          </a:xfrm>
          <a:prstGeom prst="rect">
            <a:avLst/>
          </a:prstGeom>
          <a:noFill/>
          <a:ln>
            <a:noFill/>
          </a:ln>
        </p:spPr>
        <p:txBody>
          <a:bodyPr anchorCtr="0" anchor="t" bIns="34275" lIns="68575" spcFirstLastPara="1" rIns="68575" wrap="square" tIns="34275">
            <a:normAutofit lnSpcReduction="20000"/>
          </a:bodyPr>
          <a:lstStyle/>
          <a:p>
            <a:pPr indent="-361950" lvl="0" marL="457200" rtl="0" algn="ctr">
              <a:lnSpc>
                <a:spcPct val="90000"/>
              </a:lnSpc>
              <a:spcBef>
                <a:spcPts val="800"/>
              </a:spcBef>
              <a:spcAft>
                <a:spcPts val="0"/>
              </a:spcAft>
              <a:buClr>
                <a:schemeClr val="dk1"/>
              </a:buClr>
              <a:buSzPts val="1946"/>
              <a:buNone/>
            </a:pPr>
            <a:r>
              <a:rPr lang="es-ES"/>
              <a:t>Hay otras formas de input que podemos agregar en los formularios.</a:t>
            </a:r>
            <a:endParaRPr/>
          </a:p>
          <a:p>
            <a:pPr indent="-361950" lvl="0" marL="457200" rtl="0" algn="ctr">
              <a:lnSpc>
                <a:spcPct val="90000"/>
              </a:lnSpc>
              <a:spcBef>
                <a:spcPts val="800"/>
              </a:spcBef>
              <a:spcAft>
                <a:spcPts val="0"/>
              </a:spcAft>
              <a:buClr>
                <a:schemeClr val="dk1"/>
              </a:buClr>
              <a:buSzPts val="1946"/>
              <a:buNone/>
            </a:pPr>
            <a:r>
              <a:t/>
            </a:r>
            <a:endParaRPr/>
          </a:p>
          <a:p>
            <a:pPr indent="-361950" lvl="0" marL="457200" rtl="0" algn="ctr">
              <a:lnSpc>
                <a:spcPct val="90000"/>
              </a:lnSpc>
              <a:spcBef>
                <a:spcPts val="800"/>
              </a:spcBef>
              <a:spcAft>
                <a:spcPts val="0"/>
              </a:spcAft>
              <a:buClr>
                <a:schemeClr val="dk1"/>
              </a:buClr>
              <a:buSzPts val="1946"/>
              <a:buNone/>
            </a:pPr>
            <a:r>
              <a:rPr lang="es-ES"/>
              <a:t>Los radio buttons son botones que nos permiten seleccionar una opción entre dos o más dadas. La idea de este tipo de input es que no se puedan seleccionar ambos en simultáneo.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202de13fed4_1_1583"/>
          <p:cNvSpPr txBox="1"/>
          <p:nvPr>
            <p:ph type="ctrTitle"/>
          </p:nvPr>
        </p:nvSpPr>
        <p:spPr>
          <a:xfrm>
            <a:off x="1167713" y="453080"/>
            <a:ext cx="6858000" cy="737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i="1" lang="es-ES"/>
              <a:t>Radio Buttons</a:t>
            </a:r>
            <a:endParaRPr/>
          </a:p>
        </p:txBody>
      </p:sp>
      <p:sp>
        <p:nvSpPr>
          <p:cNvPr id="534" name="Google Shape;534;g202de13fed4_1_1583"/>
          <p:cNvSpPr txBox="1"/>
          <p:nvPr>
            <p:ph idx="1" type="subTitle"/>
          </p:nvPr>
        </p:nvSpPr>
        <p:spPr>
          <a:xfrm>
            <a:off x="1143000" y="1309816"/>
            <a:ext cx="6858000" cy="26334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ES"/>
              <a:t>Para crearlos deberás escribir:</a:t>
            </a:r>
            <a:endParaRPr/>
          </a:p>
          <a:p>
            <a:pPr indent="-361950" lvl="0" marL="457200" rtl="0" algn="l">
              <a:lnSpc>
                <a:spcPct val="90000"/>
              </a:lnSpc>
              <a:spcBef>
                <a:spcPts val="800"/>
              </a:spcBef>
              <a:spcAft>
                <a:spcPts val="0"/>
              </a:spcAft>
              <a:buSzPct val="108108"/>
              <a:buFont typeface="Arial"/>
              <a:buChar char="•"/>
            </a:pPr>
            <a:r>
              <a:rPr lang="es-ES"/>
              <a:t>Un </a:t>
            </a:r>
            <a:r>
              <a:rPr i="1" lang="es-ES"/>
              <a:t>tag</a:t>
            </a:r>
            <a:r>
              <a:rPr lang="es-ES"/>
              <a:t> &lt;label&gt; que indique el nombre que aparecerá antes del radio button.</a:t>
            </a:r>
            <a:endParaRPr/>
          </a:p>
          <a:p>
            <a:pPr indent="-361950" lvl="0" marL="457200" rtl="0" algn="l">
              <a:lnSpc>
                <a:spcPct val="90000"/>
              </a:lnSpc>
              <a:spcBef>
                <a:spcPts val="800"/>
              </a:spcBef>
              <a:spcAft>
                <a:spcPts val="0"/>
              </a:spcAft>
              <a:buSzPct val="108108"/>
              <a:buFont typeface="Arial"/>
              <a:buChar char="•"/>
            </a:pPr>
            <a:r>
              <a:rPr lang="es-ES"/>
              <a:t>Un </a:t>
            </a:r>
            <a:r>
              <a:rPr i="1" lang="es-ES"/>
              <a:t>tag</a:t>
            </a:r>
            <a:r>
              <a:rPr lang="es-ES"/>
              <a:t> &lt;input&gt; que tenga estos 3 atributos:</a:t>
            </a:r>
            <a:endParaRPr/>
          </a:p>
          <a:p>
            <a:pPr indent="-342899" lvl="1" marL="914400" rtl="0" algn="l">
              <a:lnSpc>
                <a:spcPct val="90000"/>
              </a:lnSpc>
              <a:spcBef>
                <a:spcPts val="400"/>
              </a:spcBef>
              <a:spcAft>
                <a:spcPts val="0"/>
              </a:spcAft>
              <a:buSzPct val="108107"/>
              <a:buFont typeface="Arial"/>
              <a:buChar char="•"/>
            </a:pPr>
            <a:r>
              <a:rPr b="1" lang="es-ES"/>
              <a:t>name: </a:t>
            </a:r>
            <a:r>
              <a:rPr lang="es-ES"/>
              <a:t>Indicará a qué variable refiere el valor del input al momento de enviar la información. Es decir, en la </a:t>
            </a:r>
            <a:r>
              <a:rPr i="1" lang="es-ES"/>
              <a:t>Query String</a:t>
            </a:r>
            <a:r>
              <a:rPr lang="es-ES"/>
              <a:t>, el campo "name" tendrá el valor de la opción que haya elegido el usuario.</a:t>
            </a:r>
            <a:endParaRPr/>
          </a:p>
          <a:p>
            <a:pPr indent="-342899" lvl="1" marL="914400" rtl="0" algn="l">
              <a:lnSpc>
                <a:spcPct val="90000"/>
              </a:lnSpc>
              <a:spcBef>
                <a:spcPts val="400"/>
              </a:spcBef>
              <a:spcAft>
                <a:spcPts val="0"/>
              </a:spcAft>
              <a:buSzPct val="108107"/>
              <a:buFont typeface="Arial"/>
              <a:buChar char="•"/>
            </a:pPr>
            <a:r>
              <a:rPr b="1" lang="es-ES"/>
              <a:t>type</a:t>
            </a:r>
            <a:r>
              <a:rPr lang="es-ES"/>
              <a:t>: Indicará qué tipo de botón es, en este caso, radio.</a:t>
            </a:r>
            <a:endParaRPr/>
          </a:p>
          <a:p>
            <a:pPr indent="-342899" lvl="1" marL="914400" rtl="0" algn="l">
              <a:lnSpc>
                <a:spcPct val="90000"/>
              </a:lnSpc>
              <a:spcBef>
                <a:spcPts val="400"/>
              </a:spcBef>
              <a:spcAft>
                <a:spcPts val="0"/>
              </a:spcAft>
              <a:buSzPct val="108107"/>
              <a:buFont typeface="Arial"/>
              <a:buChar char="•"/>
            </a:pPr>
            <a:r>
              <a:rPr b="1" lang="es-ES"/>
              <a:t>value: </a:t>
            </a:r>
            <a:r>
              <a:rPr lang="es-ES"/>
              <a:t>Indicará cómo querés que aparezca en la </a:t>
            </a:r>
            <a:r>
              <a:rPr i="1" lang="es-ES"/>
              <a:t>Query String</a:t>
            </a:r>
            <a:r>
              <a:rPr lang="es-ES"/>
              <a:t> la opción elegida por el usuario (puede tener el mismo valor que la label, una abreviación o cualquier otra nomenclatura).</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202de13fed4_1_1701"/>
          <p:cNvSpPr txBox="1"/>
          <p:nvPr>
            <p:ph idx="1" type="subTitle"/>
          </p:nvPr>
        </p:nvSpPr>
        <p:spPr>
          <a:xfrm>
            <a:off x="1060622" y="436123"/>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Veamos un ejemplo de un radio button para elegir el turno del Módulo Introductorio de Programación.</a:t>
            </a:r>
            <a:endParaRPr/>
          </a:p>
        </p:txBody>
      </p:sp>
      <p:pic>
        <p:nvPicPr>
          <p:cNvPr id="540" name="Google Shape;540;g202de13fed4_1_1701"/>
          <p:cNvPicPr preferRelativeResize="0"/>
          <p:nvPr/>
        </p:nvPicPr>
        <p:blipFill rotWithShape="1">
          <a:blip r:embed="rId3">
            <a:alphaModFix/>
          </a:blip>
          <a:srcRect b="0" l="0" r="0" t="0"/>
          <a:stretch/>
        </p:blipFill>
        <p:spPr>
          <a:xfrm>
            <a:off x="1370828" y="1176724"/>
            <a:ext cx="6534150" cy="3333750"/>
          </a:xfrm>
          <a:prstGeom prst="rect">
            <a:avLst/>
          </a:prstGeom>
          <a:noFill/>
          <a:ln>
            <a:noFill/>
          </a:ln>
        </p:spPr>
      </p:pic>
      <p:pic>
        <p:nvPicPr>
          <p:cNvPr id="541" name="Google Shape;541;g202de13fed4_1_1701"/>
          <p:cNvPicPr preferRelativeResize="0"/>
          <p:nvPr/>
        </p:nvPicPr>
        <p:blipFill rotWithShape="1">
          <a:blip r:embed="rId4">
            <a:alphaModFix/>
          </a:blip>
          <a:srcRect b="0" l="0" r="0" t="0"/>
          <a:stretch/>
        </p:blipFill>
        <p:spPr>
          <a:xfrm>
            <a:off x="5624513" y="2133986"/>
            <a:ext cx="2105025" cy="14192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02de13fed4_1_1820"/>
          <p:cNvSpPr txBox="1"/>
          <p:nvPr>
            <p:ph type="ctrTitle"/>
          </p:nvPr>
        </p:nvSpPr>
        <p:spPr>
          <a:xfrm>
            <a:off x="1208903" y="174507"/>
            <a:ext cx="6858000" cy="1291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i="1" lang="es-ES"/>
              <a:t>Checkbox</a:t>
            </a:r>
            <a:r>
              <a:rPr lang="es-ES"/>
              <a:t> Y Etiqueta &lt;textarea&gt;</a:t>
            </a:r>
            <a:endParaRPr/>
          </a:p>
        </p:txBody>
      </p:sp>
      <p:sp>
        <p:nvSpPr>
          <p:cNvPr id="547" name="Google Shape;547;g202de13fed4_1_1820"/>
          <p:cNvSpPr txBox="1"/>
          <p:nvPr>
            <p:ph idx="1" type="subTitle"/>
          </p:nvPr>
        </p:nvSpPr>
        <p:spPr>
          <a:xfrm>
            <a:off x="1175951" y="1639331"/>
            <a:ext cx="6858000" cy="26361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Los checkbox son similares a los radio button, excepto porque permiten seleccionar y deseleccionar la opción. Por ejemplo, el checkbox de "Acepto Bases y Condiciones".</a:t>
            </a:r>
            <a:endParaRPr/>
          </a:p>
          <a:p>
            <a:pPr indent="-361950" lvl="0" marL="457200" rtl="0" algn="ctr">
              <a:lnSpc>
                <a:spcPct val="90000"/>
              </a:lnSpc>
              <a:spcBef>
                <a:spcPts val="800"/>
              </a:spcBef>
              <a:spcAft>
                <a:spcPts val="0"/>
              </a:spcAft>
              <a:buClr>
                <a:schemeClr val="dk1"/>
              </a:buClr>
              <a:buSzPct val="117647"/>
              <a:buNone/>
            </a:pPr>
            <a:r>
              <a:rPr lang="es-ES"/>
              <a:t>Un </a:t>
            </a:r>
            <a:r>
              <a:rPr i="1" lang="es-ES"/>
              <a:t>tag</a:t>
            </a:r>
            <a:r>
              <a:rPr lang="es-ES"/>
              <a:t> &lt;textarea&gt; es un campo para ingresar texto. Es similar a un &lt;input&gt; type="text" solo que el espacio dado al usuario es mayor.</a:t>
            </a:r>
            <a:endParaRPr/>
          </a:p>
          <a:p>
            <a:pPr indent="-361950" lvl="0" marL="457200" rtl="0" algn="ctr">
              <a:lnSpc>
                <a:spcPct val="90000"/>
              </a:lnSpc>
              <a:spcBef>
                <a:spcPts val="800"/>
              </a:spcBef>
              <a:spcAft>
                <a:spcPts val="0"/>
              </a:spcAft>
              <a:buClr>
                <a:schemeClr val="dk1"/>
              </a:buClr>
              <a:buSzPct val="117647"/>
              <a:buNone/>
            </a:pPr>
            <a:r>
              <a:t/>
            </a:r>
            <a:endParaRPr/>
          </a:p>
          <a:p>
            <a:pPr indent="-361950" lvl="0" marL="457200" rtl="0" algn="ctr">
              <a:lnSpc>
                <a:spcPct val="90000"/>
              </a:lnSpc>
              <a:spcBef>
                <a:spcPts val="800"/>
              </a:spcBef>
              <a:spcAft>
                <a:spcPts val="0"/>
              </a:spcAft>
              <a:buClr>
                <a:schemeClr val="dk1"/>
              </a:buClr>
              <a:buSzPct val="117647"/>
              <a:buNone/>
            </a:pPr>
            <a:r>
              <a:t/>
            </a:r>
            <a:endParaRPr/>
          </a:p>
          <a:p>
            <a:pPr indent="-361950" lvl="0" marL="457200" rtl="0" algn="ctr">
              <a:lnSpc>
                <a:spcPct val="90000"/>
              </a:lnSpc>
              <a:spcBef>
                <a:spcPts val="800"/>
              </a:spcBef>
              <a:spcAft>
                <a:spcPts val="0"/>
              </a:spcAft>
              <a:buClr>
                <a:schemeClr val="dk1"/>
              </a:buClr>
              <a:buSzPct val="117647"/>
              <a:buNone/>
            </a:pPr>
            <a:r>
              <a:t/>
            </a:r>
            <a:endParaRPr/>
          </a:p>
          <a:p>
            <a:pPr indent="-361950" lvl="0" marL="457200" rtl="0" algn="ctr">
              <a:lnSpc>
                <a:spcPct val="90000"/>
              </a:lnSpc>
              <a:spcBef>
                <a:spcPts val="800"/>
              </a:spcBef>
              <a:spcAft>
                <a:spcPts val="0"/>
              </a:spcAft>
              <a:buClr>
                <a:schemeClr val="dk1"/>
              </a:buClr>
              <a:buSzPct val="117647"/>
              <a:buNone/>
            </a:pPr>
            <a:r>
              <a:rPr lang="es-ES">
                <a:solidFill>
                  <a:srgbClr val="FF0000"/>
                </a:solidFill>
              </a:rPr>
              <a:t>⚠️ </a:t>
            </a:r>
            <a:r>
              <a:rPr b="1" lang="es-ES">
                <a:solidFill>
                  <a:srgbClr val="FF0000"/>
                </a:solidFill>
              </a:rPr>
              <a:t>Importante</a:t>
            </a:r>
            <a:r>
              <a:rPr b="1" lang="es-ES"/>
              <a:t>:</a:t>
            </a:r>
            <a:r>
              <a:rPr lang="es-ES"/>
              <a:t> No es un </a:t>
            </a:r>
            <a:r>
              <a:rPr i="1" lang="es-ES"/>
              <a:t>tag</a:t>
            </a:r>
            <a:r>
              <a:rPr lang="es-ES"/>
              <a:t> &lt;input&gt; con un type="textarea", sino una etiqueta diferente, que se abre y se cierra.</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02de13fed4_0_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REPASO</a:t>
            </a:r>
            <a:endParaRPr/>
          </a:p>
        </p:txBody>
      </p:sp>
      <p:sp>
        <p:nvSpPr>
          <p:cNvPr id="218" name="Google Shape;218;g202de13fed4_0_0"/>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202de13fed4_1_1933"/>
          <p:cNvSpPr txBox="1"/>
          <p:nvPr>
            <p:ph type="ctrTitle"/>
          </p:nvPr>
        </p:nvSpPr>
        <p:spPr>
          <a:xfrm>
            <a:off x="1093573" y="141555"/>
            <a:ext cx="6858000" cy="13824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Sintaxis Del checkbox</a:t>
            </a:r>
            <a:endParaRPr/>
          </a:p>
        </p:txBody>
      </p:sp>
      <p:sp>
        <p:nvSpPr>
          <p:cNvPr id="553" name="Google Shape;553;g202de13fed4_1_1933"/>
          <p:cNvSpPr txBox="1"/>
          <p:nvPr>
            <p:ph idx="1" type="subTitle"/>
          </p:nvPr>
        </p:nvSpPr>
        <p:spPr>
          <a:xfrm>
            <a:off x="1143000" y="1581665"/>
            <a:ext cx="6858000" cy="2361600"/>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17647"/>
              <a:buNone/>
            </a:pPr>
            <a:r>
              <a:rPr lang="es-ES"/>
              <a:t>El checkbox tiene un </a:t>
            </a:r>
            <a:r>
              <a:rPr i="1" lang="es-ES"/>
              <a:t>tag</a:t>
            </a:r>
            <a:r>
              <a:rPr lang="es-ES"/>
              <a:t> &lt;label&gt; que indica el nombre que aparecerá antes. Además, tiene un </a:t>
            </a:r>
            <a:r>
              <a:rPr i="1" lang="es-ES"/>
              <a:t>tag</a:t>
            </a:r>
            <a:r>
              <a:rPr lang="es-ES"/>
              <a:t> &lt;input&gt; con 3 atributos:</a:t>
            </a:r>
            <a:endParaRPr/>
          </a:p>
          <a:p>
            <a:pPr indent="-351864" lvl="0" marL="457200" rtl="0" algn="l">
              <a:lnSpc>
                <a:spcPct val="90000"/>
              </a:lnSpc>
              <a:spcBef>
                <a:spcPts val="800"/>
              </a:spcBef>
              <a:spcAft>
                <a:spcPts val="0"/>
              </a:spcAft>
              <a:buSzPct val="117647"/>
              <a:buFont typeface="Arial"/>
              <a:buChar char="•"/>
            </a:pPr>
            <a:r>
              <a:rPr b="1" lang="es-ES"/>
              <a:t>name</a:t>
            </a:r>
            <a:r>
              <a:rPr lang="es-ES"/>
              <a:t>: Indicará a qué variable refiere el valor del input al momento de enviar la información. Es decir, en la </a:t>
            </a:r>
            <a:r>
              <a:rPr i="1" lang="es-ES"/>
              <a:t>Query String</a:t>
            </a:r>
            <a:r>
              <a:rPr lang="es-ES"/>
              <a:t>, el campo "name" tendrá el valor de la opción que haya elegido el usuario.</a:t>
            </a:r>
            <a:endParaRPr/>
          </a:p>
          <a:p>
            <a:pPr indent="-351864" lvl="0" marL="457200" rtl="0" algn="l">
              <a:lnSpc>
                <a:spcPct val="90000"/>
              </a:lnSpc>
              <a:spcBef>
                <a:spcPts val="800"/>
              </a:spcBef>
              <a:spcAft>
                <a:spcPts val="0"/>
              </a:spcAft>
              <a:buSzPct val="117647"/>
              <a:buFont typeface="Arial"/>
              <a:buChar char="•"/>
            </a:pPr>
            <a:r>
              <a:rPr b="1" lang="es-ES"/>
              <a:t>type</a:t>
            </a:r>
            <a:r>
              <a:rPr lang="es-ES"/>
              <a:t>: Indicará qué tipo de botón es, en este caso, checkbox.</a:t>
            </a:r>
            <a:endParaRPr/>
          </a:p>
          <a:p>
            <a:pPr indent="-351864" lvl="0" marL="457200" rtl="0" algn="l">
              <a:lnSpc>
                <a:spcPct val="90000"/>
              </a:lnSpc>
              <a:spcBef>
                <a:spcPts val="800"/>
              </a:spcBef>
              <a:spcAft>
                <a:spcPts val="0"/>
              </a:spcAft>
              <a:buSzPct val="117647"/>
              <a:buFont typeface="Arial"/>
              <a:buChar char="•"/>
            </a:pPr>
            <a:r>
              <a:rPr b="1" lang="es-ES"/>
              <a:t>value</a:t>
            </a:r>
            <a:r>
              <a:rPr lang="es-ES"/>
              <a:t>: Indicará cómo aparecerá en la </a:t>
            </a:r>
            <a:r>
              <a:rPr i="1" lang="es-ES"/>
              <a:t>Query String</a:t>
            </a:r>
            <a:r>
              <a:rPr lang="es-ES"/>
              <a:t> la opción elegida por el usuario.</a:t>
            </a:r>
            <a:endParaRPr/>
          </a:p>
          <a:p>
            <a:pPr indent="-361950" lvl="0" marL="457200" rtl="0" algn="ctr">
              <a:lnSpc>
                <a:spcPct val="90000"/>
              </a:lnSpc>
              <a:spcBef>
                <a:spcPts val="800"/>
              </a:spcBef>
              <a:spcAft>
                <a:spcPts val="0"/>
              </a:spcAft>
              <a:buClr>
                <a:schemeClr val="dk1"/>
              </a:buClr>
              <a:buSzPct val="117647"/>
              <a:buNone/>
            </a:pPr>
            <a:r>
              <a:rPr lang="es-ES">
                <a:solidFill>
                  <a:srgbClr val="FF0000"/>
                </a:solidFill>
              </a:rPr>
              <a:t>⚠️ </a:t>
            </a:r>
            <a:r>
              <a:rPr b="1" lang="es-ES">
                <a:solidFill>
                  <a:srgbClr val="FF0000"/>
                </a:solidFill>
              </a:rPr>
              <a:t>Importante:</a:t>
            </a:r>
            <a:r>
              <a:rPr lang="es-ES"/>
              <a:t> Puede tener el mismo valor que la label, una abreviación o cualquier otra nomenclatura.</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g202de13fed4_1_2051"/>
          <p:cNvPicPr preferRelativeResize="0"/>
          <p:nvPr/>
        </p:nvPicPr>
        <p:blipFill rotWithShape="1">
          <a:blip r:embed="rId3">
            <a:alphaModFix/>
          </a:blip>
          <a:srcRect b="0" l="0" r="0" t="0"/>
          <a:stretch/>
        </p:blipFill>
        <p:spPr>
          <a:xfrm>
            <a:off x="1229883" y="995878"/>
            <a:ext cx="6486525" cy="828675"/>
          </a:xfrm>
          <a:prstGeom prst="rect">
            <a:avLst/>
          </a:prstGeom>
          <a:noFill/>
          <a:ln>
            <a:noFill/>
          </a:ln>
        </p:spPr>
      </p:pic>
      <p:pic>
        <p:nvPicPr>
          <p:cNvPr id="559" name="Google Shape;559;g202de13fed4_1_2051"/>
          <p:cNvPicPr preferRelativeResize="0"/>
          <p:nvPr/>
        </p:nvPicPr>
        <p:blipFill rotWithShape="1">
          <a:blip r:embed="rId4">
            <a:alphaModFix/>
          </a:blip>
          <a:srcRect b="0" l="0" r="0" t="0"/>
          <a:stretch/>
        </p:blipFill>
        <p:spPr>
          <a:xfrm>
            <a:off x="2453845" y="2238504"/>
            <a:ext cx="4038600" cy="8477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202de13fed4_1_2164"/>
          <p:cNvSpPr txBox="1"/>
          <p:nvPr>
            <p:ph type="ctrTitle"/>
          </p:nvPr>
        </p:nvSpPr>
        <p:spPr>
          <a:xfrm>
            <a:off x="1126524" y="378940"/>
            <a:ext cx="6858000" cy="91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Sintaxis Del &lt;textarea&gt;</a:t>
            </a:r>
            <a:endParaRPr/>
          </a:p>
        </p:txBody>
      </p:sp>
      <p:sp>
        <p:nvSpPr>
          <p:cNvPr id="565" name="Google Shape;565;g202de13fed4_1_2164"/>
          <p:cNvSpPr txBox="1"/>
          <p:nvPr>
            <p:ph idx="1" type="subTitle"/>
          </p:nvPr>
        </p:nvSpPr>
        <p:spPr>
          <a:xfrm>
            <a:off x="1143000" y="1499286"/>
            <a:ext cx="6858000" cy="21228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ES"/>
              <a:t>La etiqueta &lt;textarea&gt; tiene un </a:t>
            </a:r>
            <a:r>
              <a:rPr i="1" lang="es-ES"/>
              <a:t>opening</a:t>
            </a:r>
            <a:r>
              <a:rPr lang="es-ES"/>
              <a:t> y </a:t>
            </a:r>
            <a:r>
              <a:rPr i="1" lang="es-ES"/>
              <a:t>closing tag</a:t>
            </a:r>
            <a:r>
              <a:rPr lang="es-ES"/>
              <a:t> y los siguientes atributos:</a:t>
            </a:r>
            <a:endParaRPr/>
          </a:p>
          <a:p>
            <a:pPr indent="-361950" lvl="0" marL="457200" rtl="0" algn="l">
              <a:lnSpc>
                <a:spcPct val="90000"/>
              </a:lnSpc>
              <a:spcBef>
                <a:spcPts val="800"/>
              </a:spcBef>
              <a:spcAft>
                <a:spcPts val="0"/>
              </a:spcAft>
              <a:buSzPct val="108108"/>
              <a:buFont typeface="Arial"/>
              <a:buChar char="•"/>
            </a:pPr>
            <a:r>
              <a:rPr lang="es-ES"/>
              <a:t>rows (filas): Es un valor numérico que indica el alto de la caja de texto. Por ejemplo, "20".</a:t>
            </a:r>
            <a:endParaRPr/>
          </a:p>
          <a:p>
            <a:pPr indent="-361950" lvl="0" marL="457200" rtl="0" algn="l">
              <a:lnSpc>
                <a:spcPct val="90000"/>
              </a:lnSpc>
              <a:spcBef>
                <a:spcPts val="800"/>
              </a:spcBef>
              <a:spcAft>
                <a:spcPts val="0"/>
              </a:spcAft>
              <a:buSzPct val="108108"/>
              <a:buFont typeface="Arial"/>
              <a:buChar char="•"/>
            </a:pPr>
            <a:r>
              <a:rPr lang="es-ES"/>
              <a:t>cols (columnas): Es un valor numérico que indica el ancho de la caja de texto. Por ejemplo, "40".</a:t>
            </a:r>
            <a:endParaRPr/>
          </a:p>
          <a:p>
            <a:pPr indent="-361950" lvl="0" marL="457200" rtl="0" algn="ctr">
              <a:lnSpc>
                <a:spcPct val="90000"/>
              </a:lnSpc>
              <a:spcBef>
                <a:spcPts val="800"/>
              </a:spcBef>
              <a:spcAft>
                <a:spcPts val="0"/>
              </a:spcAft>
              <a:buClr>
                <a:schemeClr val="dk1"/>
              </a:buClr>
              <a:buSzPct val="108108"/>
              <a:buNone/>
            </a:pPr>
            <a:r>
              <a:rPr lang="es-ES">
                <a:solidFill>
                  <a:srgbClr val="FF0000"/>
                </a:solidFill>
              </a:rPr>
              <a:t>⚠️ </a:t>
            </a:r>
            <a:r>
              <a:rPr b="1" lang="es-ES">
                <a:solidFill>
                  <a:srgbClr val="FF0000"/>
                </a:solidFill>
              </a:rPr>
              <a:t>Importante:</a:t>
            </a:r>
            <a:r>
              <a:rPr lang="es-ES"/>
              <a:t> Si querés, podés agregarle un atributo placeholder para que sea más claro para el usuario.</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g202de13fed4_1_2277"/>
          <p:cNvPicPr preferRelativeResize="0"/>
          <p:nvPr/>
        </p:nvPicPr>
        <p:blipFill rotWithShape="1">
          <a:blip r:embed="rId3">
            <a:alphaModFix/>
          </a:blip>
          <a:srcRect b="0" l="0" r="0" t="0"/>
          <a:stretch/>
        </p:blipFill>
        <p:spPr>
          <a:xfrm>
            <a:off x="660398" y="1126843"/>
            <a:ext cx="7816335" cy="269484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202de13fed4_1_2393"/>
          <p:cNvSpPr txBox="1"/>
          <p:nvPr>
            <p:ph type="ctrTitle"/>
          </p:nvPr>
        </p:nvSpPr>
        <p:spPr>
          <a:xfrm>
            <a:off x="937054" y="1301577"/>
            <a:ext cx="6858000" cy="861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Formularios</a:t>
            </a:r>
            <a:endParaRPr/>
          </a:p>
        </p:txBody>
      </p:sp>
      <p:sp>
        <p:nvSpPr>
          <p:cNvPr id="576" name="Google Shape;576;g202de13fed4_1_2393"/>
          <p:cNvSpPr txBox="1"/>
          <p:nvPr>
            <p:ph idx="1" type="subTitle"/>
          </p:nvPr>
        </p:nvSpPr>
        <p:spPr>
          <a:xfrm>
            <a:off x="970000" y="2223720"/>
            <a:ext cx="6858000" cy="18525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2571"/>
              <a:buNone/>
            </a:pPr>
            <a:r>
              <a:rPr b="1" lang="es-ES"/>
              <a:t>Descripción de la actividad. </a:t>
            </a:r>
            <a:endParaRPr/>
          </a:p>
          <a:p>
            <a:pPr indent="-361950" lvl="0" marL="457200" rtl="0" algn="ctr">
              <a:lnSpc>
                <a:spcPct val="90000"/>
              </a:lnSpc>
              <a:spcBef>
                <a:spcPts val="800"/>
              </a:spcBef>
              <a:spcAft>
                <a:spcPts val="0"/>
              </a:spcAft>
              <a:buClr>
                <a:schemeClr val="dk1"/>
              </a:buClr>
              <a:buSzPts val="2571"/>
              <a:buNone/>
            </a:pPr>
            <a:br>
              <a:rPr lang="es-ES"/>
            </a:br>
            <a:r>
              <a:rPr lang="es-ES"/>
              <a:t>Crear un Formulario de Inscripción para un Curso Avanzado</a:t>
            </a:r>
            <a:endParaRPr/>
          </a:p>
          <a:p>
            <a:pPr indent="-361950" lvl="0" marL="457200" rtl="0" algn="ctr">
              <a:lnSpc>
                <a:spcPct val="90000"/>
              </a:lnSpc>
              <a:spcBef>
                <a:spcPts val="800"/>
              </a:spcBef>
              <a:spcAft>
                <a:spcPts val="0"/>
              </a:spcAft>
              <a:buClr>
                <a:schemeClr val="dk1"/>
              </a:buClr>
              <a:buSzPts val="2571"/>
              <a:buNone/>
            </a:pPr>
            <a:r>
              <a:rPr b="1" lang="es-ES"/>
              <a:t>Duración 15 min</a:t>
            </a:r>
            <a:endParaRPr b="1"/>
          </a:p>
          <a:p>
            <a:pPr indent="-361950" lvl="0" marL="457200" rtl="0" algn="ctr">
              <a:lnSpc>
                <a:spcPct val="90000"/>
              </a:lnSpc>
              <a:spcBef>
                <a:spcPts val="800"/>
              </a:spcBef>
              <a:spcAft>
                <a:spcPts val="0"/>
              </a:spcAft>
              <a:buClr>
                <a:schemeClr val="dk1"/>
              </a:buClr>
              <a:buSzPts val="2571"/>
              <a:buNone/>
            </a:pPr>
            <a:br>
              <a:rPr lang="es-ES"/>
            </a:br>
            <a:endParaRPr/>
          </a:p>
        </p:txBody>
      </p:sp>
      <p:pic>
        <p:nvPicPr>
          <p:cNvPr descr="https://lh4.googleusercontent.com/KPFZcG0-zvaw5nsga5TDe2F3spr5K8onx160FlrvzaG_rK57n_Zoj768JGWAUXAKQ1T_0YYpcRMJuy4zEoAMot0VCrh0obqGCo7Cdg8jMko6WxM4pRKKrOY_pNKUSyf-vIa7MzA-DdPgrUC6Bk73kx1aBw=s2048" id="577" name="Google Shape;577;g202de13fed4_1_2393"/>
          <p:cNvPicPr preferRelativeResize="0"/>
          <p:nvPr/>
        </p:nvPicPr>
        <p:blipFill rotWithShape="1">
          <a:blip r:embed="rId3">
            <a:alphaModFix/>
          </a:blip>
          <a:srcRect b="0" l="0" r="0" t="0"/>
          <a:stretch/>
        </p:blipFill>
        <p:spPr>
          <a:xfrm>
            <a:off x="3739033" y="96796"/>
            <a:ext cx="1327236" cy="1327236"/>
          </a:xfrm>
          <a:prstGeom prst="rect">
            <a:avLst/>
          </a:prstGeom>
          <a:noFill/>
          <a:ln>
            <a:noFill/>
          </a:ln>
        </p:spPr>
      </p:pic>
      <p:pic>
        <p:nvPicPr>
          <p:cNvPr descr="https://lh6.googleusercontent.com/tZUYhKAQHJNdYKgpARoj4KSfxQzkt67tDdY7EfI6Q1ttju8B1_6fJAb0ZsO9jUNBmYaGKFJaK0kVUlzWCtn-Irr8oTwAqrQwSgXQmPD8rz6DJ4mwLdJ4W-aO2BqyEQ-3cz77W6Zk8HYw3TVAfA3PIZpQrw=s2048" id="578" name="Google Shape;578;g202de13fed4_1_2393"/>
          <p:cNvPicPr preferRelativeResize="0"/>
          <p:nvPr/>
        </p:nvPicPr>
        <p:blipFill rotWithShape="1">
          <a:blip r:embed="rId4">
            <a:alphaModFix/>
          </a:blip>
          <a:srcRect b="0" l="0" r="0" t="0"/>
          <a:stretch/>
        </p:blipFill>
        <p:spPr>
          <a:xfrm>
            <a:off x="6341361" y="310384"/>
            <a:ext cx="2182082" cy="185249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02de13fed4_1_2508"/>
          <p:cNvSpPr txBox="1"/>
          <p:nvPr>
            <p:ph idx="1" type="subTitle"/>
          </p:nvPr>
        </p:nvSpPr>
        <p:spPr>
          <a:xfrm>
            <a:off x="519050" y="110375"/>
            <a:ext cx="7891500" cy="4603500"/>
          </a:xfrm>
          <a:prstGeom prst="rect">
            <a:avLst/>
          </a:prstGeom>
        </p:spPr>
        <p:txBody>
          <a:bodyPr anchorCtr="0" anchor="t" bIns="34275" lIns="68575" spcFirstLastPara="1" rIns="68575" wrap="square" tIns="34275">
            <a:normAutofit fontScale="85000" lnSpcReduction="20000"/>
          </a:bodyPr>
          <a:lstStyle/>
          <a:p>
            <a:pPr indent="0" lvl="0" marL="0" rtl="0" algn="ctr">
              <a:spcBef>
                <a:spcPts val="800"/>
              </a:spcBef>
              <a:spcAft>
                <a:spcPts val="0"/>
              </a:spcAft>
              <a:buNone/>
            </a:pPr>
            <a:r>
              <a:rPr lang="es-ES"/>
              <a:t>Instrucciones:</a:t>
            </a:r>
            <a:endParaRPr/>
          </a:p>
          <a:p>
            <a:pPr indent="0" lvl="0" marL="0" rtl="0" algn="ctr">
              <a:spcBef>
                <a:spcPts val="800"/>
              </a:spcBef>
              <a:spcAft>
                <a:spcPts val="0"/>
              </a:spcAft>
              <a:buNone/>
            </a:pPr>
            <a:r>
              <a:t/>
            </a:r>
            <a:endParaRPr/>
          </a:p>
          <a:p>
            <a:pPr indent="-325755" lvl="0" marL="457200" rtl="0" algn="l">
              <a:spcBef>
                <a:spcPts val="800"/>
              </a:spcBef>
              <a:spcAft>
                <a:spcPts val="0"/>
              </a:spcAft>
              <a:buSzPct val="100000"/>
              <a:buChar char="●"/>
            </a:pPr>
            <a:r>
              <a:rPr b="1" lang="es-ES"/>
              <a:t>Información Personal: </a:t>
            </a:r>
            <a:r>
              <a:rPr lang="es-ES"/>
              <a:t>Solicitar nombre, apellido, y DNI.</a:t>
            </a:r>
            <a:endParaRPr/>
          </a:p>
          <a:p>
            <a:pPr indent="0" lvl="0" marL="457200" rtl="0" algn="l">
              <a:spcBef>
                <a:spcPts val="800"/>
              </a:spcBef>
              <a:spcAft>
                <a:spcPts val="0"/>
              </a:spcAft>
              <a:buNone/>
            </a:pPr>
            <a:r>
              <a:t/>
            </a:r>
            <a:endParaRPr/>
          </a:p>
          <a:p>
            <a:pPr indent="-325755" lvl="0" marL="457200" rtl="0" algn="l">
              <a:spcBef>
                <a:spcPts val="800"/>
              </a:spcBef>
              <a:spcAft>
                <a:spcPts val="0"/>
              </a:spcAft>
              <a:buSzPct val="100000"/>
              <a:buChar char="●"/>
            </a:pPr>
            <a:r>
              <a:rPr b="1" lang="es-ES"/>
              <a:t>Datos del Curso: </a:t>
            </a:r>
            <a:r>
              <a:rPr lang="es-ES"/>
              <a:t>Incluir un grupo de selecciones múltiples para elegir entre varios módulos del curso (puede usar &lt;select multiple&gt;).</a:t>
            </a:r>
            <a:endParaRPr/>
          </a:p>
          <a:p>
            <a:pPr indent="0" lvl="0" marL="457200" rtl="0" algn="l">
              <a:spcBef>
                <a:spcPts val="800"/>
              </a:spcBef>
              <a:spcAft>
                <a:spcPts val="0"/>
              </a:spcAft>
              <a:buNone/>
            </a:pPr>
            <a:r>
              <a:t/>
            </a:r>
            <a:endParaRPr/>
          </a:p>
          <a:p>
            <a:pPr indent="-325755" lvl="0" marL="457200" rtl="0" algn="l">
              <a:spcBef>
                <a:spcPts val="800"/>
              </a:spcBef>
              <a:spcAft>
                <a:spcPts val="0"/>
              </a:spcAft>
              <a:buSzPct val="100000"/>
              <a:buChar char="●"/>
            </a:pPr>
            <a:r>
              <a:rPr b="1" lang="es-ES"/>
              <a:t>Experiencia Previa:</a:t>
            </a:r>
            <a:r>
              <a:rPr lang="es-ES"/>
              <a:t> Añadir una sección que contenga varios checkboxes que permitan al usuario seleccionar las habilidades previas relacionadas con el curso (p.ej., Programación, Diseño Gráfico, Marketing Digital).</a:t>
            </a:r>
            <a:endParaRPr/>
          </a:p>
          <a:p>
            <a:pPr indent="0" lvl="0" marL="457200" rtl="0" algn="l">
              <a:spcBef>
                <a:spcPts val="800"/>
              </a:spcBef>
              <a:spcAft>
                <a:spcPts val="0"/>
              </a:spcAft>
              <a:buNone/>
            </a:pPr>
            <a:r>
              <a:t/>
            </a:r>
            <a:endParaRPr/>
          </a:p>
          <a:p>
            <a:pPr indent="-325755" lvl="0" marL="457200" rtl="0" algn="l">
              <a:spcBef>
                <a:spcPts val="800"/>
              </a:spcBef>
              <a:spcAft>
                <a:spcPts val="0"/>
              </a:spcAft>
              <a:buSzPct val="100000"/>
              <a:buChar char="●"/>
            </a:pPr>
            <a:r>
              <a:rPr b="1" lang="es-ES"/>
              <a:t>Motivación: </a:t>
            </a:r>
            <a:r>
              <a:rPr lang="es-ES"/>
              <a:t>Incluir un campo de texto grande (&lt;textarea&gt;) para que los usuarios escriban por qué desean unirse al curso.</a:t>
            </a:r>
            <a:endParaRPr/>
          </a:p>
          <a:p>
            <a:pPr indent="0" lvl="0" marL="457200" rtl="0" algn="l">
              <a:spcBef>
                <a:spcPts val="800"/>
              </a:spcBef>
              <a:spcAft>
                <a:spcPts val="0"/>
              </a:spcAft>
              <a:buNone/>
            </a:pPr>
            <a:r>
              <a:t/>
            </a:r>
            <a:endParaRPr/>
          </a:p>
          <a:p>
            <a:pPr indent="-325755" lvl="0" marL="457200" rtl="0" algn="l">
              <a:spcBef>
                <a:spcPts val="800"/>
              </a:spcBef>
              <a:spcAft>
                <a:spcPts val="0"/>
              </a:spcAft>
              <a:buSzPct val="100000"/>
              <a:buChar char="●"/>
            </a:pPr>
            <a:r>
              <a:rPr b="1" lang="es-ES"/>
              <a:t>Subir Documento: </a:t>
            </a:r>
            <a:r>
              <a:rPr lang="es-ES"/>
              <a:t>Añadir un campo para que los usuarios puedan subir su currículum u otro documento relevante.</a:t>
            </a:r>
            <a:endParaRPr/>
          </a:p>
          <a:p>
            <a:pPr indent="0" lvl="0" marL="457200" rtl="0" algn="l">
              <a:spcBef>
                <a:spcPts val="800"/>
              </a:spcBef>
              <a:spcAft>
                <a:spcPts val="0"/>
              </a:spcAft>
              <a:buNone/>
            </a:pPr>
            <a:r>
              <a:t/>
            </a:r>
            <a:endParaRPr/>
          </a:p>
          <a:p>
            <a:pPr indent="-325755" lvl="0" marL="457200" rtl="0" algn="l">
              <a:spcBef>
                <a:spcPts val="800"/>
              </a:spcBef>
              <a:spcAft>
                <a:spcPts val="0"/>
              </a:spcAft>
              <a:buSzPct val="100000"/>
              <a:buChar char="●"/>
            </a:pPr>
            <a:r>
              <a:rPr b="1" lang="es-ES"/>
              <a:t>Botón de Envío: </a:t>
            </a:r>
            <a:r>
              <a:rPr lang="es-ES"/>
              <a:t>Agregar un botón para enviar el formulario.</a:t>
            </a:r>
            <a:endParaRPr/>
          </a:p>
          <a:p>
            <a:pPr indent="0" lvl="0" marL="0" rtl="0" algn="ctr">
              <a:spcBef>
                <a:spcPts val="80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202de13fed4_1_251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br>
              <a:rPr b="0" lang="es-ES"/>
            </a:br>
            <a:r>
              <a:rPr lang="es-ES"/>
              <a:t>Break</a:t>
            </a:r>
            <a:endParaRPr/>
          </a:p>
        </p:txBody>
      </p:sp>
      <p:sp>
        <p:nvSpPr>
          <p:cNvPr id="589" name="Google Shape;589;g202de13fed4_1_251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590" name="Google Shape;590;g202de13fed4_1_2519"/>
          <p:cNvPicPr preferRelativeResize="0"/>
          <p:nvPr/>
        </p:nvPicPr>
        <p:blipFill rotWithShape="1">
          <a:blip r:embed="rId3">
            <a:alphaModFix/>
          </a:blip>
          <a:srcRect b="0" l="0" r="0" t="0"/>
          <a:stretch/>
        </p:blipFill>
        <p:spPr>
          <a:xfrm>
            <a:off x="3892765" y="1235676"/>
            <a:ext cx="1457325" cy="8763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202de13fed4_1_2633"/>
          <p:cNvSpPr txBox="1"/>
          <p:nvPr>
            <p:ph type="ctrTitle"/>
          </p:nvPr>
        </p:nvSpPr>
        <p:spPr>
          <a:xfrm>
            <a:off x="1052384" y="453080"/>
            <a:ext cx="6858000" cy="960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Arquitectura de un sitio</a:t>
            </a:r>
            <a:endParaRPr/>
          </a:p>
        </p:txBody>
      </p:sp>
      <p:pic>
        <p:nvPicPr>
          <p:cNvPr descr="https://lh4.googleusercontent.com/S_iyK7qNEsxusCV6v8ccWh4Cq1gfWl00Ivs5lW49_kxTMXU-1Vl7v51vJ1XyLiQ_WQOg1UvJlv-3ZoTZOUUoMzvPzZZD58e94MEZ9r6QDxMjdRYwOOddKs12-TDReUv7ow6bmFWp_OKIfiusbtbro-Z7tg=s2048" id="596" name="Google Shape;596;g202de13fed4_1_2633"/>
          <p:cNvPicPr preferRelativeResize="0"/>
          <p:nvPr/>
        </p:nvPicPr>
        <p:blipFill rotWithShape="1">
          <a:blip r:embed="rId3">
            <a:alphaModFix/>
          </a:blip>
          <a:srcRect b="0" l="0" r="0" t="0"/>
          <a:stretch/>
        </p:blipFill>
        <p:spPr>
          <a:xfrm>
            <a:off x="1943186" y="1391594"/>
            <a:ext cx="5009548" cy="309902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202de13fed4_1_274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Enlaces relativos, absolutos e internos</a:t>
            </a:r>
            <a:endParaRPr/>
          </a:p>
        </p:txBody>
      </p:sp>
      <p:sp>
        <p:nvSpPr>
          <p:cNvPr id="602" name="Google Shape;602;g202de13fed4_1_274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202de13fed4_1_2859"/>
          <p:cNvSpPr txBox="1"/>
          <p:nvPr>
            <p:ph type="ctrTitle"/>
          </p:nvPr>
        </p:nvSpPr>
        <p:spPr>
          <a:xfrm>
            <a:off x="1101811" y="436604"/>
            <a:ext cx="6858000" cy="663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Enlaces relativos</a:t>
            </a:r>
            <a:endParaRPr/>
          </a:p>
        </p:txBody>
      </p:sp>
      <p:sp>
        <p:nvSpPr>
          <p:cNvPr id="608" name="Google Shape;608;g202de13fed4_1_2859"/>
          <p:cNvSpPr txBox="1"/>
          <p:nvPr>
            <p:ph idx="1" type="subTitle"/>
          </p:nvPr>
        </p:nvSpPr>
        <p:spPr>
          <a:xfrm>
            <a:off x="1143000" y="1359244"/>
            <a:ext cx="685800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17647"/>
              <a:buNone/>
            </a:pPr>
            <a:r>
              <a:rPr lang="es-ES"/>
              <a:t>Los </a:t>
            </a:r>
            <a:r>
              <a:rPr b="1" lang="es-ES"/>
              <a:t>enlaces relativos</a:t>
            </a:r>
            <a:r>
              <a:rPr lang="es-ES"/>
              <a:t> son aquellos que apuntan a páginas ubicadas dentro del mismo proyecto. Si la página referenciada se encuentra en el mismo directorio, alcanza con mencionar el nombre de la misma para generar el enlace.</a:t>
            </a:r>
            <a:endParaRPr/>
          </a:p>
          <a:p>
            <a:pPr indent="-361950" lvl="0" marL="457200" rtl="0" algn="ctr">
              <a:lnSpc>
                <a:spcPct val="90000"/>
              </a:lnSpc>
              <a:spcBef>
                <a:spcPts val="800"/>
              </a:spcBef>
              <a:spcAft>
                <a:spcPts val="0"/>
              </a:spcAft>
              <a:buClr>
                <a:schemeClr val="dk1"/>
              </a:buClr>
              <a:buSzPct val="117647"/>
              <a:buNone/>
            </a:pPr>
            <a:br>
              <a:rPr lang="es-ES"/>
            </a:br>
            <a:endParaRPr/>
          </a:p>
        </p:txBody>
      </p:sp>
      <p:pic>
        <p:nvPicPr>
          <p:cNvPr descr="https://lh5.googleusercontent.com/-QitU6MvtakRLfAqAtWTyjsF0zucYouujPtL0v5xc6hmwj_JVjbUsivH5Haz9Z2UitemxMtRttBafjGk00iF89lsEx12M1YCqN1w9-xg6r6S3Lhyz4_oB4kJLHlCPmGLVj-y8Kf3L0ddh10Xt4UtpWeIJQ=s2048" id="609" name="Google Shape;609;g202de13fed4_1_2859"/>
          <p:cNvPicPr preferRelativeResize="0"/>
          <p:nvPr/>
        </p:nvPicPr>
        <p:blipFill rotWithShape="1">
          <a:blip r:embed="rId3">
            <a:alphaModFix/>
          </a:blip>
          <a:srcRect b="0" l="0" r="0" t="0"/>
          <a:stretch/>
        </p:blipFill>
        <p:spPr>
          <a:xfrm>
            <a:off x="6762321" y="296563"/>
            <a:ext cx="1062681" cy="1062681"/>
          </a:xfrm>
          <a:prstGeom prst="rect">
            <a:avLst/>
          </a:prstGeom>
          <a:noFill/>
          <a:ln>
            <a:noFill/>
          </a:ln>
        </p:spPr>
      </p:pic>
      <p:pic>
        <p:nvPicPr>
          <p:cNvPr id="610" name="Google Shape;610;g202de13fed4_1_2859"/>
          <p:cNvPicPr preferRelativeResize="0"/>
          <p:nvPr/>
        </p:nvPicPr>
        <p:blipFill rotWithShape="1">
          <a:blip r:embed="rId4">
            <a:alphaModFix/>
          </a:blip>
          <a:srcRect b="0" l="0" r="0" t="0"/>
          <a:stretch/>
        </p:blipFill>
        <p:spPr>
          <a:xfrm>
            <a:off x="2064436" y="2209543"/>
            <a:ext cx="5229225" cy="314325"/>
          </a:xfrm>
          <a:prstGeom prst="rect">
            <a:avLst/>
          </a:prstGeom>
          <a:noFill/>
          <a:ln>
            <a:noFill/>
          </a:ln>
        </p:spPr>
      </p:pic>
      <p:sp>
        <p:nvSpPr>
          <p:cNvPr id="611" name="Google Shape;611;g202de13fed4_1_2859"/>
          <p:cNvSpPr txBox="1"/>
          <p:nvPr/>
        </p:nvSpPr>
        <p:spPr>
          <a:xfrm>
            <a:off x="1250048" y="2753344"/>
            <a:ext cx="6858000" cy="1241700"/>
          </a:xfrm>
          <a:prstGeom prst="rect">
            <a:avLst/>
          </a:prstGeom>
          <a:noFill/>
          <a:ln>
            <a:noFill/>
          </a:ln>
        </p:spPr>
        <p:txBody>
          <a:bodyPr anchorCtr="0" anchor="t" bIns="34275" lIns="68575" spcFirstLastPara="1" rIns="68575" wrap="square" tIns="34275">
            <a:normAutofit lnSpcReduction="20000"/>
          </a:bodyPr>
          <a:lstStyle/>
          <a:p>
            <a:pPr indent="-361950" lvl="0" marL="457200" marR="0" rtl="0" algn="ctr">
              <a:lnSpc>
                <a:spcPct val="90000"/>
              </a:lnSpc>
              <a:spcBef>
                <a:spcPts val="800"/>
              </a:spcBef>
              <a:spcAft>
                <a:spcPts val="0"/>
              </a:spcAft>
              <a:buClr>
                <a:schemeClr val="dk1"/>
              </a:buClr>
              <a:buSzPts val="1946"/>
              <a:buFont typeface="Arial"/>
              <a:buNone/>
            </a:pPr>
            <a:r>
              <a:rPr b="0" i="0" lang="es-ES" sz="1800" u="none" cap="none" strike="noStrike">
                <a:solidFill>
                  <a:schemeClr val="dk1"/>
                </a:solidFill>
                <a:latin typeface="Nunito"/>
                <a:ea typeface="Nunito"/>
                <a:cs typeface="Nunito"/>
                <a:sym typeface="Nunito"/>
              </a:rPr>
              <a:t>En caso de que el archivo se encuentre en un directorio específico, el mismo deberá ser mencionado.</a:t>
            </a:r>
            <a:endParaRPr b="0" i="0" sz="1800" u="none" cap="none" strike="noStrike">
              <a:solidFill>
                <a:schemeClr val="dk1"/>
              </a:solidFill>
              <a:latin typeface="Nunito"/>
              <a:ea typeface="Nunito"/>
              <a:cs typeface="Nunito"/>
              <a:sym typeface="Nunito"/>
            </a:endParaRPr>
          </a:p>
          <a:p>
            <a:pPr indent="-361950" lvl="0" marL="457200" marR="0" rtl="0" algn="ctr">
              <a:lnSpc>
                <a:spcPct val="90000"/>
              </a:lnSpc>
              <a:spcBef>
                <a:spcPts val="800"/>
              </a:spcBef>
              <a:spcAft>
                <a:spcPts val="0"/>
              </a:spcAft>
              <a:buClr>
                <a:schemeClr val="dk1"/>
              </a:buClr>
              <a:buSzPts val="1946"/>
              <a:buFont typeface="Arial"/>
              <a:buNone/>
            </a:pPr>
            <a:br>
              <a:rPr b="0" i="0" lang="es-ES" sz="1800" u="none" cap="none" strike="noStrike">
                <a:solidFill>
                  <a:schemeClr val="dk1"/>
                </a:solidFill>
                <a:latin typeface="Nunito"/>
                <a:ea typeface="Nunito"/>
                <a:cs typeface="Nunito"/>
                <a:sym typeface="Nunito"/>
              </a:rPr>
            </a:br>
            <a:br>
              <a:rPr b="0" i="0" lang="es-ES"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pic>
        <p:nvPicPr>
          <p:cNvPr id="612" name="Google Shape;612;g202de13fed4_1_2859"/>
          <p:cNvPicPr preferRelativeResize="0"/>
          <p:nvPr/>
        </p:nvPicPr>
        <p:blipFill rotWithShape="1">
          <a:blip r:embed="rId5">
            <a:alphaModFix/>
          </a:blip>
          <a:srcRect b="0" l="0" r="0" t="0"/>
          <a:stretch/>
        </p:blipFill>
        <p:spPr>
          <a:xfrm>
            <a:off x="2093011" y="3486408"/>
            <a:ext cx="5200650" cy="3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
          <p:cNvSpPr txBox="1"/>
          <p:nvPr/>
        </p:nvSpPr>
        <p:spPr>
          <a:xfrm>
            <a:off x="1186250" y="2507819"/>
            <a:ext cx="6829166" cy="1135685"/>
          </a:xfrm>
          <a:prstGeom prst="rect">
            <a:avLst/>
          </a:prstGeom>
          <a:noFill/>
          <a:ln>
            <a:noFill/>
          </a:ln>
        </p:spPr>
        <p:txBody>
          <a:bodyPr anchorCtr="0" anchor="t" bIns="68575" lIns="68575" spcFirstLastPara="1" rIns="68575" wrap="square" tIns="68575">
            <a:spAutoFit/>
          </a:bodyPr>
          <a:lstStyle/>
          <a:p>
            <a:pPr indent="0" lvl="0" marL="0" marR="0" rtl="0" algn="ctr">
              <a:lnSpc>
                <a:spcPct val="90000"/>
              </a:lnSpc>
              <a:spcBef>
                <a:spcPts val="0"/>
              </a:spcBef>
              <a:spcAft>
                <a:spcPts val="0"/>
              </a:spcAft>
              <a:buNone/>
            </a:pPr>
            <a:r>
              <a:rPr b="1" i="0" lang="es-ES" sz="3600" u="none" cap="none" strike="noStrike">
                <a:solidFill>
                  <a:srgbClr val="4089D7"/>
                </a:solidFill>
                <a:latin typeface="Nunito"/>
                <a:ea typeface="Nunito"/>
                <a:cs typeface="Nunito"/>
                <a:sym typeface="Nunito"/>
              </a:rPr>
              <a:t>HTML</a:t>
            </a:r>
            <a:endParaRPr/>
          </a:p>
          <a:p>
            <a:pPr indent="0" lvl="0" marL="0" marR="0" rtl="0" algn="ctr">
              <a:lnSpc>
                <a:spcPct val="90000"/>
              </a:lnSpc>
              <a:spcBef>
                <a:spcPts val="0"/>
              </a:spcBef>
              <a:spcAft>
                <a:spcPts val="0"/>
              </a:spcAft>
              <a:buNone/>
            </a:pPr>
            <a:r>
              <a:rPr b="0" i="0" lang="es-ES" sz="3600" u="none" cap="none" strike="noStrike">
                <a:solidFill>
                  <a:srgbClr val="000000"/>
                </a:solidFill>
                <a:latin typeface="Arial"/>
                <a:ea typeface="Arial"/>
                <a:cs typeface="Arial"/>
                <a:sym typeface="Arial"/>
              </a:rPr>
              <a:t> </a:t>
            </a:r>
            <a:r>
              <a:rPr b="1" i="0" lang="es-ES" sz="3600" u="sng" cap="none" strike="noStrike">
                <a:solidFill>
                  <a:srgbClr val="4089D7"/>
                </a:solidFill>
                <a:latin typeface="Nunito"/>
                <a:ea typeface="Nunito"/>
                <a:cs typeface="Nunito"/>
                <a:sym typeface="Nunito"/>
              </a:rPr>
              <a:t>H</a:t>
            </a:r>
            <a:r>
              <a:rPr b="1" i="0" lang="es-ES" sz="3600" u="none" cap="none" strike="noStrike">
                <a:solidFill>
                  <a:srgbClr val="4089D7"/>
                </a:solidFill>
                <a:latin typeface="Nunito"/>
                <a:ea typeface="Nunito"/>
                <a:cs typeface="Nunito"/>
                <a:sym typeface="Nunito"/>
              </a:rPr>
              <a:t>yper</a:t>
            </a:r>
            <a:r>
              <a:rPr b="1" i="0" lang="es-ES" sz="3600" u="sng" cap="none" strike="noStrike">
                <a:solidFill>
                  <a:srgbClr val="4089D7"/>
                </a:solidFill>
                <a:latin typeface="Nunito"/>
                <a:ea typeface="Nunito"/>
                <a:cs typeface="Nunito"/>
                <a:sym typeface="Nunito"/>
              </a:rPr>
              <a:t>T</a:t>
            </a:r>
            <a:r>
              <a:rPr b="1" i="0" lang="es-ES" sz="3600" u="none" cap="none" strike="noStrike">
                <a:solidFill>
                  <a:srgbClr val="4089D7"/>
                </a:solidFill>
                <a:latin typeface="Nunito"/>
                <a:ea typeface="Nunito"/>
                <a:cs typeface="Nunito"/>
                <a:sym typeface="Nunito"/>
              </a:rPr>
              <a:t>ext </a:t>
            </a:r>
            <a:r>
              <a:rPr b="1" i="0" lang="es-ES" sz="3600" u="sng" cap="none" strike="noStrike">
                <a:solidFill>
                  <a:srgbClr val="4089D7"/>
                </a:solidFill>
                <a:latin typeface="Nunito"/>
                <a:ea typeface="Nunito"/>
                <a:cs typeface="Nunito"/>
                <a:sym typeface="Nunito"/>
              </a:rPr>
              <a:t>M</a:t>
            </a:r>
            <a:r>
              <a:rPr b="1" i="0" lang="es-ES" sz="3600" u="none" cap="none" strike="noStrike">
                <a:solidFill>
                  <a:srgbClr val="4089D7"/>
                </a:solidFill>
                <a:latin typeface="Nunito"/>
                <a:ea typeface="Nunito"/>
                <a:cs typeface="Nunito"/>
                <a:sym typeface="Nunito"/>
              </a:rPr>
              <a:t>arkup </a:t>
            </a:r>
            <a:r>
              <a:rPr b="1" i="0" lang="es-ES" sz="3600" u="sng" cap="none" strike="noStrike">
                <a:solidFill>
                  <a:srgbClr val="4089D7"/>
                </a:solidFill>
                <a:latin typeface="Nunito"/>
                <a:ea typeface="Nunito"/>
                <a:cs typeface="Nunito"/>
                <a:sym typeface="Nunito"/>
              </a:rPr>
              <a:t>L</a:t>
            </a:r>
            <a:r>
              <a:rPr b="1" i="0" lang="es-ES" sz="3600" u="none" cap="none" strike="noStrike">
                <a:solidFill>
                  <a:srgbClr val="4089D7"/>
                </a:solidFill>
                <a:latin typeface="Nunito"/>
                <a:ea typeface="Nunito"/>
                <a:cs typeface="Nunito"/>
                <a:sym typeface="Nunito"/>
              </a:rPr>
              <a:t>anguage</a:t>
            </a:r>
            <a:endParaRPr b="1" i="0" sz="3600" u="none" cap="none" strike="noStrike">
              <a:solidFill>
                <a:srgbClr val="4089D7"/>
              </a:solidFill>
              <a:latin typeface="Nunito"/>
              <a:ea typeface="Nunito"/>
              <a:cs typeface="Nunito"/>
              <a:sym typeface="Nunito"/>
            </a:endParaRPr>
          </a:p>
        </p:txBody>
      </p:sp>
      <p:pic>
        <p:nvPicPr>
          <p:cNvPr id="224" name="Google Shape;224;p7"/>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25" name="Google Shape;225;p7"/>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26" name="Google Shape;226;p7"/>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pic>
        <p:nvPicPr>
          <p:cNvPr id="227" name="Google Shape;227;p7"/>
          <p:cNvPicPr preferRelativeResize="0"/>
          <p:nvPr/>
        </p:nvPicPr>
        <p:blipFill rotWithShape="1">
          <a:blip r:embed="rId5">
            <a:alphaModFix/>
          </a:blip>
          <a:srcRect b="0" l="0" r="0" t="0"/>
          <a:stretch/>
        </p:blipFill>
        <p:spPr>
          <a:xfrm>
            <a:off x="4179098" y="1310521"/>
            <a:ext cx="736295" cy="73629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202de13fed4_1_2976"/>
          <p:cNvSpPr txBox="1"/>
          <p:nvPr>
            <p:ph type="ctrTitle"/>
          </p:nvPr>
        </p:nvSpPr>
        <p:spPr>
          <a:xfrm>
            <a:off x="1208902" y="329513"/>
            <a:ext cx="6858000" cy="877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Enlaces absolutos</a:t>
            </a:r>
            <a:endParaRPr/>
          </a:p>
        </p:txBody>
      </p:sp>
      <p:sp>
        <p:nvSpPr>
          <p:cNvPr id="618" name="Google Shape;618;g202de13fed4_1_2976"/>
          <p:cNvSpPr txBox="1"/>
          <p:nvPr>
            <p:ph idx="1" type="subTitle"/>
          </p:nvPr>
        </p:nvSpPr>
        <p:spPr>
          <a:xfrm>
            <a:off x="1192427" y="1515280"/>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Los enlaces absolutos son aquellos cuyo destino apunta a un documento que está fuera del sitio, y debe ser especificado utilizando la URL completa:</a:t>
            </a:r>
            <a:endParaRPr/>
          </a:p>
        </p:txBody>
      </p:sp>
      <p:graphicFrame>
        <p:nvGraphicFramePr>
          <p:cNvPr id="619" name="Google Shape;619;g202de13fed4_1_2976"/>
          <p:cNvGraphicFramePr/>
          <p:nvPr/>
        </p:nvGraphicFramePr>
        <p:xfrm>
          <a:off x="1704975" y="2721134"/>
          <a:ext cx="3000000" cy="3000000"/>
        </p:xfrm>
        <a:graphic>
          <a:graphicData uri="http://schemas.openxmlformats.org/drawingml/2006/table">
            <a:tbl>
              <a:tblPr>
                <a:noFill/>
                <a:tableStyleId>{CFE8F4C1-86AB-484F-AFB2-AD312C94FCFB}</a:tableStyleId>
              </a:tblPr>
              <a:tblGrid>
                <a:gridCol w="5734050"/>
              </a:tblGrid>
              <a:tr h="333375">
                <a:tc>
                  <a:txBody>
                    <a:bodyPr/>
                    <a:lstStyle/>
                    <a:p>
                      <a:pPr indent="0" lvl="0" marL="0" marR="0" rtl="0" algn="l">
                        <a:lnSpc>
                          <a:spcPct val="100000"/>
                        </a:lnSpc>
                        <a:spcBef>
                          <a:spcPts val="0"/>
                        </a:spcBef>
                        <a:spcAft>
                          <a:spcPts val="0"/>
                        </a:spcAft>
                        <a:buNone/>
                      </a:pPr>
                      <a:r>
                        <a:rPr b="0" i="0" lang="es-ES" sz="1400" u="none" cap="none" strike="noStrike">
                          <a:solidFill>
                            <a:srgbClr val="D9D9D9"/>
                          </a:solidFill>
                          <a:latin typeface="Didact Gothic"/>
                          <a:ea typeface="Didact Gothic"/>
                          <a:cs typeface="Didact Gothic"/>
                          <a:sym typeface="Didact Gothic"/>
                        </a:rPr>
                        <a:t>&lt;</a:t>
                      </a:r>
                      <a:r>
                        <a:rPr b="0" i="0" lang="es-ES" sz="1400" u="none" cap="none" strike="noStrike">
                          <a:solidFill>
                            <a:srgbClr val="E06666"/>
                          </a:solidFill>
                          <a:latin typeface="Didact Gothic"/>
                          <a:ea typeface="Didact Gothic"/>
                          <a:cs typeface="Didact Gothic"/>
                          <a:sym typeface="Didact Gothic"/>
                        </a:rPr>
                        <a:t>a</a:t>
                      </a:r>
                      <a:r>
                        <a:rPr b="0" i="0" lang="es-ES" sz="1400" u="none" cap="none" strike="noStrike">
                          <a:solidFill>
                            <a:srgbClr val="D9D9D9"/>
                          </a:solidFill>
                          <a:latin typeface="Didact Gothic"/>
                          <a:ea typeface="Didact Gothic"/>
                          <a:cs typeface="Didact Gothic"/>
                          <a:sym typeface="Didact Gothic"/>
                        </a:rPr>
                        <a:t> </a:t>
                      </a:r>
                      <a:r>
                        <a:rPr b="0" i="0" lang="es-ES" sz="1400" u="none" cap="none" strike="noStrike">
                          <a:solidFill>
                            <a:srgbClr val="FF9900"/>
                          </a:solidFill>
                          <a:latin typeface="Didact Gothic"/>
                          <a:ea typeface="Didact Gothic"/>
                          <a:cs typeface="Didact Gothic"/>
                          <a:sym typeface="Didact Gothic"/>
                        </a:rPr>
                        <a:t>href</a:t>
                      </a:r>
                      <a:r>
                        <a:rPr b="0" i="0" lang="es-ES" sz="1400" u="none" cap="none" strike="noStrike">
                          <a:solidFill>
                            <a:srgbClr val="D9D9D9"/>
                          </a:solidFill>
                          <a:latin typeface="Didact Gothic"/>
                          <a:ea typeface="Didact Gothic"/>
                          <a:cs typeface="Didact Gothic"/>
                          <a:sym typeface="Didact Gothic"/>
                        </a:rPr>
                        <a:t>=</a:t>
                      </a:r>
                      <a:r>
                        <a:rPr b="0" i="0" lang="es-ES" sz="1400" u="none" cap="none" strike="noStrike">
                          <a:solidFill>
                            <a:srgbClr val="93C47D"/>
                          </a:solidFill>
                          <a:latin typeface="Didact Gothic"/>
                          <a:ea typeface="Didact Gothic"/>
                          <a:cs typeface="Didact Gothic"/>
                          <a:sym typeface="Didact Gothic"/>
                        </a:rPr>
                        <a:t>"http://www.generacionT.com/frontend"</a:t>
                      </a:r>
                      <a:r>
                        <a:rPr b="0" i="0" lang="es-ES" sz="1400" u="none" cap="none" strike="noStrike">
                          <a:solidFill>
                            <a:srgbClr val="D9D9D9"/>
                          </a:solidFill>
                          <a:latin typeface="Didact Gothic"/>
                          <a:ea typeface="Didact Gothic"/>
                          <a:cs typeface="Didact Gothic"/>
                          <a:sym typeface="Didact Gothic"/>
                        </a:rPr>
                        <a:t>&gt;Curso de Frontend&lt;/</a:t>
                      </a:r>
                      <a:r>
                        <a:rPr b="0" i="0" lang="es-ES" sz="1400" u="none" cap="none" strike="noStrike">
                          <a:solidFill>
                            <a:srgbClr val="E06666"/>
                          </a:solidFill>
                          <a:latin typeface="Didact Gothic"/>
                          <a:ea typeface="Didact Gothic"/>
                          <a:cs typeface="Didact Gothic"/>
                          <a:sym typeface="Didact Gothic"/>
                        </a:rPr>
                        <a:t>a</a:t>
                      </a:r>
                      <a:r>
                        <a:rPr b="0" i="0" lang="es-ES" sz="1400" u="none" cap="none" strike="noStrike">
                          <a:solidFill>
                            <a:srgbClr val="D9D9D9"/>
                          </a:solidFill>
                          <a:latin typeface="Didact Gothic"/>
                          <a:ea typeface="Didact Gothic"/>
                          <a:cs typeface="Didact Gothic"/>
                          <a:sym typeface="Didact Gothic"/>
                        </a:rPr>
                        <a:t>&gt;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12121"/>
                    </a:solidFill>
                  </a:tcPr>
                </a:tc>
              </a:tr>
            </a:tbl>
          </a:graphicData>
        </a:graphic>
      </p:graphicFrame>
      <p:sp>
        <p:nvSpPr>
          <p:cNvPr id="620" name="Google Shape;620;g202de13fed4_1_2976"/>
          <p:cNvSpPr/>
          <p:nvPr/>
        </p:nvSpPr>
        <p:spPr>
          <a:xfrm>
            <a:off x="1704975" y="2720975"/>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202de13fed4_1_3091"/>
          <p:cNvSpPr txBox="1"/>
          <p:nvPr>
            <p:ph type="ctrTitle"/>
          </p:nvPr>
        </p:nvSpPr>
        <p:spPr>
          <a:xfrm>
            <a:off x="1126525" y="486031"/>
            <a:ext cx="6858000" cy="853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Enlaces internos</a:t>
            </a:r>
            <a:endParaRPr/>
          </a:p>
        </p:txBody>
      </p:sp>
      <p:sp>
        <p:nvSpPr>
          <p:cNvPr id="626" name="Google Shape;626;g202de13fed4_1_3091"/>
          <p:cNvSpPr txBox="1"/>
          <p:nvPr>
            <p:ph idx="1" type="subTitle"/>
          </p:nvPr>
        </p:nvSpPr>
        <p:spPr>
          <a:xfrm>
            <a:off x="1101811" y="1531756"/>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Los enlaces internos permiten referenciar secciones de tu página, para lo cual se utiliza el id:</a:t>
            </a:r>
            <a:endParaRPr/>
          </a:p>
        </p:txBody>
      </p:sp>
      <p:sp>
        <p:nvSpPr>
          <p:cNvPr id="627" name="Google Shape;627;g202de13fed4_1_3091"/>
          <p:cNvSpPr/>
          <p:nvPr/>
        </p:nvSpPr>
        <p:spPr>
          <a:xfrm>
            <a:off x="2286000" y="2094697"/>
            <a:ext cx="45720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br>
              <a:rPr b="0" i="0" lang="es-ES" sz="1400" u="none" cap="none" strike="noStrike">
                <a:solidFill>
                  <a:srgbClr val="000000"/>
                </a:solidFill>
                <a:latin typeface="Arial"/>
                <a:ea typeface="Arial"/>
                <a:cs typeface="Arial"/>
                <a:sym typeface="Arial"/>
              </a:rPr>
            </a:br>
            <a:br>
              <a:rPr b="0" i="0" lang="es-ES" sz="1400" u="none" cap="none" strike="noStrike">
                <a:solidFill>
                  <a:srgbClr val="000000"/>
                </a:solidFill>
                <a:latin typeface="Arial"/>
                <a:ea typeface="Arial"/>
                <a:cs typeface="Arial"/>
                <a:sym typeface="Arial"/>
              </a:rPr>
            </a:b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aphicFrame>
        <p:nvGraphicFramePr>
          <p:cNvPr id="628" name="Google Shape;628;g202de13fed4_1_3091"/>
          <p:cNvGraphicFramePr/>
          <p:nvPr/>
        </p:nvGraphicFramePr>
        <p:xfrm>
          <a:off x="1600200" y="2625884"/>
          <a:ext cx="3000000" cy="3000000"/>
        </p:xfrm>
        <a:graphic>
          <a:graphicData uri="http://schemas.openxmlformats.org/drawingml/2006/table">
            <a:tbl>
              <a:tblPr>
                <a:noFill/>
                <a:tableStyleId>{CFE8F4C1-86AB-484F-AFB2-AD312C94FCFB}</a:tableStyleId>
              </a:tblPr>
              <a:tblGrid>
                <a:gridCol w="5943600"/>
              </a:tblGrid>
              <a:tr h="333375">
                <a:tc>
                  <a:txBody>
                    <a:bodyPr/>
                    <a:lstStyle/>
                    <a:p>
                      <a:pPr indent="0" lvl="0" marL="0" marR="0" rtl="0" algn="l">
                        <a:lnSpc>
                          <a:spcPct val="100000"/>
                        </a:lnSpc>
                        <a:spcBef>
                          <a:spcPts val="0"/>
                        </a:spcBef>
                        <a:spcAft>
                          <a:spcPts val="0"/>
                        </a:spcAft>
                        <a:buNone/>
                      </a:pPr>
                      <a:r>
                        <a:rPr b="0" i="0" lang="es-ES" sz="1350" u="none" cap="none" strike="noStrike">
                          <a:solidFill>
                            <a:srgbClr val="D9D9D9"/>
                          </a:solidFill>
                          <a:latin typeface="DM Sans"/>
                          <a:ea typeface="DM Sans"/>
                          <a:cs typeface="DM Sans"/>
                          <a:sym typeface="DM Sans"/>
                        </a:rPr>
                        <a:t>&lt;</a:t>
                      </a:r>
                      <a:r>
                        <a:rPr b="0" i="0" lang="es-ES" sz="1350" u="none" cap="none" strike="noStrike">
                          <a:solidFill>
                            <a:srgbClr val="E06666"/>
                          </a:solidFill>
                          <a:latin typeface="DM Sans"/>
                          <a:ea typeface="DM Sans"/>
                          <a:cs typeface="DM Sans"/>
                          <a:sym typeface="DM Sans"/>
                        </a:rPr>
                        <a:t>a</a:t>
                      </a:r>
                      <a:r>
                        <a:rPr b="0" i="0" lang="es-ES" sz="1350" u="none" cap="none" strike="noStrike">
                          <a:solidFill>
                            <a:srgbClr val="D9D9D9"/>
                          </a:solidFill>
                          <a:latin typeface="DM Sans"/>
                          <a:ea typeface="DM Sans"/>
                          <a:cs typeface="DM Sans"/>
                          <a:sym typeface="DM Sans"/>
                        </a:rPr>
                        <a:t> </a:t>
                      </a:r>
                      <a:r>
                        <a:rPr b="0" i="0" lang="es-ES" sz="1350" u="none" cap="none" strike="noStrike">
                          <a:solidFill>
                            <a:srgbClr val="FF9900"/>
                          </a:solidFill>
                          <a:latin typeface="DM Sans"/>
                          <a:ea typeface="DM Sans"/>
                          <a:cs typeface="DM Sans"/>
                          <a:sym typeface="DM Sans"/>
                        </a:rPr>
                        <a:t>href</a:t>
                      </a:r>
                      <a:r>
                        <a:rPr b="0" i="0" lang="es-ES" sz="1350" u="none" cap="none" strike="noStrike">
                          <a:solidFill>
                            <a:srgbClr val="D9D9D9"/>
                          </a:solidFill>
                          <a:latin typeface="DM Sans"/>
                          <a:ea typeface="DM Sans"/>
                          <a:cs typeface="DM Sans"/>
                          <a:sym typeface="DM Sans"/>
                        </a:rPr>
                        <a:t>=</a:t>
                      </a:r>
                      <a:r>
                        <a:rPr b="0" i="0" lang="es-ES" sz="1350" u="none" cap="none" strike="noStrike">
                          <a:solidFill>
                            <a:srgbClr val="93C47D"/>
                          </a:solidFill>
                          <a:latin typeface="DM Sans"/>
                          <a:ea typeface="DM Sans"/>
                          <a:cs typeface="DM Sans"/>
                          <a:sym typeface="DM Sans"/>
                        </a:rPr>
                        <a:t>"#pie"</a:t>
                      </a:r>
                      <a:r>
                        <a:rPr b="0" i="0" lang="es-ES" sz="1350" u="none" cap="none" strike="noStrike">
                          <a:solidFill>
                            <a:srgbClr val="D9D9D9"/>
                          </a:solidFill>
                          <a:latin typeface="DM Sans"/>
                          <a:ea typeface="DM Sans"/>
                          <a:cs typeface="DM Sans"/>
                          <a:sym typeface="DM Sans"/>
                        </a:rPr>
                        <a:t>&gt;Ir al pie de página&lt;/</a:t>
                      </a:r>
                      <a:r>
                        <a:rPr b="0" i="0" lang="es-ES" sz="1350" u="none" cap="none" strike="noStrike">
                          <a:solidFill>
                            <a:srgbClr val="E06666"/>
                          </a:solidFill>
                          <a:latin typeface="DM Sans"/>
                          <a:ea typeface="DM Sans"/>
                          <a:cs typeface="DM Sans"/>
                          <a:sym typeface="DM Sans"/>
                        </a:rPr>
                        <a:t>a</a:t>
                      </a:r>
                      <a:r>
                        <a:rPr b="0" i="0" lang="es-ES" sz="1350" u="none" cap="none" strike="noStrike">
                          <a:solidFill>
                            <a:srgbClr val="D9D9D9"/>
                          </a:solidFill>
                          <a:latin typeface="DM Sans"/>
                          <a:ea typeface="DM Sans"/>
                          <a:cs typeface="DM Sans"/>
                          <a:sym typeface="DM Sans"/>
                        </a:rPr>
                        <a:t>&gt;</a:t>
                      </a:r>
                      <a:endParaRPr sz="1400" u="none" cap="none" strike="noStrike"/>
                    </a:p>
                    <a:p>
                      <a:pPr indent="0" lvl="0" marL="0" marR="0" rtl="0" algn="l">
                        <a:lnSpc>
                          <a:spcPct val="100000"/>
                        </a:lnSpc>
                        <a:spcBef>
                          <a:spcPts val="0"/>
                        </a:spcBef>
                        <a:spcAft>
                          <a:spcPts val="0"/>
                        </a:spcAft>
                        <a:buNone/>
                      </a:pPr>
                      <a:r>
                        <a:rPr b="0" i="0" lang="es-ES" sz="1350" u="none" cap="none" strike="noStrike">
                          <a:solidFill>
                            <a:srgbClr val="D9D9D9"/>
                          </a:solidFill>
                          <a:latin typeface="DM Sans"/>
                          <a:ea typeface="DM Sans"/>
                          <a:cs typeface="DM Sans"/>
                          <a:sym typeface="DM Sans"/>
                        </a:rPr>
                        <a:t>...</a:t>
                      </a:r>
                      <a:endParaRPr sz="1400" u="none" cap="none" strike="noStrike"/>
                    </a:p>
                    <a:p>
                      <a:pPr indent="0" lvl="0" marL="0" marR="0" rtl="0" algn="l">
                        <a:lnSpc>
                          <a:spcPct val="100000"/>
                        </a:lnSpc>
                        <a:spcBef>
                          <a:spcPts val="0"/>
                        </a:spcBef>
                        <a:spcAft>
                          <a:spcPts val="0"/>
                        </a:spcAft>
                        <a:buNone/>
                      </a:pPr>
                      <a:r>
                        <a:rPr b="0" i="0" lang="es-ES" sz="1350" u="none" cap="none" strike="noStrike">
                          <a:solidFill>
                            <a:srgbClr val="D9D9D9"/>
                          </a:solidFill>
                          <a:latin typeface="DM Sans"/>
                          <a:ea typeface="DM Sans"/>
                          <a:cs typeface="DM Sans"/>
                          <a:sym typeface="DM Sans"/>
                        </a:rPr>
                        <a:t>&lt;</a:t>
                      </a:r>
                      <a:r>
                        <a:rPr b="0" i="0" lang="es-ES" sz="1350" u="none" cap="none" strike="noStrike">
                          <a:solidFill>
                            <a:srgbClr val="E06666"/>
                          </a:solidFill>
                          <a:latin typeface="DM Sans"/>
                          <a:ea typeface="DM Sans"/>
                          <a:cs typeface="DM Sans"/>
                          <a:sym typeface="DM Sans"/>
                        </a:rPr>
                        <a:t>footer</a:t>
                      </a:r>
                      <a:r>
                        <a:rPr b="0" i="0" lang="es-ES" sz="1350" u="none" cap="none" strike="noStrike">
                          <a:solidFill>
                            <a:srgbClr val="D9D9D9"/>
                          </a:solidFill>
                          <a:latin typeface="DM Sans"/>
                          <a:ea typeface="DM Sans"/>
                          <a:cs typeface="DM Sans"/>
                          <a:sym typeface="DM Sans"/>
                        </a:rPr>
                        <a:t> </a:t>
                      </a:r>
                      <a:r>
                        <a:rPr b="0" i="0" lang="es-ES" sz="1350" u="none" cap="none" strike="noStrike">
                          <a:solidFill>
                            <a:srgbClr val="FF9900"/>
                          </a:solidFill>
                          <a:latin typeface="DM Sans"/>
                          <a:ea typeface="DM Sans"/>
                          <a:cs typeface="DM Sans"/>
                          <a:sym typeface="DM Sans"/>
                        </a:rPr>
                        <a:t>id</a:t>
                      </a:r>
                      <a:r>
                        <a:rPr b="0" i="0" lang="es-ES" sz="1350" u="none" cap="none" strike="noStrike">
                          <a:solidFill>
                            <a:srgbClr val="D9D9D9"/>
                          </a:solidFill>
                          <a:latin typeface="DM Sans"/>
                          <a:ea typeface="DM Sans"/>
                          <a:cs typeface="DM Sans"/>
                          <a:sym typeface="DM Sans"/>
                        </a:rPr>
                        <a:t>=</a:t>
                      </a:r>
                      <a:r>
                        <a:rPr b="0" i="0" lang="es-ES" sz="1350" u="none" cap="none" strike="noStrike">
                          <a:solidFill>
                            <a:srgbClr val="93C47D"/>
                          </a:solidFill>
                          <a:latin typeface="DM Sans"/>
                          <a:ea typeface="DM Sans"/>
                          <a:cs typeface="DM Sans"/>
                          <a:sym typeface="DM Sans"/>
                        </a:rPr>
                        <a:t>"pie"</a:t>
                      </a:r>
                      <a:r>
                        <a:rPr b="0" i="0" lang="es-ES" sz="1350" u="none" cap="none" strike="noStrike">
                          <a:solidFill>
                            <a:srgbClr val="D9D9D9"/>
                          </a:solidFill>
                          <a:latin typeface="DM Sans"/>
                          <a:ea typeface="DM Sans"/>
                          <a:cs typeface="DM Sans"/>
                          <a:sym typeface="DM Sans"/>
                        </a:rPr>
                        <a:t>&gt;&lt;/</a:t>
                      </a:r>
                      <a:r>
                        <a:rPr b="0" i="0" lang="es-ES" sz="1350" u="none" cap="none" strike="noStrike">
                          <a:solidFill>
                            <a:srgbClr val="E06666"/>
                          </a:solidFill>
                          <a:latin typeface="DM Sans"/>
                          <a:ea typeface="DM Sans"/>
                          <a:cs typeface="DM Sans"/>
                          <a:sym typeface="DM Sans"/>
                        </a:rPr>
                        <a:t>footer</a:t>
                      </a:r>
                      <a:r>
                        <a:rPr b="0" i="0" lang="es-ES" sz="1350" u="none" cap="none" strike="noStrike">
                          <a:solidFill>
                            <a:srgbClr val="D9D9D9"/>
                          </a:solidFill>
                          <a:latin typeface="DM Sans"/>
                          <a:ea typeface="DM Sans"/>
                          <a:cs typeface="DM Sans"/>
                          <a:sym typeface="DM Sans"/>
                        </a:rPr>
                        <a:t>&gt;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12121"/>
                    </a:solidFill>
                  </a:tcPr>
                </a:tc>
              </a:tr>
            </a:tbl>
          </a:graphicData>
        </a:graphic>
      </p:graphicFrame>
      <p:sp>
        <p:nvSpPr>
          <p:cNvPr id="629" name="Google Shape;629;g202de13fed4_1_3091"/>
          <p:cNvSpPr/>
          <p:nvPr/>
        </p:nvSpPr>
        <p:spPr>
          <a:xfrm>
            <a:off x="1600200" y="2625725"/>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202de13fed4_1_3207"/>
          <p:cNvSpPr txBox="1"/>
          <p:nvPr>
            <p:ph type="ctrTitle"/>
          </p:nvPr>
        </p:nvSpPr>
        <p:spPr>
          <a:xfrm>
            <a:off x="1126524" y="444843"/>
            <a:ext cx="6858000" cy="737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Enlaces relativos</a:t>
            </a:r>
            <a:endParaRPr/>
          </a:p>
        </p:txBody>
      </p:sp>
      <p:sp>
        <p:nvSpPr>
          <p:cNvPr id="635" name="Google Shape;635;g202de13fed4_1_3207"/>
          <p:cNvSpPr txBox="1"/>
          <p:nvPr>
            <p:ph idx="1" type="subTitle"/>
          </p:nvPr>
        </p:nvSpPr>
        <p:spPr>
          <a:xfrm>
            <a:off x="815546" y="1185767"/>
            <a:ext cx="75129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También puedes usar como destino una sección específica una página distinta:</a:t>
            </a:r>
            <a:endParaRPr/>
          </a:p>
        </p:txBody>
      </p:sp>
      <p:graphicFrame>
        <p:nvGraphicFramePr>
          <p:cNvPr id="636" name="Google Shape;636;g202de13fed4_1_3207"/>
          <p:cNvGraphicFramePr/>
          <p:nvPr/>
        </p:nvGraphicFramePr>
        <p:xfrm>
          <a:off x="1552575" y="1942624"/>
          <a:ext cx="3000000" cy="3000000"/>
        </p:xfrm>
        <a:graphic>
          <a:graphicData uri="http://schemas.openxmlformats.org/drawingml/2006/table">
            <a:tbl>
              <a:tblPr>
                <a:noFill/>
                <a:tableStyleId>{CFE8F4C1-86AB-484F-AFB2-AD312C94FCFB}</a:tableStyleId>
              </a:tblPr>
              <a:tblGrid>
                <a:gridCol w="5734050"/>
              </a:tblGrid>
              <a:tr h="209550">
                <a:tc>
                  <a:txBody>
                    <a:bodyPr/>
                    <a:lstStyle/>
                    <a:p>
                      <a:pPr indent="0" lvl="0" marL="0" marR="0" rtl="0" algn="l">
                        <a:lnSpc>
                          <a:spcPct val="100000"/>
                        </a:lnSpc>
                        <a:spcBef>
                          <a:spcPts val="0"/>
                        </a:spcBef>
                        <a:spcAft>
                          <a:spcPts val="0"/>
                        </a:spcAft>
                        <a:buNone/>
                      </a:pPr>
                      <a:r>
                        <a:rPr b="0" i="0" lang="es-ES" sz="1350" u="none" cap="none" strike="noStrike">
                          <a:solidFill>
                            <a:srgbClr val="D9D9D9"/>
                          </a:solidFill>
                          <a:latin typeface="DM Sans"/>
                          <a:ea typeface="DM Sans"/>
                          <a:cs typeface="DM Sans"/>
                          <a:sym typeface="DM Sans"/>
                        </a:rPr>
                        <a:t>&lt;</a:t>
                      </a:r>
                      <a:r>
                        <a:rPr b="0" i="0" lang="es-ES" sz="1350" u="none" cap="none" strike="noStrike">
                          <a:solidFill>
                            <a:srgbClr val="E06666"/>
                          </a:solidFill>
                          <a:latin typeface="DM Sans"/>
                          <a:ea typeface="DM Sans"/>
                          <a:cs typeface="DM Sans"/>
                          <a:sym typeface="DM Sans"/>
                        </a:rPr>
                        <a:t>a</a:t>
                      </a:r>
                      <a:r>
                        <a:rPr b="0" i="0" lang="es-ES" sz="1350" u="none" cap="none" strike="noStrike">
                          <a:solidFill>
                            <a:srgbClr val="D9D9D9"/>
                          </a:solidFill>
                          <a:latin typeface="DM Sans"/>
                          <a:ea typeface="DM Sans"/>
                          <a:cs typeface="DM Sans"/>
                          <a:sym typeface="DM Sans"/>
                        </a:rPr>
                        <a:t> </a:t>
                      </a:r>
                      <a:r>
                        <a:rPr b="0" i="0" lang="es-ES" sz="1350" u="none" cap="none" strike="noStrike">
                          <a:solidFill>
                            <a:srgbClr val="FF9900"/>
                          </a:solidFill>
                          <a:latin typeface="DM Sans"/>
                          <a:ea typeface="DM Sans"/>
                          <a:cs typeface="DM Sans"/>
                          <a:sym typeface="DM Sans"/>
                        </a:rPr>
                        <a:t>href</a:t>
                      </a:r>
                      <a:r>
                        <a:rPr b="0" i="0" lang="es-ES" sz="1350" u="none" cap="none" strike="noStrike">
                          <a:solidFill>
                            <a:srgbClr val="D9D9D9"/>
                          </a:solidFill>
                          <a:latin typeface="DM Sans"/>
                          <a:ea typeface="DM Sans"/>
                          <a:cs typeface="DM Sans"/>
                          <a:sym typeface="DM Sans"/>
                        </a:rPr>
                        <a:t>=</a:t>
                      </a:r>
                      <a:r>
                        <a:rPr b="0" i="0" lang="es-ES" sz="1350" u="none" cap="none" strike="noStrike">
                          <a:solidFill>
                            <a:srgbClr val="93C47D"/>
                          </a:solidFill>
                          <a:latin typeface="DM Sans"/>
                          <a:ea typeface="DM Sans"/>
                          <a:cs typeface="DM Sans"/>
                          <a:sym typeface="DM Sans"/>
                        </a:rPr>
                        <a:t>"contacto.html#formulario"</a:t>
                      </a:r>
                      <a:r>
                        <a:rPr b="0" i="0" lang="es-ES" sz="1350" u="none" cap="none" strike="noStrike">
                          <a:solidFill>
                            <a:srgbClr val="D9D9D9"/>
                          </a:solidFill>
                          <a:latin typeface="DM Sans"/>
                          <a:ea typeface="DM Sans"/>
                          <a:cs typeface="DM Sans"/>
                          <a:sym typeface="DM Sans"/>
                        </a:rPr>
                        <a:t>&gt;Formulario de contacto&lt;/</a:t>
                      </a:r>
                      <a:r>
                        <a:rPr b="0" i="0" lang="es-ES" sz="1350" u="none" cap="none" strike="noStrike">
                          <a:solidFill>
                            <a:srgbClr val="E06666"/>
                          </a:solidFill>
                          <a:latin typeface="DM Sans"/>
                          <a:ea typeface="DM Sans"/>
                          <a:cs typeface="DM Sans"/>
                          <a:sym typeface="DM Sans"/>
                        </a:rPr>
                        <a:t>a</a:t>
                      </a:r>
                      <a:r>
                        <a:rPr b="0" i="0" lang="es-ES" sz="1350" u="none" cap="none" strike="noStrike">
                          <a:solidFill>
                            <a:srgbClr val="D9D9D9"/>
                          </a:solidFill>
                          <a:latin typeface="DM Sans"/>
                          <a:ea typeface="DM Sans"/>
                          <a:cs typeface="DM Sans"/>
                          <a:sym typeface="DM Sans"/>
                        </a:rPr>
                        <a:t>&gt;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bl>
          </a:graphicData>
        </a:graphic>
      </p:graphicFrame>
      <p:sp>
        <p:nvSpPr>
          <p:cNvPr id="637" name="Google Shape;637;g202de13fed4_1_3207"/>
          <p:cNvSpPr/>
          <p:nvPr/>
        </p:nvSpPr>
        <p:spPr>
          <a:xfrm>
            <a:off x="1704975" y="283210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8" name="Google Shape;638;g202de13fed4_1_3207"/>
          <p:cNvSpPr txBox="1"/>
          <p:nvPr/>
        </p:nvSpPr>
        <p:spPr>
          <a:xfrm>
            <a:off x="807079" y="2439850"/>
            <a:ext cx="751290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marR="0" rtl="0" algn="ctr">
              <a:lnSpc>
                <a:spcPct val="90000"/>
              </a:lnSpc>
              <a:spcBef>
                <a:spcPts val="800"/>
              </a:spcBef>
              <a:spcAft>
                <a:spcPts val="0"/>
              </a:spcAft>
              <a:buClr>
                <a:schemeClr val="dk1"/>
              </a:buClr>
              <a:buSzPct val="108108"/>
              <a:buFont typeface="Arial"/>
              <a:buNone/>
            </a:pPr>
            <a:r>
              <a:rPr b="0" i="0" lang="es-ES" sz="1800" u="none" cap="none" strike="noStrike">
                <a:solidFill>
                  <a:schemeClr val="dk1"/>
                </a:solidFill>
                <a:latin typeface="Nunito"/>
                <a:ea typeface="Nunito"/>
                <a:cs typeface="Nunito"/>
                <a:sym typeface="Nunito"/>
              </a:rPr>
              <a:t>En el ejemplo anterior, el enlace apunta a la sección que tiene el id formulario dentro de la página “contacto.html”. No sólo es posible agregar enlaces a texto, también puedes hacerlo con otros elementos. Por lo general, se usan textos o imágenes.  Veamos un ejemplo de enlaces con una imagen:</a:t>
            </a:r>
            <a:endParaRPr b="0" i="0" sz="1800" u="none" cap="none" strike="noStrike">
              <a:solidFill>
                <a:schemeClr val="dk1"/>
              </a:solidFill>
              <a:latin typeface="Nunito"/>
              <a:ea typeface="Nunito"/>
              <a:cs typeface="Nunito"/>
              <a:sym typeface="Nunito"/>
            </a:endParaRPr>
          </a:p>
          <a:p>
            <a:pPr indent="-361950" lvl="0" marL="457200" marR="0" rtl="0" algn="ctr">
              <a:lnSpc>
                <a:spcPct val="90000"/>
              </a:lnSpc>
              <a:spcBef>
                <a:spcPts val="800"/>
              </a:spcBef>
              <a:spcAft>
                <a:spcPts val="0"/>
              </a:spcAft>
              <a:buClr>
                <a:schemeClr val="dk1"/>
              </a:buClr>
              <a:buSzPct val="108108"/>
              <a:buFont typeface="Arial"/>
              <a:buNone/>
            </a:pPr>
            <a:r>
              <a:t/>
            </a:r>
            <a:endParaRPr b="0" i="0" sz="1800" u="none" cap="none" strike="noStrike">
              <a:solidFill>
                <a:schemeClr val="dk1"/>
              </a:solidFill>
              <a:latin typeface="Nunito"/>
              <a:ea typeface="Nunito"/>
              <a:cs typeface="Nunito"/>
              <a:sym typeface="Nunito"/>
            </a:endParaRPr>
          </a:p>
        </p:txBody>
      </p:sp>
      <p:graphicFrame>
        <p:nvGraphicFramePr>
          <p:cNvPr id="639" name="Google Shape;639;g202de13fed4_1_3207"/>
          <p:cNvGraphicFramePr/>
          <p:nvPr/>
        </p:nvGraphicFramePr>
        <p:xfrm>
          <a:off x="1690687" y="3799788"/>
          <a:ext cx="3000000" cy="3000000"/>
        </p:xfrm>
        <a:graphic>
          <a:graphicData uri="http://schemas.openxmlformats.org/drawingml/2006/table">
            <a:tbl>
              <a:tblPr>
                <a:noFill/>
                <a:tableStyleId>{CFE8F4C1-86AB-484F-AFB2-AD312C94FCFB}</a:tableStyleId>
              </a:tblPr>
              <a:tblGrid>
                <a:gridCol w="5745700"/>
              </a:tblGrid>
              <a:tr h="314325">
                <a:tc>
                  <a:txBody>
                    <a:bodyPr/>
                    <a:lstStyle/>
                    <a:p>
                      <a:pPr indent="0" lvl="0" marL="0" marR="0" rtl="0" algn="l">
                        <a:lnSpc>
                          <a:spcPct val="100000"/>
                        </a:lnSpc>
                        <a:spcBef>
                          <a:spcPts val="0"/>
                        </a:spcBef>
                        <a:spcAft>
                          <a:spcPts val="0"/>
                        </a:spcAft>
                        <a:buNone/>
                      </a:pPr>
                      <a:r>
                        <a:rPr b="0" i="0" lang="es-ES" sz="1400" u="none" cap="none" strike="noStrike">
                          <a:solidFill>
                            <a:srgbClr val="D9D9D9"/>
                          </a:solidFill>
                          <a:latin typeface="Didact Gothic"/>
                          <a:ea typeface="Didact Gothic"/>
                          <a:cs typeface="Didact Gothic"/>
                          <a:sym typeface="Didact Gothic"/>
                        </a:rPr>
                        <a:t>&lt;</a:t>
                      </a:r>
                      <a:r>
                        <a:rPr b="0" i="0" lang="es-ES" sz="1400" u="none" cap="none" strike="noStrike">
                          <a:solidFill>
                            <a:srgbClr val="E06666"/>
                          </a:solidFill>
                          <a:latin typeface="Didact Gothic"/>
                          <a:ea typeface="Didact Gothic"/>
                          <a:cs typeface="Didact Gothic"/>
                          <a:sym typeface="Didact Gothic"/>
                        </a:rPr>
                        <a:t>a</a:t>
                      </a:r>
                      <a:r>
                        <a:rPr b="0" i="0" lang="es-ES" sz="1400" u="none" cap="none" strike="noStrike">
                          <a:solidFill>
                            <a:srgbClr val="D9D9D9"/>
                          </a:solidFill>
                          <a:latin typeface="Didact Gothic"/>
                          <a:ea typeface="Didact Gothic"/>
                          <a:cs typeface="Didact Gothic"/>
                          <a:sym typeface="Didact Gothic"/>
                        </a:rPr>
                        <a:t> </a:t>
                      </a:r>
                      <a:r>
                        <a:rPr b="0" i="0" lang="es-ES" sz="1400" u="none" cap="none" strike="noStrike">
                          <a:solidFill>
                            <a:srgbClr val="FF9900"/>
                          </a:solidFill>
                          <a:latin typeface="Didact Gothic"/>
                          <a:ea typeface="Didact Gothic"/>
                          <a:cs typeface="Didact Gothic"/>
                          <a:sym typeface="Didact Gothic"/>
                        </a:rPr>
                        <a:t>href</a:t>
                      </a:r>
                      <a:r>
                        <a:rPr b="0" i="0" lang="es-ES" sz="1400" u="none" cap="none" strike="noStrike">
                          <a:solidFill>
                            <a:srgbClr val="D9D9D9"/>
                          </a:solidFill>
                          <a:latin typeface="Didact Gothic"/>
                          <a:ea typeface="Didact Gothic"/>
                          <a:cs typeface="Didact Gothic"/>
                          <a:sym typeface="Didact Gothic"/>
                        </a:rPr>
                        <a:t>=</a:t>
                      </a:r>
                      <a:r>
                        <a:rPr b="0" i="0" lang="es-ES" sz="1400" u="none" cap="none" strike="noStrike">
                          <a:solidFill>
                            <a:srgbClr val="93C47D"/>
                          </a:solidFill>
                          <a:latin typeface="Didact Gothic"/>
                          <a:ea typeface="Didact Gothic"/>
                          <a:cs typeface="Didact Gothic"/>
                          <a:sym typeface="Didact Gothic"/>
                        </a:rPr>
                        <a:t>"http://www.coderhouse.com/cursos.html#frontend"</a:t>
                      </a:r>
                      <a:r>
                        <a:rPr b="0" i="0" lang="es-ES" sz="1400" u="none" cap="none" strike="noStrike">
                          <a:solidFill>
                            <a:srgbClr val="D9D9D9"/>
                          </a:solidFill>
                          <a:latin typeface="Didact Gothic"/>
                          <a:ea typeface="Didact Gothic"/>
                          <a:cs typeface="Didact Gothic"/>
                          <a:sym typeface="Didact Gothic"/>
                        </a:rPr>
                        <a:t>&gt;</a:t>
                      </a:r>
                      <a:endParaRPr sz="1400" u="none" cap="none" strike="noStrike"/>
                    </a:p>
                    <a:p>
                      <a:pPr indent="0" lvl="0" marL="0" marR="0" rtl="0" algn="l">
                        <a:lnSpc>
                          <a:spcPct val="100000"/>
                        </a:lnSpc>
                        <a:spcBef>
                          <a:spcPts val="0"/>
                        </a:spcBef>
                        <a:spcAft>
                          <a:spcPts val="0"/>
                        </a:spcAft>
                        <a:buNone/>
                      </a:pPr>
                      <a:r>
                        <a:rPr b="0" i="0" lang="es-ES" sz="1400" u="none" cap="none" strike="noStrike">
                          <a:solidFill>
                            <a:srgbClr val="D9D9D9"/>
                          </a:solidFill>
                          <a:latin typeface="Didact Gothic"/>
                          <a:ea typeface="Didact Gothic"/>
                          <a:cs typeface="Didact Gothic"/>
                          <a:sym typeface="Didact Gothic"/>
                        </a:rPr>
                        <a:t>    &lt;</a:t>
                      </a:r>
                      <a:r>
                        <a:rPr b="0" i="0" lang="es-ES" sz="1400" u="none" cap="none" strike="noStrike">
                          <a:solidFill>
                            <a:srgbClr val="E06666"/>
                          </a:solidFill>
                          <a:latin typeface="Didact Gothic"/>
                          <a:ea typeface="Didact Gothic"/>
                          <a:cs typeface="Didact Gothic"/>
                          <a:sym typeface="Didact Gothic"/>
                        </a:rPr>
                        <a:t>img</a:t>
                      </a:r>
                      <a:r>
                        <a:rPr b="0" i="0" lang="es-ES" sz="1400" u="none" cap="none" strike="noStrike">
                          <a:solidFill>
                            <a:srgbClr val="D9D9D9"/>
                          </a:solidFill>
                          <a:latin typeface="Didact Gothic"/>
                          <a:ea typeface="Didact Gothic"/>
                          <a:cs typeface="Didact Gothic"/>
                          <a:sym typeface="Didact Gothic"/>
                        </a:rPr>
                        <a:t> </a:t>
                      </a:r>
                      <a:r>
                        <a:rPr b="0" i="0" lang="es-ES" sz="1400" u="none" cap="none" strike="noStrike">
                          <a:solidFill>
                            <a:srgbClr val="FF9900"/>
                          </a:solidFill>
                          <a:latin typeface="Didact Gothic"/>
                          <a:ea typeface="Didact Gothic"/>
                          <a:cs typeface="Didact Gothic"/>
                          <a:sym typeface="Didact Gothic"/>
                        </a:rPr>
                        <a:t>src</a:t>
                      </a:r>
                      <a:r>
                        <a:rPr b="0" i="0" lang="es-ES" sz="1400" u="none" cap="none" strike="noStrike">
                          <a:solidFill>
                            <a:srgbClr val="D9D9D9"/>
                          </a:solidFill>
                          <a:latin typeface="Didact Gothic"/>
                          <a:ea typeface="Didact Gothic"/>
                          <a:cs typeface="Didact Gothic"/>
                          <a:sym typeface="Didact Gothic"/>
                        </a:rPr>
                        <a:t>=</a:t>
                      </a:r>
                      <a:r>
                        <a:rPr b="0" i="0" lang="es-ES" sz="1400" u="none" cap="none" strike="noStrike">
                          <a:solidFill>
                            <a:srgbClr val="93C47D"/>
                          </a:solidFill>
                          <a:latin typeface="Didact Gothic"/>
                          <a:ea typeface="Didact Gothic"/>
                          <a:cs typeface="Didact Gothic"/>
                          <a:sym typeface="Didact Gothic"/>
                        </a:rPr>
                        <a:t>"img/logo_coderhouse.png"</a:t>
                      </a:r>
                      <a:r>
                        <a:rPr b="0" i="0" lang="es-ES" sz="1400" u="none" cap="none" strike="noStrike">
                          <a:solidFill>
                            <a:srgbClr val="D9D9D9"/>
                          </a:solidFill>
                          <a:latin typeface="Didact Gothic"/>
                          <a:ea typeface="Didact Gothic"/>
                          <a:cs typeface="Didact Gothic"/>
                          <a:sym typeface="Didact Gothic"/>
                        </a:rPr>
                        <a:t> </a:t>
                      </a:r>
                      <a:r>
                        <a:rPr b="0" i="0" lang="es-ES" sz="1400" u="none" cap="none" strike="noStrike">
                          <a:solidFill>
                            <a:srgbClr val="FF9900"/>
                          </a:solidFill>
                          <a:latin typeface="Didact Gothic"/>
                          <a:ea typeface="Didact Gothic"/>
                          <a:cs typeface="Didact Gothic"/>
                          <a:sym typeface="Didact Gothic"/>
                        </a:rPr>
                        <a:t>alt</a:t>
                      </a:r>
                      <a:r>
                        <a:rPr b="0" i="0" lang="es-ES" sz="1400" u="none" cap="none" strike="noStrike">
                          <a:solidFill>
                            <a:srgbClr val="D9D9D9"/>
                          </a:solidFill>
                          <a:latin typeface="Didact Gothic"/>
                          <a:ea typeface="Didact Gothic"/>
                          <a:cs typeface="Didact Gothic"/>
                          <a:sym typeface="Didact Gothic"/>
                        </a:rPr>
                        <a:t>=</a:t>
                      </a:r>
                      <a:r>
                        <a:rPr b="0" i="0" lang="es-ES" sz="1400" u="none" cap="none" strike="noStrike">
                          <a:solidFill>
                            <a:srgbClr val="93C47D"/>
                          </a:solidFill>
                          <a:latin typeface="Didact Gothic"/>
                          <a:ea typeface="Didact Gothic"/>
                          <a:cs typeface="Didact Gothic"/>
                          <a:sym typeface="Didact Gothic"/>
                        </a:rPr>
                        <a:t>"coderhouse"</a:t>
                      </a:r>
                      <a:r>
                        <a:rPr b="0" i="0" lang="es-ES" sz="1400" u="none" cap="none" strike="noStrike">
                          <a:solidFill>
                            <a:srgbClr val="D9D9D9"/>
                          </a:solidFill>
                          <a:latin typeface="Didact Gothic"/>
                          <a:ea typeface="Didact Gothic"/>
                          <a:cs typeface="Didact Gothic"/>
                          <a:sym typeface="Didact Gothic"/>
                        </a:rPr>
                        <a:t>/&gt;</a:t>
                      </a:r>
                      <a:endParaRPr sz="1400" u="none" cap="none" strike="noStrike"/>
                    </a:p>
                    <a:p>
                      <a:pPr indent="0" lvl="0" marL="0" marR="0" rtl="0" algn="l">
                        <a:lnSpc>
                          <a:spcPct val="100000"/>
                        </a:lnSpc>
                        <a:spcBef>
                          <a:spcPts val="0"/>
                        </a:spcBef>
                        <a:spcAft>
                          <a:spcPts val="0"/>
                        </a:spcAft>
                        <a:buNone/>
                      </a:pPr>
                      <a:r>
                        <a:rPr b="0" i="0" lang="es-ES" sz="1400" u="none" cap="none" strike="noStrike">
                          <a:solidFill>
                            <a:srgbClr val="D9D9D9"/>
                          </a:solidFill>
                          <a:latin typeface="Didact Gothic"/>
                          <a:ea typeface="Didact Gothic"/>
                          <a:cs typeface="Didact Gothic"/>
                          <a:sym typeface="Didact Gothic"/>
                        </a:rPr>
                        <a:t>&lt;/</a:t>
                      </a:r>
                      <a:r>
                        <a:rPr b="0" i="0" lang="es-ES" sz="1400" u="none" cap="none" strike="noStrike">
                          <a:solidFill>
                            <a:srgbClr val="E06666"/>
                          </a:solidFill>
                          <a:latin typeface="Didact Gothic"/>
                          <a:ea typeface="Didact Gothic"/>
                          <a:cs typeface="Didact Gothic"/>
                          <a:sym typeface="Didact Gothic"/>
                        </a:rPr>
                        <a:t>a</a:t>
                      </a:r>
                      <a:r>
                        <a:rPr b="0" i="0" lang="es-ES" sz="1400" u="none" cap="none" strike="noStrike">
                          <a:solidFill>
                            <a:srgbClr val="D9D9D9"/>
                          </a:solidFill>
                          <a:latin typeface="Didact Gothic"/>
                          <a:ea typeface="Didact Gothic"/>
                          <a:cs typeface="Didact Gothic"/>
                          <a:sym typeface="Didact Gothic"/>
                        </a:rPr>
                        <a:t>&gt;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12121"/>
                    </a:solidFill>
                  </a:tcPr>
                </a:tc>
              </a:tr>
            </a:tbl>
          </a:graphicData>
        </a:graphic>
      </p:graphicFrame>
      <p:sp>
        <p:nvSpPr>
          <p:cNvPr id="640" name="Google Shape;640;g202de13fed4_1_3207"/>
          <p:cNvSpPr/>
          <p:nvPr/>
        </p:nvSpPr>
        <p:spPr>
          <a:xfrm>
            <a:off x="1704975" y="2614613"/>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202de13fed4_1_4137"/>
          <p:cNvSpPr txBox="1"/>
          <p:nvPr>
            <p:ph type="ctrTitle"/>
          </p:nvPr>
        </p:nvSpPr>
        <p:spPr>
          <a:xfrm>
            <a:off x="1143000" y="216073"/>
            <a:ext cx="6858000" cy="5961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ES"/>
              <a:t>Consideraciones</a:t>
            </a:r>
            <a:endParaRPr/>
          </a:p>
        </p:txBody>
      </p:sp>
      <p:sp>
        <p:nvSpPr>
          <p:cNvPr id="646" name="Google Shape;646;g202de13fed4_1_4137"/>
          <p:cNvSpPr txBox="1"/>
          <p:nvPr>
            <p:ph idx="1" type="subTitle"/>
          </p:nvPr>
        </p:nvSpPr>
        <p:spPr>
          <a:xfrm>
            <a:off x="1143000" y="861944"/>
            <a:ext cx="6858000" cy="30813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t/>
            </a:r>
            <a:endParaRPr/>
          </a:p>
          <a:p>
            <a:pPr indent="-342900" lvl="0" marL="457200" rtl="0" algn="l">
              <a:spcBef>
                <a:spcPts val="800"/>
              </a:spcBef>
              <a:spcAft>
                <a:spcPts val="0"/>
              </a:spcAft>
              <a:buSzPts val="1800"/>
              <a:buChar char="●"/>
            </a:pPr>
            <a:r>
              <a:rPr lang="es-ES"/>
              <a:t>Al usar </a:t>
            </a:r>
            <a:r>
              <a:rPr b="1" lang="es-ES"/>
              <a:t>enlaces relativos</a:t>
            </a:r>
            <a:r>
              <a:rPr lang="es-ES"/>
              <a:t>, es importante comprender la estructura de directorios del sitio web para asegurarse de que los enlaces apunten correctamente.</a:t>
            </a:r>
            <a:endParaRPr/>
          </a:p>
          <a:p>
            <a:pPr indent="-342900" lvl="0" marL="457200" rtl="0" algn="l">
              <a:spcBef>
                <a:spcPts val="0"/>
              </a:spcBef>
              <a:spcAft>
                <a:spcPts val="0"/>
              </a:spcAft>
              <a:buSzPts val="1800"/>
              <a:buChar char="●"/>
            </a:pPr>
            <a:r>
              <a:rPr lang="es-ES"/>
              <a:t>Los </a:t>
            </a:r>
            <a:r>
              <a:rPr b="1" lang="es-ES"/>
              <a:t>enlaces absolutos </a:t>
            </a:r>
            <a:r>
              <a:rPr lang="es-ES"/>
              <a:t>pueden romperse si el dominio externo cambia su estructura de URL o se vuelve inaccesible, mientras que los enlaces relativos son más robustos dentro del dominio propio.</a:t>
            </a:r>
            <a:endParaRPr/>
          </a:p>
          <a:p>
            <a:pPr indent="-342900" lvl="0" marL="457200" rtl="0" algn="l">
              <a:spcBef>
                <a:spcPts val="0"/>
              </a:spcBef>
              <a:spcAft>
                <a:spcPts val="0"/>
              </a:spcAft>
              <a:buSzPts val="1800"/>
              <a:buChar char="●"/>
            </a:pPr>
            <a:r>
              <a:rPr lang="es-ES"/>
              <a:t>Para los </a:t>
            </a:r>
            <a:r>
              <a:rPr b="1" lang="es-ES"/>
              <a:t>enlaces internos</a:t>
            </a:r>
            <a:r>
              <a:rPr lang="es-ES"/>
              <a:t>, asegúrate de que los identificadores id sean únicos en la página para evitar conflictos o comportamientos inesperados en la navegación.</a:t>
            </a:r>
            <a:endParaRPr/>
          </a:p>
          <a:p>
            <a:pPr indent="0" lvl="0" marL="457200" rtl="0" algn="l">
              <a:spcBef>
                <a:spcPts val="80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202de13fed4_1_4144"/>
          <p:cNvSpPr txBox="1"/>
          <p:nvPr>
            <p:ph type="ctrTitle"/>
          </p:nvPr>
        </p:nvSpPr>
        <p:spPr>
          <a:xfrm>
            <a:off x="1143000" y="403949"/>
            <a:ext cx="6858000" cy="11835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ES"/>
              <a:t>Actividad: Explorando Tipos de Enlaces en HTML</a:t>
            </a:r>
            <a:endParaRPr/>
          </a:p>
        </p:txBody>
      </p:sp>
      <p:sp>
        <p:nvSpPr>
          <p:cNvPr id="652" name="Google Shape;652;g202de13fed4_1_4144"/>
          <p:cNvSpPr txBox="1"/>
          <p:nvPr>
            <p:ph idx="1" type="subTitle"/>
          </p:nvPr>
        </p:nvSpPr>
        <p:spPr>
          <a:xfrm>
            <a:off x="1143000" y="2055654"/>
            <a:ext cx="6858000" cy="12417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lang="es-ES"/>
              <a:t>Objetivo:</a:t>
            </a:r>
            <a:endParaRPr/>
          </a:p>
          <a:p>
            <a:pPr indent="0" lvl="0" marL="0" rtl="0" algn="ctr">
              <a:spcBef>
                <a:spcPts val="800"/>
              </a:spcBef>
              <a:spcAft>
                <a:spcPts val="0"/>
              </a:spcAft>
              <a:buNone/>
            </a:pPr>
            <a:r>
              <a:rPr lang="es-ES"/>
              <a:t>Practicar la creación de enlaces relativos, absolutos e internos dentro de un documento HTML.</a:t>
            </a:r>
            <a:endParaRPr/>
          </a:p>
          <a:p>
            <a:pPr indent="0" lvl="0" marL="0" rtl="0" algn="ctr">
              <a:spcBef>
                <a:spcPts val="80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202de13fed4_1_4152"/>
          <p:cNvSpPr txBox="1"/>
          <p:nvPr>
            <p:ph idx="1" type="subTitle"/>
          </p:nvPr>
        </p:nvSpPr>
        <p:spPr>
          <a:xfrm>
            <a:off x="1143000" y="110375"/>
            <a:ext cx="6858000" cy="4568100"/>
          </a:xfrm>
          <a:prstGeom prst="rect">
            <a:avLst/>
          </a:prstGeom>
        </p:spPr>
        <p:txBody>
          <a:bodyPr anchorCtr="0" anchor="t" bIns="34275" lIns="68575" spcFirstLastPara="1" rIns="68575" wrap="square" tIns="34275">
            <a:normAutofit fontScale="85000" lnSpcReduction="20000"/>
          </a:bodyPr>
          <a:lstStyle/>
          <a:p>
            <a:pPr indent="0" lvl="0" marL="0" rtl="0" algn="ctr">
              <a:spcBef>
                <a:spcPts val="800"/>
              </a:spcBef>
              <a:spcAft>
                <a:spcPts val="0"/>
              </a:spcAft>
              <a:buNone/>
            </a:pPr>
            <a:r>
              <a:rPr lang="es-ES"/>
              <a:t>Instrucciones:</a:t>
            </a:r>
            <a:endParaRPr/>
          </a:p>
          <a:p>
            <a:pPr indent="0" lvl="0" marL="0" rtl="0" algn="ctr">
              <a:spcBef>
                <a:spcPts val="800"/>
              </a:spcBef>
              <a:spcAft>
                <a:spcPts val="0"/>
              </a:spcAft>
              <a:buNone/>
            </a:pPr>
            <a:r>
              <a:t/>
            </a:r>
            <a:endParaRPr/>
          </a:p>
          <a:p>
            <a:pPr indent="-325755" lvl="0" marL="457200" rtl="0" algn="l">
              <a:spcBef>
                <a:spcPts val="800"/>
              </a:spcBef>
              <a:spcAft>
                <a:spcPts val="0"/>
              </a:spcAft>
              <a:buSzPct val="100000"/>
              <a:buAutoNum type="arabicPeriod"/>
            </a:pPr>
            <a:r>
              <a:rPr lang="es-ES"/>
              <a:t>Crea un nuevo documento HTML llamado enlaces.html.</a:t>
            </a:r>
            <a:endParaRPr/>
          </a:p>
          <a:p>
            <a:pPr indent="-325755" lvl="0" marL="457200" rtl="0" algn="l">
              <a:spcBef>
                <a:spcPts val="0"/>
              </a:spcBef>
              <a:spcAft>
                <a:spcPts val="0"/>
              </a:spcAft>
              <a:buSzPct val="100000"/>
              <a:buAutoNum type="arabicPeriod"/>
            </a:pPr>
            <a:r>
              <a:rPr lang="es-ES"/>
              <a:t>Dentro de este documento, realiza las siguientes tareas:</a:t>
            </a:r>
            <a:endParaRPr/>
          </a:p>
          <a:p>
            <a:pPr indent="0" lvl="0" marL="0" rtl="0" algn="l">
              <a:spcBef>
                <a:spcPts val="800"/>
              </a:spcBef>
              <a:spcAft>
                <a:spcPts val="0"/>
              </a:spcAft>
              <a:buNone/>
            </a:pPr>
            <a:r>
              <a:rPr b="1" lang="es-ES"/>
              <a:t>a. Enlace Absoluto:</a:t>
            </a:r>
            <a:endParaRPr b="1"/>
          </a:p>
          <a:p>
            <a:pPr indent="0" lvl="0" marL="0" rtl="0" algn="l">
              <a:spcBef>
                <a:spcPts val="800"/>
              </a:spcBef>
              <a:spcAft>
                <a:spcPts val="0"/>
              </a:spcAft>
              <a:buNone/>
            </a:pPr>
            <a:r>
              <a:rPr lang="es-ES"/>
              <a:t>Inserta un enlace absoluto que dirija a los usuarios a la página principal de Wikipedia (https://www.wikipedia.org/).</a:t>
            </a:r>
            <a:endParaRPr/>
          </a:p>
          <a:p>
            <a:pPr indent="0" lvl="0" marL="0" rtl="0" algn="l">
              <a:spcBef>
                <a:spcPts val="800"/>
              </a:spcBef>
              <a:spcAft>
                <a:spcPts val="0"/>
              </a:spcAft>
              <a:buNone/>
            </a:pPr>
            <a:r>
              <a:rPr lang="es-ES"/>
              <a:t>Texto del enlace: "Visita Wikipedia".</a:t>
            </a:r>
            <a:endParaRPr/>
          </a:p>
          <a:p>
            <a:pPr indent="0" lvl="0" marL="0" rtl="0" algn="l">
              <a:spcBef>
                <a:spcPts val="800"/>
              </a:spcBef>
              <a:spcAft>
                <a:spcPts val="0"/>
              </a:spcAft>
              <a:buNone/>
            </a:pPr>
            <a:r>
              <a:rPr b="1" lang="es-ES"/>
              <a:t>b. Enlace Relativo:</a:t>
            </a:r>
            <a:endParaRPr/>
          </a:p>
          <a:p>
            <a:pPr indent="0" lvl="0" marL="0" rtl="0" algn="l">
              <a:spcBef>
                <a:spcPts val="800"/>
              </a:spcBef>
              <a:spcAft>
                <a:spcPts val="0"/>
              </a:spcAft>
              <a:buNone/>
            </a:pPr>
            <a:r>
              <a:rPr lang="es-ES"/>
              <a:t>Supón que tienes otro archivo HTML en el mismo directorio llamado contacto.html. Crea un enlace relativo a este archivo.</a:t>
            </a:r>
            <a:endParaRPr/>
          </a:p>
          <a:p>
            <a:pPr indent="0" lvl="0" marL="0" rtl="0" algn="l">
              <a:spcBef>
                <a:spcPts val="800"/>
              </a:spcBef>
              <a:spcAft>
                <a:spcPts val="0"/>
              </a:spcAft>
              <a:buNone/>
            </a:pPr>
            <a:r>
              <a:rPr lang="es-ES"/>
              <a:t>Texto del enlace: "Contacto".</a:t>
            </a:r>
            <a:endParaRPr/>
          </a:p>
          <a:p>
            <a:pPr indent="0" lvl="0" marL="0" rtl="0" algn="l">
              <a:spcBef>
                <a:spcPts val="800"/>
              </a:spcBef>
              <a:spcAft>
                <a:spcPts val="0"/>
              </a:spcAft>
              <a:buNone/>
            </a:pPr>
            <a:r>
              <a:rPr b="1" lang="es-ES"/>
              <a:t>c. Enlace Interno:</a:t>
            </a:r>
            <a:endParaRPr/>
          </a:p>
          <a:p>
            <a:pPr indent="0" lvl="0" marL="0" rtl="0" algn="l">
              <a:spcBef>
                <a:spcPts val="800"/>
              </a:spcBef>
              <a:spcAft>
                <a:spcPts val="0"/>
              </a:spcAft>
              <a:buNone/>
            </a:pPr>
            <a:r>
              <a:rPr lang="es-ES"/>
              <a:t>Agrega un subtítulo al inicio de tu documento con el id "inicio".</a:t>
            </a:r>
            <a:endParaRPr/>
          </a:p>
          <a:p>
            <a:pPr indent="0" lvl="0" marL="0" rtl="0" algn="l">
              <a:spcBef>
                <a:spcPts val="800"/>
              </a:spcBef>
              <a:spcAft>
                <a:spcPts val="0"/>
              </a:spcAft>
              <a:buNone/>
            </a:pPr>
            <a:r>
              <a:rPr lang="es-ES"/>
              <a:t>Crea un enlace interno al final de tu documento que permita a los usuarios volver al subtítulo "inicio".</a:t>
            </a:r>
            <a:endParaRPr/>
          </a:p>
          <a:p>
            <a:pPr indent="0" lvl="0" marL="0" rtl="0" algn="l">
              <a:spcBef>
                <a:spcPts val="800"/>
              </a:spcBef>
              <a:spcAft>
                <a:spcPts val="0"/>
              </a:spcAft>
              <a:buNone/>
            </a:pPr>
            <a:r>
              <a:rPr lang="es-ES"/>
              <a:t>Texto del enlace: "Volver al inicio".</a:t>
            </a:r>
            <a:endParaRPr/>
          </a:p>
          <a:p>
            <a:pPr indent="0" lvl="0" marL="0" rtl="0" algn="ctr">
              <a:spcBef>
                <a:spcPts val="80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202de13fed4_1_3325"/>
          <p:cNvSpPr txBox="1"/>
          <p:nvPr>
            <p:ph type="ctrTitle"/>
          </p:nvPr>
        </p:nvSpPr>
        <p:spPr>
          <a:xfrm>
            <a:off x="1159475" y="403653"/>
            <a:ext cx="6858000" cy="877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Multimedia en HTML</a:t>
            </a:r>
            <a:endParaRPr/>
          </a:p>
        </p:txBody>
      </p:sp>
      <p:sp>
        <p:nvSpPr>
          <p:cNvPr id="663" name="Google Shape;663;g202de13fed4_1_3325"/>
          <p:cNvSpPr txBox="1"/>
          <p:nvPr>
            <p:ph idx="1" type="subTitle"/>
          </p:nvPr>
        </p:nvSpPr>
        <p:spPr>
          <a:xfrm>
            <a:off x="1167713" y="1498804"/>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Imágenes</a:t>
            </a:r>
            <a:endParaRPr/>
          </a:p>
          <a:p>
            <a:pPr indent="-361950" lvl="0" marL="457200" rtl="0" algn="ctr">
              <a:lnSpc>
                <a:spcPct val="90000"/>
              </a:lnSpc>
              <a:spcBef>
                <a:spcPts val="800"/>
              </a:spcBef>
              <a:spcAft>
                <a:spcPts val="0"/>
              </a:spcAft>
              <a:buClr>
                <a:schemeClr val="dk1"/>
              </a:buClr>
              <a:buSzPts val="1800"/>
              <a:buNone/>
            </a:pPr>
            <a:r>
              <a:rPr lang="es-ES"/>
              <a:t> Enriquecen el HTML: las imágenes son elementos que, bien utilizados, mejoran la experiencia de los usuarios.</a:t>
            </a:r>
            <a:br>
              <a:rPr lang="es-ES"/>
            </a:br>
            <a:endParaRPr/>
          </a:p>
        </p:txBody>
      </p:sp>
      <p:pic>
        <p:nvPicPr>
          <p:cNvPr descr="https://lh3.googleusercontent.com/eAzCg_Y5wCp5-jfvNPsp0MfAPswU6wcrjscDSnHCjoMihcEo51DulWeJobej2EoY6aC0U9UTJc7_V9mj2lOHFoprLwYSnocUYmVPRpHVslK6FtZJfTwN0OuwZMS2V-rNPtPg3FvvlzANvUyrdja6sjr6ow=s2048" id="664" name="Google Shape;664;g202de13fed4_1_3325"/>
          <p:cNvPicPr preferRelativeResize="0"/>
          <p:nvPr/>
        </p:nvPicPr>
        <p:blipFill rotWithShape="1">
          <a:blip r:embed="rId3">
            <a:alphaModFix/>
          </a:blip>
          <a:srcRect b="0" l="0" r="0" t="0"/>
          <a:stretch/>
        </p:blipFill>
        <p:spPr>
          <a:xfrm>
            <a:off x="2052528" y="2607542"/>
            <a:ext cx="5302145" cy="188208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202de13fed4_1_3439"/>
          <p:cNvSpPr txBox="1"/>
          <p:nvPr>
            <p:ph type="ctrTitle"/>
          </p:nvPr>
        </p:nvSpPr>
        <p:spPr>
          <a:xfrm>
            <a:off x="1208903" y="518984"/>
            <a:ext cx="6858000" cy="7791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Insertar imágenes</a:t>
            </a:r>
            <a:endParaRPr/>
          </a:p>
        </p:txBody>
      </p:sp>
      <p:sp>
        <p:nvSpPr>
          <p:cNvPr id="670" name="Google Shape;670;g202de13fed4_1_3439"/>
          <p:cNvSpPr txBox="1"/>
          <p:nvPr>
            <p:ph idx="1" type="subTitle"/>
          </p:nvPr>
        </p:nvSpPr>
        <p:spPr>
          <a:xfrm>
            <a:off x="1126524" y="1631091"/>
            <a:ext cx="6858000" cy="2693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ES"/>
              <a:t>Se insertan con la etiqueta &lt;img/&gt;, que pertenece al grupo de las etiquetas que se cierran a sí mismas (con la barra al final). </a:t>
            </a:r>
            <a:endParaRPr/>
          </a:p>
          <a:p>
            <a:pPr indent="-361950" lvl="0" marL="457200" rtl="0" algn="ctr">
              <a:lnSpc>
                <a:spcPct val="90000"/>
              </a:lnSpc>
              <a:spcBef>
                <a:spcPts val="800"/>
              </a:spcBef>
              <a:spcAft>
                <a:spcPts val="0"/>
              </a:spcAft>
              <a:buClr>
                <a:schemeClr val="dk1"/>
              </a:buClr>
              <a:buSzPct val="108108"/>
              <a:buNone/>
            </a:pPr>
            <a:br>
              <a:rPr lang="es-ES"/>
            </a:br>
            <a:r>
              <a:rPr lang="es-ES"/>
              <a:t> Para funcionar requiere, como mínimo, indicar en dónde está el archivo a mostrar. Eso se hace con el atributo “src” (el source o fuente), que respeta todas las reglas de ruteo vistas en los links. </a:t>
            </a:r>
            <a:endParaRPr/>
          </a:p>
          <a:p>
            <a:pPr indent="-361950" lvl="0" marL="457200" rtl="0" algn="ctr">
              <a:lnSpc>
                <a:spcPct val="90000"/>
              </a:lnSpc>
              <a:spcBef>
                <a:spcPts val="800"/>
              </a:spcBef>
              <a:spcAft>
                <a:spcPts val="0"/>
              </a:spcAft>
              <a:buClr>
                <a:schemeClr val="dk1"/>
              </a:buClr>
              <a:buSzPct val="108108"/>
              <a:buNone/>
            </a:pPr>
            <a:r>
              <a:t/>
            </a:r>
            <a:endParaRPr/>
          </a:p>
          <a:p>
            <a:pPr indent="-361950" lvl="0" marL="457200" rtl="0" algn="ctr">
              <a:lnSpc>
                <a:spcPct val="90000"/>
              </a:lnSpc>
              <a:spcBef>
                <a:spcPts val="800"/>
              </a:spcBef>
              <a:spcAft>
                <a:spcPts val="0"/>
              </a:spcAft>
              <a:buClr>
                <a:schemeClr val="dk1"/>
              </a:buClr>
              <a:buSzPct val="108108"/>
              <a:buNone/>
            </a:pPr>
            <a:r>
              <a:t/>
            </a:r>
            <a:endParaRPr/>
          </a:p>
          <a:p>
            <a:pPr indent="-361950" lvl="0" marL="457200" rtl="0" algn="ctr">
              <a:lnSpc>
                <a:spcPct val="90000"/>
              </a:lnSpc>
              <a:spcBef>
                <a:spcPts val="800"/>
              </a:spcBef>
              <a:spcAft>
                <a:spcPts val="0"/>
              </a:spcAft>
              <a:buClr>
                <a:schemeClr val="dk1"/>
              </a:buClr>
              <a:buSzPct val="108108"/>
              <a:buNone/>
            </a:pPr>
            <a:r>
              <a:rPr lang="es-ES"/>
              <a:t>Se comportan como elementos de línea, esto significa que se verán una al lado de la otra.</a:t>
            </a:r>
            <a:br>
              <a:rPr lang="es-ES"/>
            </a:b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202de13fed4_1_3552"/>
          <p:cNvSpPr txBox="1"/>
          <p:nvPr>
            <p:ph type="ctrTitle"/>
          </p:nvPr>
        </p:nvSpPr>
        <p:spPr>
          <a:xfrm>
            <a:off x="1110049" y="329514"/>
            <a:ext cx="6858000" cy="11991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ALT</a:t>
            </a:r>
            <a:endParaRPr/>
          </a:p>
        </p:txBody>
      </p:sp>
      <p:sp>
        <p:nvSpPr>
          <p:cNvPr id="676" name="Google Shape;676;g202de13fed4_1_3552"/>
          <p:cNvSpPr txBox="1"/>
          <p:nvPr>
            <p:ph idx="1" type="subTitle"/>
          </p:nvPr>
        </p:nvSpPr>
        <p:spPr>
          <a:xfrm>
            <a:off x="1110049" y="1894221"/>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“alt” es un texto que debe representar la foto que se está visualizando. Tiene que ser conciso y breve, pero dejar en claro de qué se trata la imagen.</a:t>
            </a:r>
            <a:endParaRPr/>
          </a:p>
        </p:txBody>
      </p:sp>
      <p:graphicFrame>
        <p:nvGraphicFramePr>
          <p:cNvPr id="677" name="Google Shape;677;g202de13fed4_1_3552"/>
          <p:cNvGraphicFramePr/>
          <p:nvPr/>
        </p:nvGraphicFramePr>
        <p:xfrm>
          <a:off x="2819400" y="3251200"/>
          <a:ext cx="3000000" cy="3000000"/>
        </p:xfrm>
        <a:graphic>
          <a:graphicData uri="http://schemas.openxmlformats.org/drawingml/2006/table">
            <a:tbl>
              <a:tblPr>
                <a:noFill/>
                <a:tableStyleId>{CFE8F4C1-86AB-484F-AFB2-AD312C94FCFB}</a:tableStyleId>
              </a:tblPr>
              <a:tblGrid>
                <a:gridCol w="3505200"/>
              </a:tblGrid>
              <a:tr h="333375">
                <a:tc>
                  <a:txBody>
                    <a:bodyPr/>
                    <a:lstStyle/>
                    <a:p>
                      <a:pPr indent="0" lvl="0" marL="0" marR="0" rtl="0" algn="l">
                        <a:lnSpc>
                          <a:spcPct val="100000"/>
                        </a:lnSpc>
                        <a:spcBef>
                          <a:spcPts val="0"/>
                        </a:spcBef>
                        <a:spcAft>
                          <a:spcPts val="0"/>
                        </a:spcAft>
                        <a:buNone/>
                      </a:pPr>
                      <a:r>
                        <a:rPr b="0" i="0" lang="es-ES" sz="1350" u="none" cap="none" strike="noStrike">
                          <a:solidFill>
                            <a:srgbClr val="D9D9D9"/>
                          </a:solidFill>
                          <a:latin typeface="DM Sans"/>
                          <a:ea typeface="DM Sans"/>
                          <a:cs typeface="DM Sans"/>
                          <a:sym typeface="DM Sans"/>
                        </a:rPr>
                        <a:t>&lt;</a:t>
                      </a:r>
                      <a:r>
                        <a:rPr b="0" i="0" lang="es-ES" sz="1350" u="none" cap="none" strike="noStrike">
                          <a:solidFill>
                            <a:srgbClr val="E06666"/>
                          </a:solidFill>
                          <a:latin typeface="DM Sans"/>
                          <a:ea typeface="DM Sans"/>
                          <a:cs typeface="DM Sans"/>
                          <a:sym typeface="DM Sans"/>
                        </a:rPr>
                        <a:t>img</a:t>
                      </a:r>
                      <a:r>
                        <a:rPr b="0" i="0" lang="es-ES" sz="1350" u="none" cap="none" strike="noStrike">
                          <a:solidFill>
                            <a:srgbClr val="D9D9D9"/>
                          </a:solidFill>
                          <a:latin typeface="DM Sans"/>
                          <a:ea typeface="DM Sans"/>
                          <a:cs typeface="DM Sans"/>
                          <a:sym typeface="DM Sans"/>
                        </a:rPr>
                        <a:t> </a:t>
                      </a:r>
                      <a:r>
                        <a:rPr b="0" i="0" lang="es-ES" sz="1350" u="none" cap="none" strike="noStrike">
                          <a:solidFill>
                            <a:srgbClr val="FF9900"/>
                          </a:solidFill>
                          <a:latin typeface="DM Sans"/>
                          <a:ea typeface="DM Sans"/>
                          <a:cs typeface="DM Sans"/>
                          <a:sym typeface="DM Sans"/>
                        </a:rPr>
                        <a:t>src</a:t>
                      </a:r>
                      <a:r>
                        <a:rPr b="0" i="0" lang="es-ES" sz="1350" u="none" cap="none" strike="noStrike">
                          <a:solidFill>
                            <a:srgbClr val="D9D9D9"/>
                          </a:solidFill>
                          <a:latin typeface="DM Sans"/>
                          <a:ea typeface="DM Sans"/>
                          <a:cs typeface="DM Sans"/>
                          <a:sym typeface="DM Sans"/>
                        </a:rPr>
                        <a:t>=</a:t>
                      </a:r>
                      <a:r>
                        <a:rPr b="0" i="0" lang="es-ES" sz="1350" u="none" cap="none" strike="noStrike">
                          <a:solidFill>
                            <a:srgbClr val="93C47D"/>
                          </a:solidFill>
                          <a:latin typeface="DM Sans"/>
                          <a:ea typeface="DM Sans"/>
                          <a:cs typeface="DM Sans"/>
                          <a:sym typeface="DM Sans"/>
                        </a:rPr>
                        <a:t>"smiley.gif"</a:t>
                      </a:r>
                      <a:r>
                        <a:rPr b="0" i="0" lang="es-ES" sz="1350" u="none" cap="none" strike="noStrike">
                          <a:solidFill>
                            <a:srgbClr val="D9D9D9"/>
                          </a:solidFill>
                          <a:latin typeface="DM Sans"/>
                          <a:ea typeface="DM Sans"/>
                          <a:cs typeface="DM Sans"/>
                          <a:sym typeface="DM Sans"/>
                        </a:rPr>
                        <a:t> </a:t>
                      </a:r>
                      <a:r>
                        <a:rPr b="0" i="0" lang="es-ES" sz="1350" u="none" cap="none" strike="noStrike">
                          <a:solidFill>
                            <a:srgbClr val="FF9900"/>
                          </a:solidFill>
                          <a:latin typeface="DM Sans"/>
                          <a:ea typeface="DM Sans"/>
                          <a:cs typeface="DM Sans"/>
                          <a:sym typeface="DM Sans"/>
                        </a:rPr>
                        <a:t>alt</a:t>
                      </a:r>
                      <a:r>
                        <a:rPr b="0" i="0" lang="es-ES" sz="1350" u="none" cap="none" strike="noStrike">
                          <a:solidFill>
                            <a:srgbClr val="D9D9D9"/>
                          </a:solidFill>
                          <a:latin typeface="DM Sans"/>
                          <a:ea typeface="DM Sans"/>
                          <a:cs typeface="DM Sans"/>
                          <a:sym typeface="DM Sans"/>
                        </a:rPr>
                        <a:t>=</a:t>
                      </a:r>
                      <a:r>
                        <a:rPr b="0" i="0" lang="es-ES" sz="1350" u="none" cap="none" strike="noStrike">
                          <a:solidFill>
                            <a:srgbClr val="93C47D"/>
                          </a:solidFill>
                          <a:latin typeface="DM Sans"/>
                          <a:ea typeface="DM Sans"/>
                          <a:cs typeface="DM Sans"/>
                          <a:sym typeface="DM Sans"/>
                        </a:rPr>
                        <a:t>"Smiley Cara"</a:t>
                      </a:r>
                      <a:r>
                        <a:rPr b="0" i="0" lang="es-ES" sz="1350" u="none" cap="none" strike="noStrike">
                          <a:solidFill>
                            <a:srgbClr val="D9D9D9"/>
                          </a:solidFill>
                          <a:latin typeface="DM Sans"/>
                          <a:ea typeface="DM Sans"/>
                          <a:cs typeface="DM Sans"/>
                          <a:sym typeface="DM Sans"/>
                        </a:rPr>
                        <a:t> /&gt;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12121"/>
                    </a:solidFill>
                  </a:tcPr>
                </a:tc>
              </a:tr>
            </a:tbl>
          </a:graphicData>
        </a:graphic>
      </p:graphicFrame>
      <p:sp>
        <p:nvSpPr>
          <p:cNvPr id="678" name="Google Shape;678;g202de13fed4_1_3552"/>
          <p:cNvSpPr/>
          <p:nvPr/>
        </p:nvSpPr>
        <p:spPr>
          <a:xfrm>
            <a:off x="2819400" y="283210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202de13fed4_1_366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Favicon</a:t>
            </a:r>
            <a:br>
              <a:rPr b="0" lang="es-ES"/>
            </a:br>
            <a:br>
              <a:rPr lang="es-ES"/>
            </a:br>
            <a:endParaRPr/>
          </a:p>
        </p:txBody>
      </p:sp>
      <p:sp>
        <p:nvSpPr>
          <p:cNvPr id="684" name="Google Shape;684;g202de13fed4_1_366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17647"/>
              <a:buNone/>
            </a:pPr>
            <a:r>
              <a:rPr lang="es-ES"/>
              <a:t>El favicon es un pequeño ícono que identifica un sitio web cuando está abierto en una pestaña o cuando es guardado como favorito.</a:t>
            </a:r>
            <a:endParaRPr/>
          </a:p>
          <a:p>
            <a:pPr indent="-361950" lvl="0" marL="457200" rtl="0" algn="ctr">
              <a:lnSpc>
                <a:spcPct val="90000"/>
              </a:lnSpc>
              <a:spcBef>
                <a:spcPts val="800"/>
              </a:spcBef>
              <a:spcAft>
                <a:spcPts val="0"/>
              </a:spcAft>
              <a:buClr>
                <a:schemeClr val="dk1"/>
              </a:buClr>
              <a:buSzPct val="117647"/>
              <a:buNone/>
            </a:pPr>
            <a:r>
              <a:rPr lang="es-ES"/>
              <a:t>HTML recomendado para agregar dentro de tu etiqueta &lt;head&gt;:</a:t>
            </a:r>
            <a:endParaRPr/>
          </a:p>
          <a:p>
            <a:pPr indent="-361950" lvl="0" marL="457200" rtl="0" algn="ctr">
              <a:lnSpc>
                <a:spcPct val="90000"/>
              </a:lnSpc>
              <a:spcBef>
                <a:spcPts val="800"/>
              </a:spcBef>
              <a:spcAft>
                <a:spcPts val="0"/>
              </a:spcAft>
              <a:buClr>
                <a:schemeClr val="dk1"/>
              </a:buClr>
              <a:buSzPct val="117647"/>
              <a:buNone/>
            </a:pPr>
            <a:br>
              <a:rPr lang="es-ES"/>
            </a:br>
            <a:endParaRPr/>
          </a:p>
        </p:txBody>
      </p:sp>
      <p:graphicFrame>
        <p:nvGraphicFramePr>
          <p:cNvPr id="685" name="Google Shape;685;g202de13fed4_1_3667"/>
          <p:cNvGraphicFramePr/>
          <p:nvPr/>
        </p:nvGraphicFramePr>
        <p:xfrm>
          <a:off x="2155295" y="3787511"/>
          <a:ext cx="3000000" cy="3000000"/>
        </p:xfrm>
        <a:graphic>
          <a:graphicData uri="http://schemas.openxmlformats.org/drawingml/2006/table">
            <a:tbl>
              <a:tblPr>
                <a:noFill/>
                <a:tableStyleId>{CFE8F4C1-86AB-484F-AFB2-AD312C94FCFB}</a:tableStyleId>
              </a:tblPr>
              <a:tblGrid>
                <a:gridCol w="4410075"/>
              </a:tblGrid>
              <a:tr h="476250">
                <a:tc>
                  <a:txBody>
                    <a:bodyPr/>
                    <a:lstStyle/>
                    <a:p>
                      <a:pPr indent="0" lvl="0" marL="0" marR="0" rtl="0" algn="l">
                        <a:lnSpc>
                          <a:spcPct val="100000"/>
                        </a:lnSpc>
                        <a:spcBef>
                          <a:spcPts val="0"/>
                        </a:spcBef>
                        <a:spcAft>
                          <a:spcPts val="0"/>
                        </a:spcAft>
                        <a:buNone/>
                      </a:pPr>
                      <a:r>
                        <a:rPr b="0" i="0" lang="es-ES" sz="1350" u="none" cap="none" strike="noStrike">
                          <a:solidFill>
                            <a:srgbClr val="D9D9D9"/>
                          </a:solidFill>
                          <a:latin typeface="DM Sans"/>
                          <a:ea typeface="DM Sans"/>
                          <a:cs typeface="DM Sans"/>
                          <a:sym typeface="DM Sans"/>
                        </a:rPr>
                        <a:t>&lt;</a:t>
                      </a:r>
                      <a:r>
                        <a:rPr b="0" i="0" lang="es-ES" sz="1350" u="none" cap="none" strike="noStrike">
                          <a:solidFill>
                            <a:srgbClr val="E06666"/>
                          </a:solidFill>
                          <a:latin typeface="DM Sans"/>
                          <a:ea typeface="DM Sans"/>
                          <a:cs typeface="DM Sans"/>
                          <a:sym typeface="DM Sans"/>
                        </a:rPr>
                        <a:t>link</a:t>
                      </a:r>
                      <a:r>
                        <a:rPr b="0" i="0" lang="es-ES" sz="1350" u="none" cap="none" strike="noStrike">
                          <a:solidFill>
                            <a:srgbClr val="D9D9D9"/>
                          </a:solidFill>
                          <a:latin typeface="DM Sans"/>
                          <a:ea typeface="DM Sans"/>
                          <a:cs typeface="DM Sans"/>
                          <a:sym typeface="DM Sans"/>
                        </a:rPr>
                        <a:t> rel="shortcut icon" href="favicon.png"&gt;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bl>
          </a:graphicData>
        </a:graphic>
      </p:graphicFrame>
      <p:sp>
        <p:nvSpPr>
          <p:cNvPr id="686" name="Google Shape;686;g202de13fed4_1_3667"/>
          <p:cNvSpPr/>
          <p:nvPr/>
        </p:nvSpPr>
        <p:spPr>
          <a:xfrm>
            <a:off x="2366963" y="2763838"/>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687" name="Google Shape;687;g202de13fed4_1_3667"/>
          <p:cNvPicPr preferRelativeResize="0"/>
          <p:nvPr/>
        </p:nvPicPr>
        <p:blipFill rotWithShape="1">
          <a:blip r:embed="rId3">
            <a:alphaModFix/>
          </a:blip>
          <a:srcRect b="0" l="0" r="0" t="0"/>
          <a:stretch/>
        </p:blipFill>
        <p:spPr>
          <a:xfrm>
            <a:off x="2238375" y="1715030"/>
            <a:ext cx="4667250" cy="71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
          <p:cNvSpPr/>
          <p:nvPr/>
        </p:nvSpPr>
        <p:spPr>
          <a:xfrm>
            <a:off x="2220097" y="564398"/>
            <a:ext cx="6388444" cy="4308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200" u="none" cap="none" strike="noStrike">
                <a:solidFill>
                  <a:srgbClr val="515151"/>
                </a:solidFill>
                <a:latin typeface="Nunito"/>
                <a:ea typeface="Nunito"/>
                <a:cs typeface="Nunito"/>
                <a:sym typeface="Nunito"/>
              </a:rPr>
              <a:t>HTML</a:t>
            </a:r>
            <a:endParaRPr/>
          </a:p>
          <a:p>
            <a:pPr indent="0" lvl="0" marL="0" marR="0" rtl="0" algn="l">
              <a:lnSpc>
                <a:spcPct val="100000"/>
              </a:lnSpc>
              <a:spcBef>
                <a:spcPts val="0"/>
              </a:spcBef>
              <a:spcAft>
                <a:spcPts val="0"/>
              </a:spcAft>
              <a:buNone/>
            </a:pPr>
            <a:br>
              <a:rPr b="0" i="0" lang="es-ES" sz="2000" u="none" cap="none" strike="noStrike">
                <a:solidFill>
                  <a:srgbClr val="515151"/>
                </a:solidFill>
                <a:latin typeface="Nunito"/>
                <a:ea typeface="Nunito"/>
                <a:cs typeface="Nunito"/>
                <a:sym typeface="Nunito"/>
              </a:rPr>
            </a:br>
            <a:r>
              <a:rPr b="0" i="0" lang="es-ES" sz="2000" u="none" cap="none" strike="noStrike">
                <a:solidFill>
                  <a:srgbClr val="515151"/>
                </a:solidFill>
                <a:latin typeface="Nunito"/>
                <a:ea typeface="Nunito"/>
                <a:cs typeface="Nunito"/>
                <a:sym typeface="Nunito"/>
              </a:rPr>
              <a:t>Es un </a:t>
            </a:r>
            <a:r>
              <a:rPr b="1" i="0" lang="es-ES" sz="2000" u="none" cap="none" strike="noStrike">
                <a:solidFill>
                  <a:srgbClr val="515151"/>
                </a:solidFill>
                <a:latin typeface="Nunito"/>
                <a:ea typeface="Nunito"/>
                <a:cs typeface="Nunito"/>
                <a:sym typeface="Nunito"/>
              </a:rPr>
              <a:t>"lenguaje" de marcado de etiquetas</a:t>
            </a:r>
            <a:r>
              <a:rPr b="0" i="0" lang="es-ES" sz="2000" u="none" cap="none" strike="noStrike">
                <a:solidFill>
                  <a:srgbClr val="515151"/>
                </a:solidFill>
                <a:latin typeface="Nunito"/>
                <a:ea typeface="Nunito"/>
                <a:cs typeface="Nunito"/>
                <a:sym typeface="Nunito"/>
              </a:rPr>
              <a:t>, que permite crear documentos para web. </a:t>
            </a:r>
            <a:endParaRPr/>
          </a:p>
          <a:p>
            <a:pPr indent="0" lvl="0" marL="0" marR="0" rtl="0" algn="l">
              <a:lnSpc>
                <a:spcPct val="100000"/>
              </a:lnSpc>
              <a:spcBef>
                <a:spcPts val="0"/>
              </a:spcBef>
              <a:spcAft>
                <a:spcPts val="0"/>
              </a:spcAft>
              <a:buNone/>
            </a:pPr>
            <a:br>
              <a:rPr b="0" i="0" lang="es-ES" sz="1400" u="none" cap="none" strike="noStrike">
                <a:solidFill>
                  <a:srgbClr val="000000"/>
                </a:solidFill>
                <a:latin typeface="Arial"/>
                <a:ea typeface="Arial"/>
                <a:cs typeface="Arial"/>
                <a:sym typeface="Arial"/>
              </a:rPr>
            </a:br>
            <a:r>
              <a:rPr b="0" i="0" lang="es-ES" sz="2000" u="none" cap="none" strike="noStrike">
                <a:solidFill>
                  <a:srgbClr val="515151"/>
                </a:solidFill>
                <a:latin typeface="Nunito"/>
                <a:ea typeface="Nunito"/>
                <a:cs typeface="Nunito"/>
                <a:sym typeface="Nunito"/>
              </a:rPr>
              <a:t>Durante el curso estaremos viendo HTML, incluyendo toda su estructura y etiquetas. Los siguientes términos serán de uso frecuente:</a:t>
            </a:r>
            <a:endParaRPr/>
          </a:p>
          <a:p>
            <a:pPr indent="0" lvl="0" marL="0" marR="0" rtl="0" algn="l">
              <a:lnSpc>
                <a:spcPct val="100000"/>
              </a:lnSpc>
              <a:spcBef>
                <a:spcPts val="0"/>
              </a:spcBef>
              <a:spcAft>
                <a:spcPts val="0"/>
              </a:spcAft>
              <a:buNone/>
            </a:pPr>
            <a:r>
              <a:t/>
            </a:r>
            <a:endParaRPr b="1" i="0" sz="2000" u="none" cap="none" strike="noStrike">
              <a:solidFill>
                <a:srgbClr val="515151"/>
              </a:solidFill>
              <a:latin typeface="Nunito"/>
              <a:ea typeface="Nunito"/>
              <a:cs typeface="Nunito"/>
              <a:sym typeface="Nunito"/>
            </a:endParaRPr>
          </a:p>
          <a:p>
            <a:pPr indent="-342900" lvl="0" marL="342900" marR="0" rtl="0" algn="l">
              <a:lnSpc>
                <a:spcPct val="100000"/>
              </a:lnSpc>
              <a:spcBef>
                <a:spcPts val="0"/>
              </a:spcBef>
              <a:spcAft>
                <a:spcPts val="0"/>
              </a:spcAft>
              <a:buClr>
                <a:srgbClr val="000000"/>
              </a:buClr>
              <a:buSzPts val="2000"/>
              <a:buFont typeface="Arial"/>
              <a:buChar char="•"/>
            </a:pPr>
            <a:r>
              <a:rPr b="1" i="0" lang="es-ES" sz="2000" u="none" cap="none" strike="noStrike">
                <a:solidFill>
                  <a:srgbClr val="515151"/>
                </a:solidFill>
                <a:latin typeface="Nunito"/>
                <a:ea typeface="Nunito"/>
                <a:cs typeface="Nunito"/>
                <a:sym typeface="Nunito"/>
              </a:rPr>
              <a:t>Etiqueta.</a:t>
            </a:r>
            <a:endParaRPr/>
          </a:p>
          <a:p>
            <a:pPr indent="-342900" lvl="0" marL="342900" marR="0" rtl="0" algn="l">
              <a:lnSpc>
                <a:spcPct val="100000"/>
              </a:lnSpc>
              <a:spcBef>
                <a:spcPts val="0"/>
              </a:spcBef>
              <a:spcAft>
                <a:spcPts val="0"/>
              </a:spcAft>
              <a:buClr>
                <a:srgbClr val="000000"/>
              </a:buClr>
              <a:buSzPts val="2000"/>
              <a:buFont typeface="Arial"/>
              <a:buChar char="•"/>
            </a:pPr>
            <a:r>
              <a:rPr b="1" i="0" lang="es-ES" sz="2000" u="none" cap="none" strike="noStrike">
                <a:solidFill>
                  <a:srgbClr val="515151"/>
                </a:solidFill>
                <a:latin typeface="Nunito"/>
                <a:ea typeface="Nunito"/>
                <a:cs typeface="Nunito"/>
                <a:sym typeface="Nunito"/>
              </a:rPr>
              <a:t>Atributo.</a:t>
            </a:r>
            <a:endParaRPr/>
          </a:p>
          <a:p>
            <a:pPr indent="-342900" lvl="0" marL="342900" marR="0" rtl="0" algn="l">
              <a:lnSpc>
                <a:spcPct val="100000"/>
              </a:lnSpc>
              <a:spcBef>
                <a:spcPts val="0"/>
              </a:spcBef>
              <a:spcAft>
                <a:spcPts val="0"/>
              </a:spcAft>
              <a:buClr>
                <a:srgbClr val="000000"/>
              </a:buClr>
              <a:buSzPts val="2000"/>
              <a:buFont typeface="Arial"/>
              <a:buChar char="•"/>
            </a:pPr>
            <a:r>
              <a:rPr b="1" i="0" lang="es-ES" sz="2000" u="none" cap="none" strike="noStrike">
                <a:solidFill>
                  <a:srgbClr val="515151"/>
                </a:solidFill>
                <a:latin typeface="Nunito"/>
                <a:ea typeface="Nunito"/>
                <a:cs typeface="Nunito"/>
                <a:sym typeface="Nunito"/>
              </a:rPr>
              <a:t>Estructura.</a:t>
            </a:r>
            <a:endParaRPr/>
          </a:p>
          <a:p>
            <a:pPr indent="0" lvl="0" marL="0" marR="0" rtl="0" algn="l">
              <a:lnSpc>
                <a:spcPct val="100000"/>
              </a:lnSpc>
              <a:spcBef>
                <a:spcPts val="0"/>
              </a:spcBef>
              <a:spcAft>
                <a:spcPts val="0"/>
              </a:spcAft>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descr="https://lh3.googleusercontent.com/63KZwuo3W_BXv66mWhwBLfDoi7GXgX5tASEF8J3FJQ8J11ACIyj9kPcx6lpmWiS1kSY-MOx9LEGmCzweSMOsoIIh67HytQGPrrQznnQzjI_gLcZCnzsccJsDTtIsqFgzKasVULsuNnP2tFFLY9kKTYRldAD3ozeqrASdusHUejXbdI4EUmcD9Q" id="233" name="Google Shape;233;p8"/>
          <p:cNvPicPr preferRelativeResize="0"/>
          <p:nvPr/>
        </p:nvPicPr>
        <p:blipFill rotWithShape="1">
          <a:blip r:embed="rId3">
            <a:alphaModFix/>
          </a:blip>
          <a:srcRect b="0" l="0" r="0" t="0"/>
          <a:stretch/>
        </p:blipFill>
        <p:spPr>
          <a:xfrm>
            <a:off x="280518" y="1796287"/>
            <a:ext cx="1613034" cy="161303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202de13fed4_1_3783"/>
          <p:cNvSpPr txBox="1"/>
          <p:nvPr>
            <p:ph type="ctrTitle"/>
          </p:nvPr>
        </p:nvSpPr>
        <p:spPr>
          <a:xfrm>
            <a:off x="961767" y="345990"/>
            <a:ext cx="6858000" cy="7791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Etiqueta iframe</a:t>
            </a:r>
            <a:endParaRPr/>
          </a:p>
        </p:txBody>
      </p:sp>
      <p:sp>
        <p:nvSpPr>
          <p:cNvPr id="693" name="Google Shape;693;g202de13fed4_1_3783"/>
          <p:cNvSpPr txBox="1"/>
          <p:nvPr>
            <p:ph idx="1" type="subTitle"/>
          </p:nvPr>
        </p:nvSpPr>
        <p:spPr>
          <a:xfrm>
            <a:off x="1143000" y="1276383"/>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Es un elemento HTML que permite insertar o incrustar un documento HTML dentro de un documento HTML principal.</a:t>
            </a:r>
            <a:endParaRPr/>
          </a:p>
        </p:txBody>
      </p:sp>
      <p:graphicFrame>
        <p:nvGraphicFramePr>
          <p:cNvPr id="694" name="Google Shape;694;g202de13fed4_1_3783"/>
          <p:cNvGraphicFramePr/>
          <p:nvPr/>
        </p:nvGraphicFramePr>
        <p:xfrm>
          <a:off x="2819400" y="2272983"/>
          <a:ext cx="3000000" cy="3000000"/>
        </p:xfrm>
        <a:graphic>
          <a:graphicData uri="http://schemas.openxmlformats.org/drawingml/2006/table">
            <a:tbl>
              <a:tblPr>
                <a:noFill/>
                <a:tableStyleId>{CFE8F4C1-86AB-484F-AFB2-AD312C94FCFB}</a:tableStyleId>
              </a:tblPr>
              <a:tblGrid>
                <a:gridCol w="3505200"/>
              </a:tblGrid>
              <a:tr h="333375">
                <a:tc>
                  <a:txBody>
                    <a:bodyPr/>
                    <a:lstStyle/>
                    <a:p>
                      <a:pPr indent="0" lvl="0" marL="0" marR="0" rtl="0" algn="l">
                        <a:lnSpc>
                          <a:spcPct val="100000"/>
                        </a:lnSpc>
                        <a:spcBef>
                          <a:spcPts val="0"/>
                        </a:spcBef>
                        <a:spcAft>
                          <a:spcPts val="0"/>
                        </a:spcAft>
                        <a:buNone/>
                      </a:pPr>
                      <a:r>
                        <a:rPr b="0" i="0" lang="es-ES" sz="1350" u="none" cap="none" strike="noStrike">
                          <a:solidFill>
                            <a:srgbClr val="D9D9D9"/>
                          </a:solidFill>
                          <a:latin typeface="DM Sans"/>
                          <a:ea typeface="DM Sans"/>
                          <a:cs typeface="DM Sans"/>
                          <a:sym typeface="DM Sans"/>
                        </a:rPr>
                        <a:t>&lt;</a:t>
                      </a:r>
                      <a:r>
                        <a:rPr b="0" i="0" lang="es-ES" sz="1350" u="none" cap="none" strike="noStrike">
                          <a:solidFill>
                            <a:srgbClr val="E06666"/>
                          </a:solidFill>
                          <a:latin typeface="DM Sans"/>
                          <a:ea typeface="DM Sans"/>
                          <a:cs typeface="DM Sans"/>
                          <a:sym typeface="DM Sans"/>
                        </a:rPr>
                        <a:t>iframe</a:t>
                      </a:r>
                      <a:r>
                        <a:rPr b="0" i="0" lang="es-ES" sz="1350" u="none" cap="none" strike="noStrike">
                          <a:solidFill>
                            <a:srgbClr val="D9D9D9"/>
                          </a:solidFill>
                          <a:latin typeface="DM Sans"/>
                          <a:ea typeface="DM Sans"/>
                          <a:cs typeface="DM Sans"/>
                          <a:sym typeface="DM Sans"/>
                        </a:rPr>
                        <a:t> src="pagina_fuente.html" width=290 height=250&gt;Texto para cuando el navegador no conoce la etiqueta iframe&lt;/</a:t>
                      </a:r>
                      <a:r>
                        <a:rPr b="0" i="0" lang="es-ES" sz="1350" u="none" cap="none" strike="noStrike">
                          <a:solidFill>
                            <a:srgbClr val="E06666"/>
                          </a:solidFill>
                          <a:latin typeface="DM Sans"/>
                          <a:ea typeface="DM Sans"/>
                          <a:cs typeface="DM Sans"/>
                          <a:sym typeface="DM Sans"/>
                        </a:rPr>
                        <a:t>iframe</a:t>
                      </a:r>
                      <a:r>
                        <a:rPr b="0" i="0" lang="es-ES" sz="1350" u="none" cap="none" strike="noStrike">
                          <a:solidFill>
                            <a:srgbClr val="D9D9D9"/>
                          </a:solidFill>
                          <a:latin typeface="DM Sans"/>
                          <a:ea typeface="DM Sans"/>
                          <a:cs typeface="DM Sans"/>
                          <a:sym typeface="DM Sans"/>
                        </a:rPr>
                        <a:t>&gt;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12121"/>
                    </a:solidFill>
                  </a:tcPr>
                </a:tc>
              </a:tr>
            </a:tbl>
          </a:graphicData>
        </a:graphic>
      </p:graphicFrame>
      <p:sp>
        <p:nvSpPr>
          <p:cNvPr id="695" name="Google Shape;695;g202de13fed4_1_3783"/>
          <p:cNvSpPr/>
          <p:nvPr/>
        </p:nvSpPr>
        <p:spPr>
          <a:xfrm>
            <a:off x="2819400" y="2522538"/>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202de13fed4_1_3903"/>
          <p:cNvSpPr txBox="1"/>
          <p:nvPr>
            <p:ph type="ctrTitle"/>
          </p:nvPr>
        </p:nvSpPr>
        <p:spPr>
          <a:xfrm>
            <a:off x="1118287" y="650789"/>
            <a:ext cx="6858000" cy="7461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Etiqueta iframe</a:t>
            </a:r>
            <a:endParaRPr/>
          </a:p>
        </p:txBody>
      </p:sp>
      <p:sp>
        <p:nvSpPr>
          <p:cNvPr id="701" name="Google Shape;701;g202de13fed4_1_390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702" name="Google Shape;702;g202de13fed4_1_3903"/>
          <p:cNvPicPr preferRelativeResize="0"/>
          <p:nvPr/>
        </p:nvPicPr>
        <p:blipFill>
          <a:blip r:embed="rId3">
            <a:alphaModFix/>
          </a:blip>
          <a:stretch>
            <a:fillRect/>
          </a:stretch>
        </p:blipFill>
        <p:spPr>
          <a:xfrm>
            <a:off x="0" y="1475495"/>
            <a:ext cx="9144002" cy="219251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202de13fed4_1_402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b="0" lang="es-ES"/>
              <a:t>ACTIVIDAD EN CLASE</a:t>
            </a:r>
            <a:br>
              <a:rPr b="0" lang="es-ES"/>
            </a:br>
            <a:endParaRPr/>
          </a:p>
        </p:txBody>
      </p:sp>
      <p:sp>
        <p:nvSpPr>
          <p:cNvPr id="708" name="Google Shape;708;g202de13fed4_1_4022"/>
          <p:cNvSpPr txBox="1"/>
          <p:nvPr>
            <p:ph idx="1" type="subTitle"/>
          </p:nvPr>
        </p:nvSpPr>
        <p:spPr>
          <a:xfrm>
            <a:off x="1143000" y="2701529"/>
            <a:ext cx="6897000" cy="16398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17647"/>
              <a:buNone/>
            </a:pPr>
            <a:r>
              <a:rPr b="1" lang="es-ES"/>
              <a:t>Descripción de la actividad. </a:t>
            </a:r>
            <a:endParaRPr/>
          </a:p>
          <a:p>
            <a:pPr indent="-361950" lvl="0" marL="457200" rtl="0" algn="ctr">
              <a:lnSpc>
                <a:spcPct val="90000"/>
              </a:lnSpc>
              <a:spcBef>
                <a:spcPts val="800"/>
              </a:spcBef>
              <a:spcAft>
                <a:spcPts val="0"/>
              </a:spcAft>
              <a:buClr>
                <a:schemeClr val="dk1"/>
              </a:buClr>
              <a:buSzPct val="117647"/>
              <a:buNone/>
            </a:pPr>
            <a:br>
              <a:rPr lang="es-ES"/>
            </a:br>
            <a:r>
              <a:rPr lang="es-ES"/>
              <a:t>Crea un archivo HTML que contenga: un video, un audio (puedes descargar ambos de Drive), y un iframe que muestre el video de Coderhouse. Tienes 15 minutos para realizar la actividad. </a:t>
            </a:r>
            <a:endParaRPr/>
          </a:p>
          <a:p>
            <a:pPr indent="-361950" lvl="0" marL="457200" rtl="0" algn="ctr">
              <a:lnSpc>
                <a:spcPct val="90000"/>
              </a:lnSpc>
              <a:spcBef>
                <a:spcPts val="800"/>
              </a:spcBef>
              <a:spcAft>
                <a:spcPts val="0"/>
              </a:spcAft>
              <a:buClr>
                <a:schemeClr val="dk1"/>
              </a:buClr>
              <a:buSzPct val="117647"/>
              <a:buNone/>
            </a:pPr>
            <a:br>
              <a:rPr lang="es-ES"/>
            </a:br>
            <a:endParaRPr/>
          </a:p>
        </p:txBody>
      </p:sp>
      <p:pic>
        <p:nvPicPr>
          <p:cNvPr descr="https://lh4.googleusercontent.com/KPFZcG0-zvaw5nsga5TDe2F3spr5K8onx160FlrvzaG_rK57n_Zoj768JGWAUXAKQ1T_0YYpcRMJuy4zEoAMot0VCrh0obqGCo7Cdg8jMko6WxM4pRKKrOY_pNKUSyf-vIa7MzA-DdPgrUC6Bk73kx1aBw=s2048" id="709" name="Google Shape;709;g202de13fed4_1_4022"/>
          <p:cNvPicPr preferRelativeResize="0"/>
          <p:nvPr/>
        </p:nvPicPr>
        <p:blipFill rotWithShape="1">
          <a:blip r:embed="rId3">
            <a:alphaModFix/>
          </a:blip>
          <a:srcRect b="0" l="0" r="0" t="0"/>
          <a:stretch/>
        </p:blipFill>
        <p:spPr>
          <a:xfrm>
            <a:off x="3854362" y="96796"/>
            <a:ext cx="1327236" cy="132723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Muchas gracias.</a:t>
            </a:r>
            <a:br>
              <a:rPr b="0" lang="es-ES"/>
            </a:b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9"/>
          <p:cNvSpPr txBox="1"/>
          <p:nvPr>
            <p:ph type="ctrTitle"/>
          </p:nvPr>
        </p:nvSpPr>
        <p:spPr>
          <a:xfrm>
            <a:off x="289600" y="167945"/>
            <a:ext cx="6392100" cy="5649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32352"/>
              <a:buNone/>
            </a:pPr>
            <a:r>
              <a:rPr lang="es-ES" sz="3400"/>
              <a:t>Instituciones que nos acompañan</a:t>
            </a:r>
            <a:endParaRPr sz="2800"/>
          </a:p>
        </p:txBody>
      </p:sp>
      <p:pic>
        <p:nvPicPr>
          <p:cNvPr id="720" name="Google Shape;720;p49"/>
          <p:cNvPicPr preferRelativeResize="0"/>
          <p:nvPr/>
        </p:nvPicPr>
        <p:blipFill rotWithShape="1">
          <a:blip r:embed="rId3">
            <a:alphaModFix/>
          </a:blip>
          <a:srcRect b="0" l="0" r="0" t="0"/>
          <a:stretch/>
        </p:blipFill>
        <p:spPr>
          <a:xfrm>
            <a:off x="6732975" y="167950"/>
            <a:ext cx="734250" cy="734250"/>
          </a:xfrm>
          <a:prstGeom prst="rect">
            <a:avLst/>
          </a:prstGeom>
          <a:noFill/>
          <a:ln>
            <a:noFill/>
          </a:ln>
        </p:spPr>
      </p:pic>
      <p:pic>
        <p:nvPicPr>
          <p:cNvPr id="721" name="Google Shape;721;p49"/>
          <p:cNvPicPr preferRelativeResize="0"/>
          <p:nvPr/>
        </p:nvPicPr>
        <p:blipFill rotWithShape="1">
          <a:blip r:embed="rId4">
            <a:alphaModFix/>
          </a:blip>
          <a:srcRect b="0" l="0" r="0" t="0"/>
          <a:stretch/>
        </p:blipFill>
        <p:spPr>
          <a:xfrm>
            <a:off x="5091650" y="2384938"/>
            <a:ext cx="3290599" cy="521550"/>
          </a:xfrm>
          <a:prstGeom prst="rect">
            <a:avLst/>
          </a:prstGeom>
          <a:noFill/>
          <a:ln>
            <a:noFill/>
          </a:ln>
        </p:spPr>
      </p:pic>
      <p:pic>
        <p:nvPicPr>
          <p:cNvPr id="722" name="Google Shape;722;p49"/>
          <p:cNvPicPr preferRelativeResize="0"/>
          <p:nvPr/>
        </p:nvPicPr>
        <p:blipFill rotWithShape="1">
          <a:blip r:embed="rId5">
            <a:alphaModFix/>
          </a:blip>
          <a:srcRect b="0" l="0" r="0" t="0"/>
          <a:stretch/>
        </p:blipFill>
        <p:spPr>
          <a:xfrm>
            <a:off x="1109802" y="2395013"/>
            <a:ext cx="2656263" cy="602675"/>
          </a:xfrm>
          <a:prstGeom prst="rect">
            <a:avLst/>
          </a:prstGeom>
          <a:noFill/>
          <a:ln>
            <a:noFill/>
          </a:ln>
        </p:spPr>
      </p:pic>
      <p:pic>
        <p:nvPicPr>
          <p:cNvPr id="723" name="Google Shape;723;p49"/>
          <p:cNvPicPr preferRelativeResize="0"/>
          <p:nvPr/>
        </p:nvPicPr>
        <p:blipFill rotWithShape="1">
          <a:blip r:embed="rId6">
            <a:alphaModFix/>
          </a:blip>
          <a:srcRect b="0" l="0" r="0" t="0"/>
          <a:stretch/>
        </p:blipFill>
        <p:spPr>
          <a:xfrm>
            <a:off x="5841451" y="1220636"/>
            <a:ext cx="1791000" cy="767575"/>
          </a:xfrm>
          <a:prstGeom prst="rect">
            <a:avLst/>
          </a:prstGeom>
          <a:noFill/>
          <a:ln>
            <a:noFill/>
          </a:ln>
        </p:spPr>
      </p:pic>
      <p:pic>
        <p:nvPicPr>
          <p:cNvPr id="724" name="Google Shape;724;p49"/>
          <p:cNvPicPr preferRelativeResize="0"/>
          <p:nvPr/>
        </p:nvPicPr>
        <p:blipFill rotWithShape="1">
          <a:blip r:embed="rId7">
            <a:alphaModFix/>
          </a:blip>
          <a:srcRect b="0" l="0" r="0" t="0"/>
          <a:stretch/>
        </p:blipFill>
        <p:spPr>
          <a:xfrm>
            <a:off x="1109798" y="1298126"/>
            <a:ext cx="3007216" cy="521550"/>
          </a:xfrm>
          <a:prstGeom prst="rect">
            <a:avLst/>
          </a:prstGeom>
          <a:noFill/>
          <a:ln>
            <a:noFill/>
          </a:ln>
        </p:spPr>
      </p:pic>
      <p:pic>
        <p:nvPicPr>
          <p:cNvPr id="725" name="Google Shape;725;p49"/>
          <p:cNvPicPr preferRelativeResize="0"/>
          <p:nvPr/>
        </p:nvPicPr>
        <p:blipFill rotWithShape="1">
          <a:blip r:embed="rId8">
            <a:alphaModFix/>
          </a:blip>
          <a:srcRect b="0" l="0" r="0" t="0"/>
          <a:stretch/>
        </p:blipFill>
        <p:spPr>
          <a:xfrm>
            <a:off x="6202836" y="3325350"/>
            <a:ext cx="1068250" cy="1068250"/>
          </a:xfrm>
          <a:prstGeom prst="rect">
            <a:avLst/>
          </a:prstGeom>
          <a:noFill/>
          <a:ln>
            <a:noFill/>
          </a:ln>
        </p:spPr>
      </p:pic>
      <p:pic>
        <p:nvPicPr>
          <p:cNvPr id="726" name="Google Shape;726;p49"/>
          <p:cNvPicPr preferRelativeResize="0"/>
          <p:nvPr/>
        </p:nvPicPr>
        <p:blipFill rotWithShape="1">
          <a:blip r:embed="rId9">
            <a:alphaModFix/>
          </a:blip>
          <a:srcRect b="0" l="0" r="0" t="0"/>
          <a:stretch/>
        </p:blipFill>
        <p:spPr>
          <a:xfrm>
            <a:off x="1520125" y="3526625"/>
            <a:ext cx="1835625" cy="7342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50"/>
          <p:cNvSpPr txBox="1"/>
          <p:nvPr>
            <p:ph type="title"/>
          </p:nvPr>
        </p:nvSpPr>
        <p:spPr>
          <a:xfrm>
            <a:off x="2685278" y="1307525"/>
            <a:ext cx="3930000" cy="579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4089D7"/>
              </a:buClr>
              <a:buSzPts val="2100"/>
              <a:buFont typeface="Nunito"/>
              <a:buNone/>
            </a:pPr>
            <a:r>
              <a:rPr lang="es-ES" sz="3100">
                <a:highlight>
                  <a:schemeClr val="accent5"/>
                </a:highlight>
              </a:rPr>
              <a:t>Nuestras Redes </a:t>
            </a:r>
            <a:endParaRPr sz="3100">
              <a:highlight>
                <a:schemeClr val="accent5"/>
              </a:highlight>
            </a:endParaRPr>
          </a:p>
        </p:txBody>
      </p:sp>
      <p:pic>
        <p:nvPicPr>
          <p:cNvPr id="732" name="Google Shape;732;p50"/>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733" name="Google Shape;733;p50"/>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734" name="Google Shape;734;p50"/>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sp>
        <p:nvSpPr>
          <p:cNvPr id="735" name="Google Shape;735;p50"/>
          <p:cNvSpPr/>
          <p:nvPr/>
        </p:nvSpPr>
        <p:spPr>
          <a:xfrm>
            <a:off x="2528713" y="2052776"/>
            <a:ext cx="4038900" cy="1783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5"/>
              </a:rPr>
              <a:t>www.generaciont.org</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6"/>
              </a:rPr>
              <a:t>www.streambe.com</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7"/>
              </a:rPr>
              <a:t>www.instagram.com/generaciont_ar</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8"/>
              </a:rPr>
              <a:t>www.tiktok.com/@generaciont</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none" cap="none" strike="noStrike">
                <a:solidFill>
                  <a:srgbClr val="4089D7"/>
                </a:solidFill>
                <a:latin typeface="Nunito"/>
                <a:ea typeface="Nunito"/>
                <a:cs typeface="Nunito"/>
                <a:sym typeface="Nunito"/>
              </a:rPr>
              <a:t>generaciont@generaciont.org</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none" cap="none" strike="noStrike">
                <a:solidFill>
                  <a:srgbClr val="4089D7"/>
                </a:solidFill>
                <a:latin typeface="Nunito"/>
                <a:ea typeface="Nunito"/>
                <a:cs typeface="Nunito"/>
                <a:sym typeface="Nunito"/>
              </a:rPr>
              <a:t>Cel: </a:t>
            </a:r>
            <a:r>
              <a:rPr b="0" i="0" lang="es-ES" sz="1500" u="sng" cap="none" strike="noStrike">
                <a:solidFill>
                  <a:schemeClr val="hlink"/>
                </a:solidFill>
                <a:latin typeface="Nunito"/>
                <a:ea typeface="Nunito"/>
                <a:cs typeface="Nunito"/>
                <a:sym typeface="Nunito"/>
                <a:hlinkClick r:id="rId9"/>
              </a:rPr>
              <a:t>11 61331747</a:t>
            </a:r>
            <a:endParaRPr b="0" i="0" sz="1500" u="none" cap="none" strike="noStrike">
              <a:solidFill>
                <a:srgbClr val="4089D7"/>
              </a:solidFill>
              <a:latin typeface="Nunito"/>
              <a:ea typeface="Nunito"/>
              <a:cs typeface="Nunito"/>
              <a:sym typeface="Nuni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ctrTitle"/>
          </p:nvPr>
        </p:nvSpPr>
        <p:spPr>
          <a:xfrm>
            <a:off x="838199" y="331026"/>
            <a:ext cx="7457303"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HTML En El Desarrollo Front-End</a:t>
            </a:r>
            <a:br>
              <a:rPr lang="es-ES"/>
            </a:br>
            <a:endParaRPr/>
          </a:p>
        </p:txBody>
      </p:sp>
      <p:sp>
        <p:nvSpPr>
          <p:cNvPr id="239" name="Google Shape;239;p9"/>
          <p:cNvSpPr txBox="1"/>
          <p:nvPr>
            <p:ph idx="1" type="subTitle"/>
          </p:nvPr>
        </p:nvSpPr>
        <p:spPr>
          <a:xfrm>
            <a:off x="1192427" y="1715683"/>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800"/>
              <a:buNone/>
            </a:pPr>
            <a:r>
              <a:rPr lang="es-ES"/>
              <a:t>En el desarrollo </a:t>
            </a:r>
            <a:r>
              <a:rPr i="1" lang="es-ES"/>
              <a:t>front-end</a:t>
            </a:r>
            <a:r>
              <a:rPr lang="es-ES"/>
              <a:t> se usan principalmente tres lenguajes: HTML, CSS y JavaScript.</a:t>
            </a:r>
            <a:endParaRPr/>
          </a:p>
          <a:p>
            <a:pPr indent="-361950" lvl="0" marL="457200" rtl="0" algn="ctr">
              <a:lnSpc>
                <a:spcPct val="90000"/>
              </a:lnSpc>
              <a:spcBef>
                <a:spcPts val="800"/>
              </a:spcBef>
              <a:spcAft>
                <a:spcPts val="0"/>
              </a:spcAft>
              <a:buClr>
                <a:schemeClr val="dk1"/>
              </a:buClr>
              <a:buSzPts val="1800"/>
              <a:buNone/>
            </a:pPr>
            <a:r>
              <a:rPr lang="es-ES"/>
              <a:t>HTML es el esqueleto, CSS la estética (el color del pelo, la ropa que usa, etc.) y JavaScript es todo lo que le da vida.</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descr="js" id="240" name="Google Shape;240;p9"/>
          <p:cNvPicPr preferRelativeResize="0"/>
          <p:nvPr/>
        </p:nvPicPr>
        <p:blipFill rotWithShape="1">
          <a:blip r:embed="rId3">
            <a:alphaModFix/>
          </a:blip>
          <a:srcRect b="0" l="0" r="0" t="0"/>
          <a:stretch/>
        </p:blipFill>
        <p:spPr>
          <a:xfrm>
            <a:off x="5609968" y="2957383"/>
            <a:ext cx="1476375" cy="1619250"/>
          </a:xfrm>
          <a:prstGeom prst="rect">
            <a:avLst/>
          </a:prstGeom>
          <a:noFill/>
          <a:ln>
            <a:noFill/>
          </a:ln>
        </p:spPr>
      </p:pic>
      <p:pic>
        <p:nvPicPr>
          <p:cNvPr descr="metafora" id="241" name="Google Shape;241;p9"/>
          <p:cNvPicPr preferRelativeResize="0"/>
          <p:nvPr/>
        </p:nvPicPr>
        <p:blipFill rotWithShape="1">
          <a:blip r:embed="rId4">
            <a:alphaModFix/>
          </a:blip>
          <a:srcRect b="0" l="0" r="0" t="0"/>
          <a:stretch/>
        </p:blipFill>
        <p:spPr>
          <a:xfrm>
            <a:off x="2657218" y="2957383"/>
            <a:ext cx="2952750" cy="1619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Generación T">
      <a:dk1>
        <a:srgbClr val="666666"/>
      </a:dk1>
      <a:lt1>
        <a:srgbClr val="E7E6E6"/>
      </a:lt1>
      <a:dk2>
        <a:srgbClr val="666666"/>
      </a:dk2>
      <a:lt2>
        <a:srgbClr val="E7E6E6"/>
      </a:lt2>
      <a:accent1>
        <a:srgbClr val="E3A0DD"/>
      </a:accent1>
      <a:accent2>
        <a:srgbClr val="F9C00B"/>
      </a:accent2>
      <a:accent3>
        <a:srgbClr val="4089D7"/>
      </a:accent3>
      <a:accent4>
        <a:srgbClr val="E3A0DD"/>
      </a:accent4>
      <a:accent5>
        <a:srgbClr val="FFC000"/>
      </a:accent5>
      <a:accent6>
        <a:srgbClr val="4089D7"/>
      </a:accent6>
      <a:hlink>
        <a:srgbClr val="4089D7"/>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Agustina Ramos</dc:creator>
</cp:coreProperties>
</file>